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550" r:id="rId4"/>
    <p:sldId id="551" r:id="rId5"/>
    <p:sldId id="560" r:id="rId6"/>
    <p:sldId id="561" r:id="rId7"/>
    <p:sldId id="559" r:id="rId8"/>
    <p:sldId id="554" r:id="rId9"/>
    <p:sldId id="556" r:id="rId10"/>
    <p:sldId id="557" r:id="rId11"/>
    <p:sldId id="558" r:id="rId12"/>
    <p:sldId id="552" r:id="rId13"/>
  </p:sldIdLst>
  <p:sldSz cx="12192000" cy="6858000"/>
  <p:notesSz cx="6761163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423EA86-8E6A-422D-B822-020A2A1343B2}">
          <p14:sldIdLst>
            <p14:sldId id="256"/>
            <p14:sldId id="257"/>
            <p14:sldId id="550"/>
            <p14:sldId id="551"/>
            <p14:sldId id="560"/>
            <p14:sldId id="561"/>
            <p14:sldId id="559"/>
            <p14:sldId id="554"/>
            <p14:sldId id="556"/>
            <p14:sldId id="557"/>
            <p14:sldId id="558"/>
            <p14:sldId id="5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тьяна Кузьминич" initials="ТК" lastIdx="1" clrIdx="0">
    <p:extLst>
      <p:ext uri="{19B8F6BF-5375-455C-9EA6-DF929625EA0E}">
        <p15:presenceInfo xmlns:p15="http://schemas.microsoft.com/office/powerpoint/2012/main" userId="d2c17a08dcf4ac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549" autoAdjust="0"/>
  </p:normalViewPr>
  <p:slideViewPr>
    <p:cSldViewPr snapToGrid="0">
      <p:cViewPr varScale="1">
        <p:scale>
          <a:sx n="75" d="100"/>
          <a:sy n="75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D8610-1C3D-43F5-89A9-86AB567CD42E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62EDC9-606C-45D4-A142-1169FF8C16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42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42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53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388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223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42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334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2EDC9-606C-45D4-A142-1169FF8C16F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94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086593-81C0-4BBF-B01E-B127C8AAA53B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BAB4B1E-3AE6-4A71-914A-0DB55F66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club.ru/index.php?page=book&amp;id=48578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04017"/>
            <a:ext cx="10379824" cy="1463039"/>
          </a:xfrm>
        </p:spPr>
        <p:txBody>
          <a:bodyPr/>
          <a:lstStyle/>
          <a:p>
            <a:pPr algn="r"/>
            <a:r>
              <a:rPr lang="ru-RU" dirty="0" err="1"/>
              <a:t>Кузьминич</a:t>
            </a:r>
            <a:r>
              <a:rPr lang="ru-RU" dirty="0"/>
              <a:t> Татьяна Васильевна, </a:t>
            </a:r>
          </a:p>
          <a:p>
            <a:pPr algn="r"/>
            <a:r>
              <a:rPr lang="ru-RU" dirty="0"/>
              <a:t>кандидат педагогических наук, доцент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257" y="1068779"/>
            <a:ext cx="11642567" cy="2422566"/>
          </a:xfrm>
        </p:spPr>
        <p:txBody>
          <a:bodyPr>
            <a:noAutofit/>
          </a:bodyPr>
          <a:lstStyle/>
          <a:p>
            <a:br>
              <a:rPr lang="ru-RU" sz="3600" b="1" dirty="0"/>
            </a:br>
            <a:br>
              <a:rPr lang="ru-RU" sz="3600" b="1" dirty="0"/>
            </a:b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 Тема 10. </a:t>
            </a:r>
            <a:r>
              <a:rPr lang="ru-RU" sz="3600" dirty="0">
                <a:effectLst/>
              </a:rPr>
              <a:t>Самостоятельная и научно-исследовательская работа студентов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CDB4914-276E-41ED-B012-208D2969C247}"/>
              </a:ext>
            </a:extLst>
          </p:cNvPr>
          <p:cNvSpPr/>
          <p:nvPr/>
        </p:nvSpPr>
        <p:spPr>
          <a:xfrm>
            <a:off x="2266587" y="137599"/>
            <a:ext cx="7475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/>
              <a:t>Педагогика  и психология высшего образования</a:t>
            </a:r>
            <a:endParaRPr lang="ru-RU" sz="24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85503" y="290944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4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65200" y="1841501"/>
            <a:ext cx="109728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>
                <a:latin typeface="Arial Black" pitchFamily="34" charset="0"/>
              </a:rPr>
              <a:t>ГЛАВА 1. Теоретические и организационные основы исследования</a:t>
            </a:r>
          </a:p>
          <a:p>
            <a:pPr marL="0" indent="0">
              <a:buNone/>
            </a:pPr>
            <a:r>
              <a:rPr lang="ru-RU" b="1" dirty="0"/>
              <a:t>	1.1. Основные теоретические положения исследуемой проблемы (с указанием источников информации)</a:t>
            </a:r>
          </a:p>
          <a:p>
            <a:pPr marL="0" indent="0">
              <a:buNone/>
            </a:pPr>
            <a:r>
              <a:rPr lang="ru-RU" b="1" dirty="0"/>
              <a:t>	1.2. Психолого-педагогические особенности исследуемой возрастной группы</a:t>
            </a:r>
          </a:p>
          <a:p>
            <a:pPr marL="0" indent="0">
              <a:buNone/>
            </a:pPr>
            <a:r>
              <a:rPr lang="ru-RU" b="1" dirty="0"/>
              <a:t>	1.3 Характеристика педагогических условий, в которых осуществляется исследуемый педагогический процесс</a:t>
            </a:r>
          </a:p>
          <a:p>
            <a:pPr>
              <a:buNone/>
            </a:pPr>
            <a:endParaRPr lang="ru-RU" b="1" dirty="0"/>
          </a:p>
          <a:p>
            <a:pPr>
              <a:buNone/>
            </a:pPr>
            <a:r>
              <a:rPr lang="ru-RU" b="1" dirty="0">
                <a:latin typeface="Arial Black" pitchFamily="34" charset="0"/>
              </a:rPr>
              <a:t>ГЛАВА 2. Изложение материалов исследования</a:t>
            </a:r>
          </a:p>
          <a:p>
            <a:pPr marL="0" indent="0">
              <a:buNone/>
            </a:pPr>
            <a:r>
              <a:rPr lang="ru-RU" b="1" dirty="0"/>
              <a:t>	2.1. Обоснование методики исследования и ее краткое описание</a:t>
            </a:r>
          </a:p>
          <a:p>
            <a:pPr marL="0" indent="0">
              <a:buNone/>
            </a:pPr>
            <a:r>
              <a:rPr lang="ru-RU" b="1" dirty="0"/>
              <a:t>	2.2. Ход исследования и описание полученных материалов</a:t>
            </a:r>
          </a:p>
          <a:p>
            <a:pPr marL="0" indent="0">
              <a:buNone/>
            </a:pPr>
            <a:r>
              <a:rPr lang="ru-RU" b="1" dirty="0"/>
              <a:t>	2.3. Обсуждение и интерпретация полученных в ходе исследования материалов; сопоставление их с основными положениями §§1.1 и 1.2</a:t>
            </a:r>
          </a:p>
          <a:p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573A248-E5D7-4944-A948-4593F5133B19}"/>
              </a:ext>
            </a:extLst>
          </p:cNvPr>
          <p:cNvSpPr/>
          <p:nvPr/>
        </p:nvSpPr>
        <p:spPr>
          <a:xfrm>
            <a:off x="864309" y="490536"/>
            <a:ext cx="46474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Курсовая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1538974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13163" y="1054462"/>
            <a:ext cx="10972800" cy="5257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/>
              <a:t>Аккуратность и правильность оформления работы</a:t>
            </a:r>
          </a:p>
          <a:p>
            <a:r>
              <a:rPr lang="ru-RU" dirty="0"/>
              <a:t> Своевременность прохождения всех этапов подготовки и защиты курсовой</a:t>
            </a:r>
          </a:p>
          <a:p>
            <a:r>
              <a:rPr lang="ru-RU" dirty="0"/>
              <a:t> Аргументированный подбор и содержательный анализ литературы по теме</a:t>
            </a:r>
          </a:p>
          <a:p>
            <a:r>
              <a:rPr lang="ru-RU" dirty="0"/>
              <a:t> Самостоятельность в определении актуальности темы исследования</a:t>
            </a:r>
          </a:p>
          <a:p>
            <a:r>
              <a:rPr lang="ru-RU" dirty="0"/>
              <a:t> Проведение достоверного изучения практики с представлением материалов исследования</a:t>
            </a:r>
          </a:p>
          <a:p>
            <a:r>
              <a:rPr lang="ru-RU" dirty="0"/>
              <a:t> Тщательный анализ полученных исследовательских материалов </a:t>
            </a:r>
          </a:p>
          <a:p>
            <a:r>
              <a:rPr lang="ru-RU" dirty="0"/>
              <a:t>Ясный, научный стиль текста </a:t>
            </a:r>
          </a:p>
          <a:p>
            <a:r>
              <a:rPr lang="ru-RU" dirty="0"/>
              <a:t>Краткая убедительная защита </a:t>
            </a:r>
          </a:p>
          <a:p>
            <a:r>
              <a:rPr lang="ru-RU" dirty="0"/>
              <a:t>Внедрение материалов исследования в практику (включая публикации)</a:t>
            </a:r>
          </a:p>
          <a:p>
            <a:r>
              <a:rPr lang="ru-RU" dirty="0"/>
              <a:t> Выступление по материалам исследования на научной конференции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DE94051-D6C9-4A45-B949-6BE3F93964A2}"/>
              </a:ext>
            </a:extLst>
          </p:cNvPr>
          <p:cNvSpPr/>
          <p:nvPr/>
        </p:nvSpPr>
        <p:spPr>
          <a:xfrm>
            <a:off x="1737719" y="361072"/>
            <a:ext cx="76475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Критерии оценки курсовой  работы:</a:t>
            </a:r>
          </a:p>
        </p:txBody>
      </p:sp>
    </p:spTree>
    <p:extLst>
      <p:ext uri="{BB962C8B-B14F-4D97-AF65-F5344CB8AC3E}">
        <p14:creationId xmlns:p14="http://schemas.microsoft.com/office/powerpoint/2010/main" val="3900743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2" y="152403"/>
            <a:ext cx="1165375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Тема 10.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Самостоятельная и научно-исследовательская работа студентов</a:t>
            </a:r>
          </a:p>
          <a:p>
            <a:pPr algn="just"/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Вопросы:</a:t>
            </a:r>
          </a:p>
          <a:p>
            <a:pPr marL="514350" indent="-514350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Самостоятельная работа студентов, ее виды и уровни. </a:t>
            </a:r>
          </a:p>
          <a:p>
            <a:pPr marL="514350" indent="-514350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Учебно-методическое обеспечение самостоятельной работы обучающихся в учреждениях высшего образования. </a:t>
            </a:r>
          </a:p>
          <a:p>
            <a:pPr marL="514350" indent="-514350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Формы управления и контроля за самостоятельной работой студентов. </a:t>
            </a:r>
          </a:p>
          <a:p>
            <a:pPr marL="514350" indent="-514350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Курсовое и дипломное проектирование как вид самостоятельной учебно-исследовательской деятельности студентов. </a:t>
            </a:r>
          </a:p>
          <a:p>
            <a:pPr marL="514350" indent="-514350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Научно-исследовательская работа студентов (НИРС) в системе подготовки специалистов. </a:t>
            </a:r>
          </a:p>
          <a:p>
            <a:pPr marL="514350" indent="-514350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Возможности совместной научно- исследовательской работы студентов и преподавателей в развитии науки.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4042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093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2" y="152403"/>
            <a:ext cx="1165375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800" i="1" dirty="0">
                <a:solidFill>
                  <a:srgbClr val="7030A0"/>
                </a:solidFill>
              </a:rPr>
              <a:t>Вопросы:</a:t>
            </a:r>
          </a:p>
          <a:p>
            <a:pPr marL="514350" indent="-514350">
              <a:buAutoNum type="arabicPeriod"/>
            </a:pPr>
            <a:r>
              <a:rPr lang="ru-RU" sz="2800" dirty="0"/>
              <a:t>Самостоятельная работа студентов, ее виды и уровни. </a:t>
            </a:r>
          </a:p>
          <a:p>
            <a:pPr marL="514350" indent="-514350">
              <a:buAutoNum type="arabicPeriod"/>
            </a:pPr>
            <a:r>
              <a:rPr lang="ru-RU" sz="2800" dirty="0"/>
              <a:t>Учебно-методическое обеспечение самостоятельной работы обучающихся в учреждениях высшего образования. </a:t>
            </a:r>
          </a:p>
          <a:p>
            <a:pPr marL="514350" indent="-514350">
              <a:buAutoNum type="arabicPeriod"/>
            </a:pPr>
            <a:r>
              <a:rPr lang="ru-RU" sz="2800" dirty="0"/>
              <a:t>Формы управления и контроля за самостоятельной работой студентов. </a:t>
            </a:r>
          </a:p>
          <a:p>
            <a:pPr marL="514350" indent="-514350">
              <a:buAutoNum type="arabicPeriod"/>
            </a:pPr>
            <a:r>
              <a:rPr lang="ru-RU" sz="2800" dirty="0"/>
              <a:t>Курсовое и дипломное проектирование как вид самостоятельной учебно-исследовательской деятельности студентов. </a:t>
            </a:r>
          </a:p>
          <a:p>
            <a:pPr marL="514350" indent="-514350">
              <a:buAutoNum type="arabicPeriod"/>
            </a:pPr>
            <a:r>
              <a:rPr lang="ru-RU" sz="2800" dirty="0"/>
              <a:t>Научно-исследовательская работа студентов (НИРС) в системе подготовки специалистов. </a:t>
            </a:r>
          </a:p>
          <a:p>
            <a:pPr marL="514350" indent="-514350">
              <a:buAutoNum type="arabicPeriod"/>
            </a:pPr>
            <a:r>
              <a:rPr lang="ru-RU" sz="2800" dirty="0"/>
              <a:t>Возможности совместной научно- исследовательской работы студентов и преподавателей в развитии науки.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4042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6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29589" y="758121"/>
            <a:ext cx="11016343" cy="4857403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lvl="0" indent="0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Литература:</a:t>
            </a:r>
          </a:p>
          <a:p>
            <a:pPr lvl="0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Республики Беларусь об образовании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[Электронный ресурс] : от 13 янв. 2011 г. № 243-3 : принят Палатой представителей 2 декабря 2010 г. : одобрен Советом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22 дек. 2010 г. : в ред. Закона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Беларусь от 23.07.2019 г. // ЭТАЛОН. Законодательство Республики Беларусь / Нац. Центр правовой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Республики Беларусь. </a:t>
            </a:r>
          </a:p>
          <a:p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Бессольнов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А. Б.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и психология высшей школы : учеб.-метод. пособие / А. Б.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Бессольнов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М-во трансп. и коммуникаций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Беларусь, Белорус. гос. ун-т трансп.  Гомель :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БелГУТ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2019. – С. 40 - 48. </a:t>
            </a:r>
          </a:p>
          <a:p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Громкова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М. Т.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высшей школы : учебное пособие / М. Т. 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Громкова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Москва :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Юнити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-Дана, 2017. – С. 162-210; С. 309-320.– Режим доступа: URL: 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https://biblioclub.ru.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доступа: 24.10.2024. – (Университетская библиотека).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Самойлов, В. Д.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и психология высшей школы : учебник / В. Д. Самойлов. – Москва ; Вологда : Инфра-Инженерия, 2021. – С. 68-77. – Режим доступа: URL: 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https://biblioclub.ru.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доступа: 24.10.2024. – (Университетская библиотека).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28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2" y="152403"/>
            <a:ext cx="1165375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800" dirty="0"/>
              <a:t>Самостоятельная работа студентов, ее виды и уровни. </a:t>
            </a:r>
          </a:p>
          <a:p>
            <a:r>
              <a:rPr lang="ru-RU" b="1" dirty="0"/>
              <a:t>Самостоятельная работа студентов (СРС) </a:t>
            </a:r>
            <a:r>
              <a:rPr lang="ru-RU" dirty="0"/>
              <a:t>– работа обучающихся по заданию и под руководством преподавателя, но без его непосредственного участия. </a:t>
            </a:r>
          </a:p>
          <a:p>
            <a:r>
              <a:rPr lang="ru-RU" dirty="0"/>
              <a:t>СРС предусмотрена по каждой учебной дисциплине для формирования умений и навыков самостоятельной учебной, научной, профессиональной  видов деятельности, формирования и развития способностей самостоятельно получать знания, решать проблемы, осваивать образовательные и научные технологии. </a:t>
            </a:r>
          </a:p>
          <a:p>
            <a:r>
              <a:rPr lang="ru-RU" dirty="0"/>
              <a:t>Виды индивидуальной самостоятельной работы:</a:t>
            </a:r>
          </a:p>
          <a:p>
            <a:r>
              <a:rPr lang="ru-RU" dirty="0"/>
              <a:t> – подготовка к лекциям, семинарам, лабораторным работам, зачетам, экзаменам, </a:t>
            </a:r>
          </a:p>
          <a:p>
            <a:pPr marL="285750" indent="-285750">
              <a:buFontTx/>
              <a:buChar char="-"/>
            </a:pPr>
            <a:r>
              <a:rPr lang="ru-RU" dirty="0"/>
              <a:t>выполнение рефератов, заданий, курсовых работ и проектов, дипломного проекта. </a:t>
            </a:r>
          </a:p>
          <a:p>
            <a:r>
              <a:rPr lang="ru-RU" dirty="0"/>
              <a:t>Групповая СРС (2 и более студентов). </a:t>
            </a:r>
          </a:p>
          <a:p>
            <a:r>
              <a:rPr lang="ru-RU" dirty="0"/>
              <a:t>Ур о в ни СРС: </a:t>
            </a:r>
          </a:p>
          <a:p>
            <a:r>
              <a:rPr lang="ru-RU" dirty="0"/>
              <a:t>1) </a:t>
            </a:r>
            <a:r>
              <a:rPr lang="ru-RU" i="1" dirty="0"/>
              <a:t>репродуктивный </a:t>
            </a:r>
            <a:r>
              <a:rPr lang="ru-RU" dirty="0"/>
              <a:t>– выполнение работ по образцу (закрепление знаний, формирование умений, навыков); </a:t>
            </a:r>
          </a:p>
          <a:p>
            <a:r>
              <a:rPr lang="ru-RU" dirty="0"/>
              <a:t>2) </a:t>
            </a:r>
            <a:r>
              <a:rPr lang="ru-RU" i="1" dirty="0"/>
              <a:t>реконструктивный </a:t>
            </a:r>
            <a:r>
              <a:rPr lang="ru-RU" dirty="0"/>
              <a:t>– составление плана, тезисов, анализ источников информации по теме, обобщение полученных знаний;  </a:t>
            </a:r>
          </a:p>
          <a:p>
            <a:r>
              <a:rPr lang="ru-RU" dirty="0"/>
              <a:t>3) </a:t>
            </a:r>
            <a:r>
              <a:rPr lang="ru-RU" i="1" dirty="0"/>
              <a:t>творческий </a:t>
            </a:r>
            <a:r>
              <a:rPr lang="ru-RU" dirty="0"/>
              <a:t>(поисковый, эвристический) –анализ проблемной ситуации, получения новой информации,  самостоятельный выбор средств и методов решения (учебно-исследовательские задания, курсовые и дипломные проекты). 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4042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62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2" y="152403"/>
            <a:ext cx="1165375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работа студентов, организация 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самостоятельной работы студентов: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формирование мотивации, профессиональной позиции будущего специалиста, 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СРС в процесс освоения содержания учебных дисциплин, 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современных педагогических технологий,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форм контроля СРС.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 о р м ы к о н т р о л я СРС: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предварительный;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текущий;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периодический;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итоговый. 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самоконтроль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осознанное управление студентом своей познавательно-практической деятельностью. 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4042" y="222890"/>
            <a:ext cx="665732" cy="665732"/>
          </a:xfrm>
          <a:prstGeom prst="rect">
            <a:avLst/>
          </a:prstGeom>
        </p:spPr>
      </p:pic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CCC284EB-0601-44D8-8B13-A58526C445E0}"/>
              </a:ext>
            </a:extLst>
          </p:cNvPr>
          <p:cNvSpPr/>
          <p:nvPr/>
        </p:nvSpPr>
        <p:spPr>
          <a:xfrm>
            <a:off x="5168900" y="2781300"/>
            <a:ext cx="41529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Контроль: устный, письменный, графический, реферативный, программированный, тестовый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75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2" y="152403"/>
            <a:ext cx="1165375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800" dirty="0"/>
              <a:t>Самостоятельная работа студентов, эффективность</a:t>
            </a:r>
          </a:p>
          <a:p>
            <a:r>
              <a:rPr lang="ru-RU" dirty="0"/>
              <a:t>Для СРС разрабатываются: </a:t>
            </a:r>
          </a:p>
          <a:p>
            <a:r>
              <a:rPr lang="ru-RU" dirty="0"/>
              <a:t>1) задания для самостоятельной работы; </a:t>
            </a:r>
          </a:p>
          <a:p>
            <a:r>
              <a:rPr lang="ru-RU" dirty="0"/>
              <a:t>2) темы рефератов и докладов; </a:t>
            </a:r>
          </a:p>
          <a:p>
            <a:r>
              <a:rPr lang="ru-RU" dirty="0"/>
              <a:t>3) инструкции и методические указания к выполнению лабораторных работ, домашних заданий и т. д.; </a:t>
            </a:r>
          </a:p>
          <a:p>
            <a:r>
              <a:rPr lang="ru-RU" dirty="0"/>
              <a:t>4) темы курсовых работ, курсовых и дипломных проектов; </a:t>
            </a:r>
          </a:p>
          <a:p>
            <a:r>
              <a:rPr lang="ru-RU" dirty="0"/>
              <a:t>5) списки основной и дополнительной литературы; </a:t>
            </a:r>
          </a:p>
          <a:p>
            <a:r>
              <a:rPr lang="ru-RU" dirty="0"/>
              <a:t>6) учебно-методические материалы по выполнению СРС; </a:t>
            </a:r>
          </a:p>
          <a:p>
            <a:r>
              <a:rPr lang="ru-RU" dirty="0"/>
              <a:t>7) учебно-методические комплексы. </a:t>
            </a:r>
          </a:p>
          <a:p>
            <a:endParaRPr lang="ru-RU" dirty="0"/>
          </a:p>
          <a:p>
            <a:r>
              <a:rPr lang="ru-RU" dirty="0"/>
              <a:t>Эффективность СРС: </a:t>
            </a:r>
          </a:p>
          <a:p>
            <a:r>
              <a:rPr lang="ru-RU" dirty="0"/>
              <a:t>- мотивированность выполнения заданий; </a:t>
            </a:r>
          </a:p>
          <a:p>
            <a:r>
              <a:rPr lang="ru-RU" dirty="0"/>
              <a:t>- четкая постановка познавательных задач; </a:t>
            </a:r>
          </a:p>
          <a:p>
            <a:r>
              <a:rPr lang="ru-RU" dirty="0"/>
              <a:t>- алгоритм выполнения работы, знание студентом способов ее выполнения; </a:t>
            </a:r>
          </a:p>
          <a:p>
            <a:r>
              <a:rPr lang="ru-RU" dirty="0"/>
              <a:t>- предварительное  определение объема работы, сроков ее выполнения, форм отчетности; </a:t>
            </a:r>
          </a:p>
          <a:p>
            <a:r>
              <a:rPr lang="ru-RU" dirty="0"/>
              <a:t>- определение видов консультаций (установочные, тематические, проблемные) и их выполнение; </a:t>
            </a:r>
          </a:p>
          <a:p>
            <a:r>
              <a:rPr lang="ru-RU" dirty="0"/>
              <a:t>- критерии оценки; </a:t>
            </a:r>
          </a:p>
          <a:p>
            <a:r>
              <a:rPr lang="ru-RU" dirty="0"/>
              <a:t>- виды и формы контроля (тесты, семинары, круглые столы  и т. д.). 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4042" y="222890"/>
            <a:ext cx="665732" cy="6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68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9149" y="-126997"/>
            <a:ext cx="11653751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/>
              <a:t>	</a:t>
            </a:r>
            <a:r>
              <a:rPr lang="ru-RU" sz="2800" b="1" dirty="0"/>
              <a:t>научно-исследовательская работа  студентов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аучно-исследовательская работы студентов (НИРС) - совокупность мероприятий, направленных на освоение студентами в процессе обучения методов, приемов и алгоритмов выполнения научно-исследовательских работ.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НИРС - формирование / развитие творческих способностей студентов, вовлечение обучающихся в процессы научно-исследовательской, конструкторской, творческой, изобретательской и внедренческой деятельности.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НИРС :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выбор проблемы;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рабочей гипотезы;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выбор методов проведения исследований;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сбор материала, его обработка и анализ;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обоснование выводов и рекомендаций;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оформление результатов исследования;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обсуждение и рецензирование результатов;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внедрение результатов исследования в практику и их оценка;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определение дальнейших перспектив исследования.</a:t>
            </a:r>
          </a:p>
        </p:txBody>
      </p:sp>
      <p:pic>
        <p:nvPicPr>
          <p:cNvPr id="3" name="Рисунок 2" descr="Академическая шапочка">
            <a:extLst>
              <a:ext uri="{FF2B5EF4-FFF2-40B4-BE49-F238E27FC236}">
                <a16:creationId xmlns:a16="http://schemas.microsoft.com/office/drawing/2014/main" id="{249D4AD1-C1AE-48A2-A82C-46ABF1C31B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94042" y="222890"/>
            <a:ext cx="665732" cy="665732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7E55E6D-461C-4B47-8418-986AC5AE2FC3}"/>
              </a:ext>
            </a:extLst>
          </p:cNvPr>
          <p:cNvSpPr/>
          <p:nvPr/>
        </p:nvSpPr>
        <p:spPr>
          <a:xfrm>
            <a:off x="6210300" y="2032001"/>
            <a:ext cx="5562600" cy="27939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научные студенческие объединения и мероприятия:  студенческие научные общества (кружки, клубы, организации); научные лаборатории и школы, конструкторские бюро; конференции, семинары, круглые столы, олимпиады, отдельные  проекты и т. д. 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Участие в  темах исследований кафедр или лабораторий.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644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702" y="152403"/>
            <a:ext cx="116537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1" dirty="0"/>
              <a:t>	</a:t>
            </a:r>
            <a:r>
              <a:rPr lang="ru-RU" sz="2800" dirty="0"/>
              <a:t>Курсовое и дипломное проектирование - вид самостоятельной учебно-исследовательской деятельности студентов. 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Основное требования к организации курсового и дипломного проектирования - обеспечение самостоятельности выполнения студентами актуальных учебно-исследовательских исследований, решение задач (заданий) теоретического/прикладного характера.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	Соблюдение правил построения текста и его оформления в соответствии с методическими разработками.</a:t>
            </a: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519B1E60-9655-4DAA-B44F-D9D3D7196282}"/>
              </a:ext>
            </a:extLst>
          </p:cNvPr>
          <p:cNvSpPr/>
          <p:nvPr/>
        </p:nvSpPr>
        <p:spPr>
          <a:xfrm>
            <a:off x="4114800" y="4676718"/>
            <a:ext cx="3187700" cy="149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Например:</a:t>
            </a:r>
          </a:p>
        </p:txBody>
      </p:sp>
    </p:spTree>
    <p:extLst>
      <p:ext uri="{BB962C8B-B14F-4D97-AF65-F5344CB8AC3E}">
        <p14:creationId xmlns:p14="http://schemas.microsoft.com/office/powerpoint/2010/main" val="357196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11156"/>
          </a:xfrm>
        </p:spPr>
        <p:txBody>
          <a:bodyPr>
            <a:noAutofit/>
          </a:bodyPr>
          <a:lstStyle/>
          <a:p>
            <a:r>
              <a:rPr lang="ru-RU" sz="3600" dirty="0">
                <a:latin typeface="Arial Black" pitchFamily="34" charset="0"/>
              </a:rPr>
              <a:t>Курсовая работа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27381" y="928670"/>
            <a:ext cx="10972800" cy="592933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>
                <a:latin typeface="Arial Black" pitchFamily="34" charset="0"/>
              </a:rPr>
              <a:t>ВВЕДЕНИЕ</a:t>
            </a:r>
          </a:p>
          <a:p>
            <a:r>
              <a:rPr lang="ru-RU" sz="1400" dirty="0">
                <a:latin typeface="Arial Black" pitchFamily="34" charset="0"/>
              </a:rPr>
              <a:t>Обоснование актуальности темы в контексте специализации</a:t>
            </a:r>
          </a:p>
          <a:p>
            <a:r>
              <a:rPr lang="ru-RU" sz="1400" dirty="0">
                <a:latin typeface="Arial Black" pitchFamily="34" charset="0"/>
              </a:rPr>
              <a:t>Обоснование объекта и предмета исследования</a:t>
            </a:r>
          </a:p>
          <a:p>
            <a:r>
              <a:rPr lang="ru-RU" sz="1400" dirty="0">
                <a:latin typeface="Arial Black" pitchFamily="34" charset="0"/>
              </a:rPr>
              <a:t>Логическое обоснование цели исследования</a:t>
            </a:r>
          </a:p>
          <a:p>
            <a:r>
              <a:rPr lang="ru-RU" sz="1400" dirty="0">
                <a:latin typeface="Arial Black" pitchFamily="34" charset="0"/>
              </a:rPr>
              <a:t>Определение задач, методов, базы исследования</a:t>
            </a:r>
          </a:p>
          <a:p>
            <a:endParaRPr lang="ru-RU" sz="1400" b="1" dirty="0">
              <a:latin typeface="Arial Black" pitchFamily="34" charset="0"/>
            </a:endParaRPr>
          </a:p>
          <a:p>
            <a:pPr>
              <a:buNone/>
            </a:pPr>
            <a:r>
              <a:rPr lang="ru-RU" sz="1400" b="1" dirty="0">
                <a:latin typeface="Arial Black" pitchFamily="34" charset="0"/>
              </a:rPr>
              <a:t>ГЛАВА 1. ТЕОРЕТИЧЕСКИЕ И ОРГАНИЗАЦИОННЫЕ ОСНОВЫ ИССЛЕДОВАНИЯ</a:t>
            </a:r>
          </a:p>
          <a:p>
            <a:pPr>
              <a:buNone/>
            </a:pPr>
            <a:endParaRPr lang="ru-RU" sz="1400" b="1" dirty="0">
              <a:latin typeface="Arial Black" pitchFamily="34" charset="0"/>
            </a:endParaRPr>
          </a:p>
          <a:p>
            <a:pPr>
              <a:buNone/>
            </a:pPr>
            <a:r>
              <a:rPr lang="ru-RU" sz="1400" b="1" dirty="0">
                <a:latin typeface="Arial Black" pitchFamily="34" charset="0"/>
              </a:rPr>
              <a:t>ГЛАВА 2. ИЗЛОЖЕНИЕ МАТЕРИАЛОВ ИССЛЕДОВАНИЯ ПЕД.ПРАКТИКИ</a:t>
            </a:r>
          </a:p>
          <a:p>
            <a:pPr>
              <a:buNone/>
            </a:pPr>
            <a:endParaRPr lang="ru-RU" sz="1400" b="1" dirty="0">
              <a:latin typeface="Arial Black" pitchFamily="34" charset="0"/>
            </a:endParaRPr>
          </a:p>
          <a:p>
            <a:pPr>
              <a:buNone/>
            </a:pPr>
            <a:r>
              <a:rPr lang="ru-RU" sz="1400" b="1" dirty="0">
                <a:latin typeface="Arial Black" pitchFamily="34" charset="0"/>
              </a:rPr>
              <a:t>ЗАКЛЮЧЕНИЕ</a:t>
            </a:r>
          </a:p>
          <a:p>
            <a:r>
              <a:rPr lang="ru-RU" sz="1400" b="1" dirty="0">
                <a:latin typeface="Arial Black" pitchFamily="34" charset="0"/>
              </a:rPr>
              <a:t>Резюме о выполнении поставленных задач; </a:t>
            </a:r>
          </a:p>
          <a:p>
            <a:r>
              <a:rPr lang="ru-RU" sz="1400" b="1" dirty="0">
                <a:latin typeface="Arial Black" pitchFamily="34" charset="0"/>
              </a:rPr>
              <a:t>общий вывод как результат достижения цели исследования; </a:t>
            </a:r>
          </a:p>
          <a:p>
            <a:r>
              <a:rPr lang="ru-RU" sz="1400" b="1" dirty="0">
                <a:latin typeface="Arial Black" pitchFamily="34" charset="0"/>
              </a:rPr>
              <a:t>предложения о возможностях внедрения полученных результатов в практику</a:t>
            </a:r>
          </a:p>
          <a:p>
            <a:endParaRPr lang="ru-RU" sz="1400" b="1" dirty="0">
              <a:latin typeface="Arial Black" pitchFamily="34" charset="0"/>
            </a:endParaRPr>
          </a:p>
          <a:p>
            <a:pPr>
              <a:buNone/>
            </a:pPr>
            <a:r>
              <a:rPr lang="ru-RU" sz="1400" b="1" dirty="0">
                <a:latin typeface="Arial Black" pitchFamily="34" charset="0"/>
              </a:rPr>
              <a:t>СПИСОК ЛИТЕРАТУРЫ</a:t>
            </a:r>
          </a:p>
          <a:p>
            <a:r>
              <a:rPr lang="ru-RU" sz="1400" b="1" dirty="0">
                <a:latin typeface="Arial Black" pitchFamily="34" charset="0"/>
              </a:rPr>
              <a:t>По алфавиту; с обязательным указанием выходных данных</a:t>
            </a:r>
          </a:p>
          <a:p>
            <a:endParaRPr lang="ru-RU" sz="1400" b="1" dirty="0">
              <a:latin typeface="Arial Black" pitchFamily="34" charset="0"/>
            </a:endParaRPr>
          </a:p>
          <a:p>
            <a:pPr>
              <a:buNone/>
            </a:pPr>
            <a:r>
              <a:rPr lang="ru-RU" sz="1400" b="1" dirty="0">
                <a:latin typeface="Arial Black" pitchFamily="34" charset="0"/>
              </a:rPr>
              <a:t>ПРИЛОЖЕНИЕ</a:t>
            </a:r>
          </a:p>
          <a:p>
            <a:r>
              <a:rPr lang="ru-RU" sz="1400" b="1" dirty="0">
                <a:latin typeface="Arial Black" pitchFamily="34" charset="0"/>
              </a:rPr>
              <a:t>Материалы исследования, подтверждающие его достоверность</a:t>
            </a:r>
          </a:p>
          <a:p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97468426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1590</TotalTime>
  <Words>390</Words>
  <Application>Microsoft Office PowerPoint</Application>
  <PresentationFormat>Широкоэкранный</PresentationFormat>
  <Paragraphs>142</Paragraphs>
  <Slides>12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 Black</vt:lpstr>
      <vt:lpstr>Calibri</vt:lpstr>
      <vt:lpstr>Georgia</vt:lpstr>
      <vt:lpstr>Times New Roman</vt:lpstr>
      <vt:lpstr>Trebuchet MS</vt:lpstr>
      <vt:lpstr>Воздушный поток</vt:lpstr>
      <vt:lpstr>   Раздел II. Тема 10. Самостоятельная и научно-исследовательская работа студентов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Курсовая работа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Введение в дисциплину «Психология дизайн-деятельности»</dc:title>
  <dc:creator>Fujitsu</dc:creator>
  <cp:lastModifiedBy>Татьяна Кузьминич</cp:lastModifiedBy>
  <cp:revision>138</cp:revision>
  <cp:lastPrinted>2022-09-12T21:30:05Z</cp:lastPrinted>
  <dcterms:created xsi:type="dcterms:W3CDTF">2020-09-07T03:13:46Z</dcterms:created>
  <dcterms:modified xsi:type="dcterms:W3CDTF">2024-10-30T21:59:37Z</dcterms:modified>
</cp:coreProperties>
</file>