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20"/>
  </p:notesMasterIdLst>
  <p:sldIdLst>
    <p:sldId id="256" r:id="rId2"/>
    <p:sldId id="428" r:id="rId3"/>
    <p:sldId id="557" r:id="rId4"/>
    <p:sldId id="316" r:id="rId5"/>
    <p:sldId id="547" r:id="rId6"/>
    <p:sldId id="283" r:id="rId7"/>
    <p:sldId id="519" r:id="rId8"/>
    <p:sldId id="539" r:id="rId9"/>
    <p:sldId id="540" r:id="rId10"/>
    <p:sldId id="548" r:id="rId11"/>
    <p:sldId id="558" r:id="rId12"/>
    <p:sldId id="559" r:id="rId13"/>
    <p:sldId id="560" r:id="rId14"/>
    <p:sldId id="561" r:id="rId15"/>
    <p:sldId id="562" r:id="rId16"/>
    <p:sldId id="563" r:id="rId17"/>
    <p:sldId id="564" r:id="rId18"/>
    <p:sldId id="313" r:id="rId19"/>
  </p:sldIdLst>
  <p:sldSz cx="12192000" cy="6858000"/>
  <p:notesSz cx="6761163" cy="9882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423EA86-8E6A-422D-B822-020A2A1343B2}">
          <p14:sldIdLst>
            <p14:sldId id="256"/>
            <p14:sldId id="428"/>
            <p14:sldId id="557"/>
            <p14:sldId id="316"/>
            <p14:sldId id="547"/>
            <p14:sldId id="283"/>
            <p14:sldId id="519"/>
            <p14:sldId id="539"/>
            <p14:sldId id="540"/>
            <p14:sldId id="548"/>
            <p14:sldId id="558"/>
            <p14:sldId id="559"/>
            <p14:sldId id="560"/>
            <p14:sldId id="561"/>
            <p14:sldId id="562"/>
            <p14:sldId id="563"/>
            <p14:sldId id="564"/>
            <p14:sldId id="31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667" autoAdjust="0"/>
  </p:normalViewPr>
  <p:slideViewPr>
    <p:cSldViewPr snapToGrid="0">
      <p:cViewPr varScale="1">
        <p:scale>
          <a:sx n="80" d="100"/>
          <a:sy n="80" d="100"/>
        </p:scale>
        <p:origin x="-96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D8610-1C3D-43F5-89A9-86AB567CD42E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35075"/>
            <a:ext cx="5929313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55803"/>
            <a:ext cx="5408930" cy="3891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2EDC9-606C-45D4-A142-1169FF8C16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17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837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207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179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11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7BEFF73-C13D-46F4-B629-57596C849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7777660-5403-4CF8-80AD-63E880EA6F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C8D1F79-F3D0-4080-A9DB-F33E11D15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80CE915-A509-4BD2-839B-D1D018E59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CD19745-1354-4343-846C-03DF11780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69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7C59D2B-E9EE-4A3B-8614-19CE8B4C3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884F085-0FB3-48D1-8DD4-0F2502CB9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D0BD00E-B97C-4B64-96A7-A206F3EBC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B28A176-0D4F-40B4-BAB9-FFFA3D7EE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640A592-48D1-41C1-9EDA-8B59C5C00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24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37F26C53-69C9-49DE-82E0-9C2DB0E75E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1CFB350-8996-4FE7-9005-B941C3E82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DF669D0-7159-4C78-AA01-C319056B1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7601C3C-3B70-4D5E-A9AF-64AB376D5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0E97495-FFA7-40EE-8D9C-F645DB1C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799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6969B4F-70F8-40BD-9836-7760121B4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5BFC691-AFE4-4FA2-9573-F12FD0B8E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18CB100-5AF5-4D19-B673-4A4F537FC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AC91F3B-5F58-4247-8AC2-F4C9859F8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4A267F7-EE92-495E-BC99-53E4B16AC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44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3F5E676-9A88-46C2-AA67-62F175F98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63571D0-2CCA-4EF4-9D80-9C2009241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ABEFEFE-C7EF-4F3C-B09A-EF84F97A7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7B3F886-F668-4B8B-97F0-F69BC262A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EE81DFA-47D3-416D-B209-912A0D3C6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15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B9D9DC-FC30-4DDC-BF6D-404703480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DB513EB-30D1-460A-ADFA-0C6606064A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3E3B008-FEA1-4725-8507-2DFF89B23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47191C2-58DB-4453-AAD0-BE46723F1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52A7EEF-F6C7-4D63-ACFA-4135A3583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E350617-BE81-43BD-9B32-3515F018C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82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9742D38-F576-44D8-A0E4-449B820C4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64B5957-7A06-461B-BE8F-37039225B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26B8AF31-1F25-42FF-9186-EC8EDE004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DF23FADA-625E-4666-884B-ACDEF06884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1680F2DE-0917-4B4F-9959-FA248303EC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566A4D57-5184-4596-8C79-FC3D586EF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37B33B5-3E04-45FA-A0A3-C8A4D233D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F368DCE-BA20-4856-95BF-E2F360959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90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9A5E65A-9B4C-4380-9877-7E70F3986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CC98A3E4-5204-4F29-B7DD-A302606E1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6367FAC8-D792-4E7E-B2EE-89A0C97CE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FCF4081-3A51-40FD-8042-085853701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34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E7B647C5-D325-4FF0-B76D-81599FC57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6ABCF6EA-134C-48B9-A528-16C578830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6B4FEBDD-222B-4FAF-B2FF-DF371A753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403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F1A55B3-D1A2-4A05-AB4A-3E1B4017E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5EF544A-DF19-4081-BED5-BF013DAD1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7489618-359E-4E31-9074-6B01E7429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8548350-C92C-469A-9DFE-B0271D70C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3B2585D-50A1-45DC-8444-ADDE9454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18209CB-B1A5-4C15-B5F7-3AEC6325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35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415D77-19EF-43F5-B243-83E8F8500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E69553D7-005B-4264-A41F-6F09AFE953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F3B5927-81AE-4873-BFB8-112C5098A6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67B5052-879C-4B98-A78B-C4BCA1D0B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8EE1482-56CD-4E2F-913C-1ECB664D3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E377661-EF2F-49FE-9C69-AE55CD773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23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  <a:alpha val="32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7F03FEF-BC2E-4C1B-B5D7-D8490B768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842CA64-A20D-4625-838C-26D67173F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21EC280-8242-4DF2-AFED-047EFA4F6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86593-81C0-4BBF-B01E-B127C8AAA53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40D653E-9181-4656-8A1A-B4B2A19A8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A2516B3-106C-442E-8CD6-B9DFA0A4B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690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oclub.ru/index.php?page=book&amp;id=481633" TargetMode="External"/><Relationship Id="rId2" Type="http://schemas.openxmlformats.org/officeDocument/2006/relationships/hyperlink" Target="https://biblioclub.ru/index.php?page=book&amp;id=48578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iblioclub.ru/index.php?page=book&amp;id=49620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6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6537" y="768928"/>
            <a:ext cx="10379824" cy="3747654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Раздел </a:t>
            </a:r>
            <a:r>
              <a:rPr lang="en-US" sz="4400" b="1" dirty="0" smtClean="0"/>
              <a:t>II </a:t>
            </a:r>
            <a:r>
              <a:rPr lang="ru-RU" sz="4400" b="1" dirty="0" smtClean="0"/>
              <a:t>Тема 9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/>
              <a:t>Организационные формы обучения в высшей школе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104015"/>
            <a:ext cx="10379824" cy="1463039"/>
          </a:xfrm>
        </p:spPr>
        <p:txBody>
          <a:bodyPr/>
          <a:lstStyle/>
          <a:p>
            <a:pPr algn="r"/>
            <a:r>
              <a:rPr lang="ru-RU" dirty="0" err="1"/>
              <a:t>Кузьминич</a:t>
            </a:r>
            <a:r>
              <a:rPr lang="ru-RU" dirty="0"/>
              <a:t> Татьяна Васильевна, </a:t>
            </a:r>
          </a:p>
          <a:p>
            <a:pPr algn="r"/>
            <a:r>
              <a:rPr lang="ru-RU" dirty="0"/>
              <a:t>Кандидат педагогических наук, доцент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CCDB4914-276E-41ED-B012-208D2969C247}"/>
              </a:ext>
            </a:extLst>
          </p:cNvPr>
          <p:cNvSpPr/>
          <p:nvPr/>
        </p:nvSpPr>
        <p:spPr>
          <a:xfrm>
            <a:off x="2266586" y="137597"/>
            <a:ext cx="1783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Педагогика </a:t>
            </a:r>
            <a:endParaRPr lang="ru-RU" sz="2400" dirty="0"/>
          </a:p>
        </p:txBody>
      </p:sp>
      <p:pic>
        <p:nvPicPr>
          <p:cNvPr id="6" name="Рисунок 5" descr="Академическая шапочка">
            <a:extLst>
              <a:ext uri="{FF2B5EF4-FFF2-40B4-BE49-F238E27FC236}">
                <a16:creationId xmlns="" xmlns:a16="http://schemas.microsoft.com/office/drawing/2014/main" id="{E49FD3B4-27DE-4531-ACF4-5EBDABA361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049703" y="70250"/>
            <a:ext cx="665732" cy="665732"/>
          </a:xfrm>
          <a:prstGeom prst="rect">
            <a:avLst/>
          </a:prstGeom>
        </p:spPr>
      </p:pic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75451129-299A-4395-8D0B-313423A62DD6}"/>
              </a:ext>
            </a:extLst>
          </p:cNvPr>
          <p:cNvSpPr/>
          <p:nvPr/>
        </p:nvSpPr>
        <p:spPr>
          <a:xfrm>
            <a:off x="9342513" y="436727"/>
            <a:ext cx="1951630" cy="96899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31944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3E908D-549B-45DB-BD6C-ABEF3A953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63" y="515330"/>
            <a:ext cx="10500670" cy="59363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Иные организационные формы обучения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6C394C0-A3B1-4336-AC8E-C44A73EB75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398528"/>
            <a:ext cx="6092483" cy="5216028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dirty="0"/>
              <a:t>Эксперименты по </a:t>
            </a:r>
            <a:r>
              <a:rPr lang="ru-RU" dirty="0">
                <a:solidFill>
                  <a:srgbClr val="C00000"/>
                </a:solidFill>
              </a:rPr>
              <a:t>созданию «открытых школ»: </a:t>
            </a:r>
            <a:r>
              <a:rPr lang="ru-RU" dirty="0"/>
              <a:t>обучение проходит в учебных центрах с библиотеками, мастерскими, что ведет к разрушению самого института «школа».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4CCED3C-B015-4562-8F3B-C686C7159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2589" y="1398529"/>
            <a:ext cx="5376447" cy="5017512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Поиски форм обучения идут в направлении индивидуализации, </a:t>
            </a:r>
            <a:r>
              <a:rPr lang="ru-RU" dirty="0" err="1">
                <a:solidFill>
                  <a:srgbClr val="C00000"/>
                </a:solidFill>
              </a:rPr>
              <a:t>психологизации</a:t>
            </a:r>
            <a:r>
              <a:rPr lang="ru-RU" dirty="0">
                <a:solidFill>
                  <a:srgbClr val="C00000"/>
                </a:solidFill>
              </a:rPr>
              <a:t>, </a:t>
            </a:r>
            <a:r>
              <a:rPr lang="ru-RU" dirty="0" err="1">
                <a:solidFill>
                  <a:srgbClr val="C00000"/>
                </a:solidFill>
              </a:rPr>
              <a:t>технизации</a:t>
            </a:r>
            <a:r>
              <a:rPr lang="ru-RU" dirty="0">
                <a:solidFill>
                  <a:srgbClr val="C00000"/>
                </a:solidFill>
              </a:rPr>
              <a:t> обучения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4108862"/>
            <a:ext cx="11719560" cy="250569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«Не так важно приобретенное знание, как развитие способности мышления. Образование есть то, что остается, когда все выученное забыто»</a:t>
            </a:r>
          </a:p>
          <a:p>
            <a:pPr algn="ctr"/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2400" i="1" dirty="0">
                <a:solidFill>
                  <a:srgbClr val="C00000"/>
                </a:solidFill>
              </a:rPr>
              <a:t>Макс фон Лауэ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немецкий физик, лауреат Нобелевской премии по физике </a:t>
            </a:r>
          </a:p>
          <a:p>
            <a:pPr algn="ctr"/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(за открытие дифракции рентгеновских лучей на кристаллах)</a:t>
            </a:r>
          </a:p>
        </p:txBody>
      </p:sp>
    </p:spTree>
    <p:extLst>
      <p:ext uri="{BB962C8B-B14F-4D97-AF65-F5344CB8AC3E}">
        <p14:creationId xmlns:p14="http://schemas.microsoft.com/office/powerpoint/2010/main" val="1421880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07571" y="2253137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Школа в </a:t>
            </a:r>
            <a:r>
              <a:rPr lang="ru-RU" dirty="0" err="1"/>
              <a:t>Аарау</a:t>
            </a:r>
            <a:r>
              <a:rPr lang="ru-RU" dirty="0"/>
              <a:t> (близ </a:t>
            </a:r>
            <a:r>
              <a:rPr lang="ru-RU" dirty="0" err="1"/>
              <a:t>Бугдорфа</a:t>
            </a:r>
            <a:r>
              <a:rPr lang="ru-RU" dirty="0"/>
              <a:t>) открыта в 1801 г. (принципы организации обучения Песталоцци)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85163" y="285008"/>
            <a:ext cx="6032665" cy="612766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1895 г. поступил Альберт Эйнштейн (16 лет), учеба – 1 год. </a:t>
            </a:r>
          </a:p>
          <a:p>
            <a:pPr marL="0" indent="0">
              <a:buNone/>
            </a:pPr>
            <a:r>
              <a:rPr lang="ru-RU" dirty="0"/>
              <a:t>Считал  важнейшим этапом своего духовного становления.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? Поощрялось самобытность мышления.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? Открыл для себя силу зрительного воображения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? Открыл для себя особенности мышления, в котором ведущую роль играли геометрические образы и мышечные ощущения.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3766" y="285008"/>
            <a:ext cx="5130141" cy="18028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Историко-биографо-педагогический парадокс ?</a:t>
            </a:r>
          </a:p>
        </p:txBody>
      </p:sp>
    </p:spTree>
    <p:extLst>
      <p:ext uri="{BB962C8B-B14F-4D97-AF65-F5344CB8AC3E}">
        <p14:creationId xmlns:p14="http://schemas.microsoft.com/office/powerpoint/2010/main" val="4164262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0C5A75-198C-4292-B773-AD9A7F51C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379" y="365126"/>
            <a:ext cx="11199421" cy="46614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Характеристика некоторых методов обучения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2B3E06-B877-45FC-B6DA-C59AEAEE2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66616" y="855022"/>
            <a:ext cx="6261778" cy="55066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Словесные методы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r>
              <a:rPr lang="ru-RU" sz="2400" b="1" i="1" dirty="0"/>
              <a:t>Лекция</a:t>
            </a:r>
            <a:r>
              <a:rPr lang="ru-RU" sz="2400" i="1" dirty="0"/>
              <a:t> </a:t>
            </a:r>
            <a:r>
              <a:rPr lang="ru-RU" sz="2400" dirty="0"/>
              <a:t>– систематическое изложение материала. Методика учебной лекции требует, чтобы преподаватель руководил записями обучающихся, их работой в ходе лекции</a:t>
            </a:r>
            <a:r>
              <a:rPr lang="ru-RU" sz="2400" dirty="0" smtClean="0"/>
              <a:t>. </a:t>
            </a:r>
            <a:r>
              <a:rPr lang="ru-RU" sz="2400" b="1" dirty="0"/>
              <a:t>Лекция-конференция </a:t>
            </a:r>
            <a:r>
              <a:rPr lang="ru-RU" sz="2400" dirty="0"/>
              <a:t>проводится </a:t>
            </a:r>
            <a:r>
              <a:rPr lang="ru-RU" sz="2400" dirty="0" smtClean="0"/>
              <a:t>обучающимися </a:t>
            </a:r>
            <a:r>
              <a:rPr lang="ru-RU" sz="2400" dirty="0"/>
              <a:t>по </a:t>
            </a:r>
            <a:r>
              <a:rPr lang="ru-RU" sz="2400" dirty="0" smtClean="0"/>
              <a:t>схеме </a:t>
            </a:r>
            <a:r>
              <a:rPr lang="ru-RU" sz="2400" dirty="0"/>
              <a:t>заседания секции научно-практической конференции. </a:t>
            </a:r>
            <a:endParaRPr lang="ru-RU" sz="2400" dirty="0" smtClean="0"/>
          </a:p>
          <a:p>
            <a:r>
              <a:rPr lang="ru-RU" sz="2400" b="1" i="1" dirty="0" smtClean="0"/>
              <a:t>Беседа</a:t>
            </a:r>
            <a:r>
              <a:rPr lang="ru-RU" sz="2400" i="1" dirty="0" smtClean="0"/>
              <a:t> </a:t>
            </a:r>
            <a:r>
              <a:rPr lang="ru-RU" sz="2400" dirty="0"/>
              <a:t>– подача информации в виде диалога педагога с обучающимися по комплексу вопросов темы. Виды беседы: вводная, по изучению нового материала, закрепляющая, контрольная. Беседа может быть репродуктивной и поисковой (эвристической, сократической). </a:t>
            </a:r>
          </a:p>
          <a:p>
            <a:endParaRPr lang="ru-RU" sz="24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D58A92F-E9E8-4CF2-8FED-5544BF339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08436" y="1404572"/>
            <a:ext cx="6483563" cy="3121434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/>
              <a:t>Дискуссия</a:t>
            </a:r>
            <a:r>
              <a:rPr lang="ru-RU" i="1" dirty="0"/>
              <a:t> </a:t>
            </a:r>
            <a:r>
              <a:rPr lang="ru-RU" dirty="0"/>
              <a:t>– обсуждение проблемы в виде высказываний обучающихся, руководимое преподавателем.</a:t>
            </a:r>
          </a:p>
          <a:p>
            <a:r>
              <a:rPr lang="ru-RU" b="1" i="1" dirty="0"/>
              <a:t>Объяснение - </a:t>
            </a:r>
            <a:r>
              <a:rPr lang="ru-RU" dirty="0"/>
              <a:t>это монологическая форма изложения, словесное истолкование закономерностей, свойств изучаемого объекта, отдельных понятий, явлений. Оно носит доказательный характер и направлено на выявление существенных сторон предметов и явлений, характера и последовательности событий, на раскрытие сущности отдельных понятий, правил, законов.</a:t>
            </a:r>
          </a:p>
          <a:p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75FC38E6-55A3-4CDC-A3E2-2EA8FE5278C8}"/>
              </a:ext>
            </a:extLst>
          </p:cNvPr>
          <p:cNvSpPr/>
          <p:nvPr/>
        </p:nvSpPr>
        <p:spPr>
          <a:xfrm>
            <a:off x="5705476" y="4526006"/>
            <a:ext cx="3938388" cy="21796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сжатые сроки можно сообщить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большой объем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информации; формируют речь, словесно-логическое мышление; в беседе, дискуссии формируется самостоятельность, познавательная активность.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E99887FD-E6A7-4F5F-9C5A-DE4CC39099EA}"/>
              </a:ext>
            </a:extLst>
          </p:cNvPr>
          <p:cNvSpPr/>
          <p:nvPr/>
        </p:nvSpPr>
        <p:spPr>
          <a:xfrm>
            <a:off x="9820894" y="4839181"/>
            <a:ext cx="2254894" cy="166254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вербализм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засилие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слова, опасность отрыва учения от жизни,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практики</a:t>
            </a:r>
          </a:p>
        </p:txBody>
      </p:sp>
      <p:sp>
        <p:nvSpPr>
          <p:cNvPr id="7" name="Знак ''плюс'' 6">
            <a:extLst>
              <a:ext uri="{FF2B5EF4-FFF2-40B4-BE49-F238E27FC236}">
                <a16:creationId xmlns:a16="http://schemas.microsoft.com/office/drawing/2014/main" xmlns="" id="{4A044463-99BD-4588-A1DD-A13AB8735575}"/>
              </a:ext>
            </a:extLst>
          </p:cNvPr>
          <p:cNvSpPr/>
          <p:nvPr/>
        </p:nvSpPr>
        <p:spPr>
          <a:xfrm>
            <a:off x="5082639" y="5831994"/>
            <a:ext cx="1012523" cy="1059305"/>
          </a:xfrm>
          <a:prstGeom prst="mathPlus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нак ''минус'' 7">
            <a:extLst>
              <a:ext uri="{FF2B5EF4-FFF2-40B4-BE49-F238E27FC236}">
                <a16:creationId xmlns:a16="http://schemas.microsoft.com/office/drawing/2014/main" xmlns="" id="{BB98E265-A8C8-4DCF-BF8E-CCF980BA928F}"/>
              </a:ext>
            </a:extLst>
          </p:cNvPr>
          <p:cNvSpPr/>
          <p:nvPr/>
        </p:nvSpPr>
        <p:spPr>
          <a:xfrm>
            <a:off x="10237278" y="4324617"/>
            <a:ext cx="903327" cy="534149"/>
          </a:xfrm>
          <a:prstGeom prst="mathMinus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489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0C5A75-198C-4292-B773-AD9A7F51C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908" y="167580"/>
            <a:ext cx="9605635" cy="105930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Характеристика некоторых методов обучения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2B3E06-B877-45FC-B6DA-C59AEAEE2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9381" y="1419700"/>
            <a:ext cx="11693237" cy="4018600"/>
          </a:xfrm>
        </p:spPr>
        <p:txBody>
          <a:bodyPr>
            <a:noAutofit/>
          </a:bodyPr>
          <a:lstStyle/>
          <a:p>
            <a:r>
              <a:rPr lang="ru-RU" sz="2400" b="1" dirty="0"/>
              <a:t>Наглядные методы. </a:t>
            </a:r>
            <a:r>
              <a:rPr lang="ru-RU" sz="2400" dirty="0"/>
              <a:t>Источником знаний является образ, наглядное представление объекта изучения в виде схем, таблиц, рисунков, моделей, приборов.</a:t>
            </a:r>
          </a:p>
          <a:p>
            <a:r>
              <a:rPr lang="ru-RU" sz="2400" i="1" dirty="0"/>
              <a:t>иллюстрация </a:t>
            </a:r>
            <a:r>
              <a:rPr lang="ru-RU" sz="2400" dirty="0"/>
              <a:t>– показ и организация познавательной деятельности на основе экспонируемого объекта (статического); </a:t>
            </a:r>
          </a:p>
          <a:p>
            <a:r>
              <a:rPr lang="ru-RU" sz="2400" i="1" dirty="0"/>
              <a:t>демонстрация </a:t>
            </a:r>
            <a:r>
              <a:rPr lang="ru-RU" sz="2400" dirty="0"/>
              <a:t>– показ динамических моделей, приборов, позволяющих наблюдать процессы, измерять их, обнаруживать их существенные свойства.</a:t>
            </a:r>
          </a:p>
          <a:p>
            <a:pPr marL="0" indent="0">
              <a:buNone/>
            </a:pPr>
            <a:r>
              <a:rPr lang="ru-RU" sz="2400" i="1" dirty="0"/>
              <a:t>Функции наглядных методов</a:t>
            </a:r>
            <a:r>
              <a:rPr lang="ru-RU" sz="2400" dirty="0"/>
              <a:t>:</a:t>
            </a:r>
          </a:p>
          <a:p>
            <a:r>
              <a:rPr lang="ru-RU" sz="2400" dirty="0"/>
              <a:t>– обеспечить восприятие предмета изучения;</a:t>
            </a:r>
          </a:p>
          <a:p>
            <a:r>
              <a:rPr lang="ru-RU" sz="2400" dirty="0"/>
              <a:t>– сформировать представление о нем;</a:t>
            </a:r>
          </a:p>
          <a:p>
            <a:r>
              <a:rPr lang="ru-RU" sz="2400" dirty="0"/>
              <a:t>– создать условия для освоения существенных характеристик явления, не ограничиваясь внешними, несущественными чертами.</a:t>
            </a:r>
          </a:p>
          <a:p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276E15DB-DCED-4B31-A5DA-9CA09716E087}"/>
              </a:ext>
            </a:extLst>
          </p:cNvPr>
          <p:cNvSpPr/>
          <p:nvPr/>
        </p:nvSpPr>
        <p:spPr>
          <a:xfrm>
            <a:off x="6580909" y="3588327"/>
            <a:ext cx="5361709" cy="159327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Наглядность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через восприятие и представление </a:t>
            </a:r>
            <a:r>
              <a:rPr lang="ru-RU" dirty="0">
                <a:solidFill>
                  <a:srgbClr val="C00000"/>
                </a:solidFill>
              </a:rPr>
              <a:t>должна вести к формированию понятий, законов, теорий. </a:t>
            </a:r>
            <a:endParaRPr lang="ru-RU" dirty="0" smtClean="0">
              <a:solidFill>
                <a:srgbClr val="C00000"/>
              </a:solidFill>
            </a:endParaRPr>
          </a:p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Если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этого не происходит, наглядность тормозит формирование знаний и развитие мышления.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3908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0C5A75-198C-4292-B773-AD9A7F51C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236" y="222998"/>
            <a:ext cx="9605635" cy="105930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Характеристика некоторых методов обучения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2B3E06-B877-45FC-B6DA-C59AEAEE2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218" y="1325156"/>
            <a:ext cx="7176655" cy="5309846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Практические методы</a:t>
            </a:r>
            <a:r>
              <a:rPr lang="ru-RU" sz="2400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C00000"/>
                </a:solidFill>
              </a:rPr>
              <a:t>у</a:t>
            </a:r>
            <a:r>
              <a:rPr lang="ru-RU" sz="2400" i="1" dirty="0">
                <a:solidFill>
                  <a:srgbClr val="C00000"/>
                </a:solidFill>
              </a:rPr>
              <a:t>пражнение </a:t>
            </a:r>
            <a:r>
              <a:rPr lang="ru-RU" sz="2400" dirty="0"/>
              <a:t>– многократное выполнение учебных действий с целью отработки умений и навыков. </a:t>
            </a:r>
          </a:p>
          <a:p>
            <a:pPr marL="0" indent="0">
              <a:buNone/>
            </a:pPr>
            <a:r>
              <a:rPr lang="ru-RU" sz="2400" i="1" dirty="0">
                <a:solidFill>
                  <a:srgbClr val="C00000"/>
                </a:solidFill>
              </a:rPr>
              <a:t>лабораторная работа </a:t>
            </a:r>
            <a:r>
              <a:rPr lang="ru-RU" sz="2400" dirty="0"/>
              <a:t>– проведение обучающимися в условиях лаборатории (кабинета физики и т.п.) опытов, расчетов, экспериментов, позволяющих изучать процессы;</a:t>
            </a:r>
          </a:p>
          <a:p>
            <a:pPr marL="0" indent="0">
              <a:buNone/>
            </a:pPr>
            <a:r>
              <a:rPr lang="ru-RU" sz="2400" dirty="0"/>
              <a:t>п</a:t>
            </a:r>
            <a:r>
              <a:rPr lang="ru-RU" sz="2400" i="1" dirty="0"/>
              <a:t>рактическая работа </a:t>
            </a:r>
            <a:r>
              <a:rPr lang="ru-RU" sz="2400" dirty="0"/>
              <a:t>– выполнение заданий по обработке материалов, изготовление предметов, продуктов, работа в мастерских и пр. </a:t>
            </a:r>
          </a:p>
          <a:p>
            <a:pPr marL="0" indent="0">
              <a:buNone/>
            </a:pPr>
            <a:r>
              <a:rPr lang="ru-RU" sz="2400" b="1" i="1" dirty="0">
                <a:solidFill>
                  <a:srgbClr val="C00000"/>
                </a:solidFill>
              </a:rPr>
              <a:t>Творческие работы</a:t>
            </a:r>
            <a:r>
              <a:rPr lang="ru-RU" sz="2400" dirty="0">
                <a:solidFill>
                  <a:srgbClr val="C00000"/>
                </a:solidFill>
              </a:rPr>
              <a:t> : написание рефератов, сочинений, рецензий, разработка курсовых и дипломных проектов, выполнение рисунков, эскизов и различного рода других творческих заданий.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D58A92F-E9E8-4CF2-8FED-5544BF339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77632" y="888660"/>
            <a:ext cx="4329236" cy="3137075"/>
          </a:xfrm>
          <a:solidFill>
            <a:schemeClr val="accent3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Важно: </a:t>
            </a:r>
            <a:r>
              <a:rPr lang="ru-RU" i="1" dirty="0" smtClean="0"/>
              <a:t>Практические </a:t>
            </a:r>
            <a:r>
              <a:rPr lang="ru-RU" i="1" dirty="0"/>
              <a:t>методы </a:t>
            </a:r>
            <a:r>
              <a:rPr lang="ru-RU" dirty="0"/>
              <a:t>применяются в сочетании с </a:t>
            </a:r>
            <a:r>
              <a:rPr lang="ru-RU" i="1" dirty="0"/>
              <a:t>наглядными </a:t>
            </a:r>
            <a:r>
              <a:rPr lang="ru-RU" dirty="0"/>
              <a:t>и </a:t>
            </a:r>
            <a:r>
              <a:rPr lang="ru-RU" i="1" dirty="0"/>
              <a:t>словесными</a:t>
            </a:r>
            <a:r>
              <a:rPr lang="ru-RU" dirty="0"/>
              <a:t>. Преобладание методов одной из групп снижает эффект обучения.</a:t>
            </a:r>
            <a:r>
              <a:rPr lang="ru-RU" i="1" dirty="0"/>
              <a:t> 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3C5B1F8-B152-463D-94C0-1A16EF48F8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2320" y="4857296"/>
            <a:ext cx="2759861" cy="200070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FAB10CA9-6E2D-412B-ACE9-A42ECBBA1E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2320" y="4857297"/>
            <a:ext cx="2759861" cy="200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965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0C5A75-198C-4292-B773-AD9A7F51C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Характеристика некоторых методов обучения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2B3E06-B877-45FC-B6DA-C59AEAEE2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4919" y="1322109"/>
            <a:ext cx="9850582" cy="3448595"/>
          </a:xfrm>
        </p:spPr>
        <p:txBody>
          <a:bodyPr>
            <a:normAutofit lnSpcReduction="10000"/>
          </a:bodyPr>
          <a:lstStyle/>
          <a:p>
            <a:r>
              <a:rPr lang="ru-RU" b="1" i="1" dirty="0"/>
              <a:t>Аквариум</a:t>
            </a:r>
            <a:r>
              <a:rPr lang="ru-RU" i="1" dirty="0"/>
              <a:t> (</a:t>
            </a:r>
            <a:r>
              <a:rPr lang="ru-RU" dirty="0"/>
              <a:t>две группы: одна в центре дискуссирует, вторая анализирует)</a:t>
            </a:r>
          </a:p>
          <a:p>
            <a:r>
              <a:rPr lang="ru-RU" b="1" i="1" dirty="0"/>
              <a:t>Инсайт </a:t>
            </a:r>
            <a:r>
              <a:rPr lang="ru-RU" dirty="0"/>
              <a:t>(озарение, предлагаются пословицы, афоризмы, на основе которых решаются проблемные ситуации)</a:t>
            </a:r>
          </a:p>
          <a:p>
            <a:r>
              <a:rPr lang="ru-RU" b="1" i="1" dirty="0"/>
              <a:t>Кейс-метод</a:t>
            </a:r>
            <a:r>
              <a:rPr lang="ru-RU" dirty="0"/>
              <a:t> (проблема и разные варианты решения, которые обсуждаются, используется различные виды анализа: проблемный, системный, ситуационный</a:t>
            </a:r>
            <a:r>
              <a:rPr lang="ru-RU" dirty="0" smtClean="0"/>
              <a:t>)</a:t>
            </a:r>
          </a:p>
          <a:p>
            <a:r>
              <a:rPr lang="ru-RU" b="1" i="1" dirty="0" smtClean="0"/>
              <a:t>Организационно-</a:t>
            </a:r>
            <a:r>
              <a:rPr lang="ru-RU" b="1" i="1" dirty="0" err="1" smtClean="0"/>
              <a:t>деятельностные</a:t>
            </a:r>
            <a:r>
              <a:rPr lang="ru-RU" b="1" i="1" dirty="0" smtClean="0"/>
              <a:t> игры</a:t>
            </a:r>
            <a:endParaRPr lang="ru-RU" b="1" i="1" dirty="0"/>
          </a:p>
          <a:p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D72FB365-AFF3-4DFE-8A56-7CD48F179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7725" y="4203865"/>
            <a:ext cx="3849581" cy="256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433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Практика в системе подготовки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будущих специалистов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учреждениях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высшего образования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1306" y="1599993"/>
            <a:ext cx="7925789" cy="4860184"/>
          </a:xfrm>
        </p:spPr>
        <p:txBody>
          <a:bodyPr>
            <a:noAutofit/>
          </a:bodyPr>
          <a:lstStyle/>
          <a:p>
            <a:r>
              <a:rPr lang="ru-RU" sz="2200" dirty="0" smtClean="0"/>
              <a:t>Практика -  обязательный компонент </a:t>
            </a:r>
            <a:r>
              <a:rPr lang="ru-RU" sz="2200" dirty="0"/>
              <a:t>высшего образования, организуется и проводится </a:t>
            </a:r>
            <a:r>
              <a:rPr lang="ru-RU" sz="2200" dirty="0" smtClean="0"/>
              <a:t>учреждением высшего образования во взаимодействии </a:t>
            </a:r>
            <a:r>
              <a:rPr lang="ru-RU" sz="2200" dirty="0"/>
              <a:t>с </a:t>
            </a:r>
            <a:r>
              <a:rPr lang="ru-RU" sz="2200" dirty="0" smtClean="0"/>
              <a:t>организациями</a:t>
            </a:r>
            <a:r>
              <a:rPr lang="ru-RU" sz="2200" dirty="0"/>
              <a:t>, </a:t>
            </a:r>
            <a:r>
              <a:rPr lang="ru-RU" sz="2200" dirty="0" smtClean="0"/>
              <a:t>профильными для подготовка </a:t>
            </a:r>
            <a:r>
              <a:rPr lang="ru-RU" sz="2200" dirty="0"/>
              <a:t>специалистов и </a:t>
            </a:r>
            <a:r>
              <a:rPr lang="ru-RU" sz="2200" dirty="0" smtClean="0"/>
              <a:t>магистров.</a:t>
            </a:r>
          </a:p>
          <a:p>
            <a:r>
              <a:rPr lang="ru-RU" sz="2200" dirty="0" smtClean="0"/>
              <a:t>Это </a:t>
            </a:r>
            <a:r>
              <a:rPr lang="ru-RU" sz="2200" dirty="0"/>
              <a:t>вид учебных занятий, </a:t>
            </a:r>
            <a:r>
              <a:rPr lang="ru-RU" sz="2200" dirty="0" smtClean="0"/>
              <a:t>ориентированный </a:t>
            </a:r>
            <a:r>
              <a:rPr lang="ru-RU" sz="2200" dirty="0"/>
              <a:t>на профессионально-практическую подготовку обучающихся. </a:t>
            </a:r>
            <a:endParaRPr lang="ru-RU" sz="2200" dirty="0" smtClean="0"/>
          </a:p>
          <a:p>
            <a:r>
              <a:rPr lang="ru-RU" sz="2200" dirty="0" smtClean="0"/>
              <a:t>ВИДЫ ПРАКТИК:  учебная и производственная. </a:t>
            </a:r>
          </a:p>
          <a:p>
            <a:pPr marL="0" indent="0">
              <a:buNone/>
            </a:pPr>
            <a:r>
              <a:rPr lang="ru-RU" sz="2200" dirty="0" smtClean="0"/>
              <a:t>Допускается  </a:t>
            </a:r>
            <a:r>
              <a:rPr lang="ru-RU" sz="2200" dirty="0"/>
              <a:t>совмещение практик с теоретическим обучением. Производственная </a:t>
            </a:r>
            <a:r>
              <a:rPr lang="ru-RU" sz="2200" dirty="0" smtClean="0"/>
              <a:t>практика: практика </a:t>
            </a:r>
            <a:r>
              <a:rPr lang="ru-RU" sz="2200" dirty="0"/>
              <a:t>по </a:t>
            </a:r>
            <a:r>
              <a:rPr lang="ru-RU" sz="2200" dirty="0" smtClean="0"/>
              <a:t>специальности (включая проектную, педагогическую</a:t>
            </a:r>
            <a:r>
              <a:rPr lang="ru-RU" sz="2200" dirty="0"/>
              <a:t>) и </a:t>
            </a:r>
            <a:r>
              <a:rPr lang="ru-RU" sz="2200" dirty="0" smtClean="0"/>
              <a:t>преддипломная.  </a:t>
            </a:r>
          </a:p>
          <a:p>
            <a:pPr marL="0" indent="0">
              <a:buNone/>
            </a:pPr>
            <a:r>
              <a:rPr lang="ru-RU" sz="2200" dirty="0" smtClean="0"/>
              <a:t>Цель практики - развитие профессиональных компетенций, посредством углубления и закрепления теоретических знаний, практических умений и навыков по избранной специальности. </a:t>
            </a:r>
            <a:endParaRPr lang="ru-RU" sz="2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37713" y="451263"/>
            <a:ext cx="4215741" cy="640673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Регламентирована: Кодекс </a:t>
            </a:r>
            <a:r>
              <a:rPr lang="ru-RU" dirty="0">
                <a:solidFill>
                  <a:schemeClr val="tx1"/>
                </a:solidFill>
              </a:rPr>
              <a:t>Республики Беларусь об образовании (часть 2 пункт 3 статья 212</a:t>
            </a:r>
            <a:r>
              <a:rPr lang="ru-RU" dirty="0" smtClean="0">
                <a:solidFill>
                  <a:schemeClr val="tx1"/>
                </a:solidFill>
              </a:rPr>
              <a:t>); </a:t>
            </a:r>
            <a:r>
              <a:rPr lang="ru-RU" dirty="0">
                <a:solidFill>
                  <a:schemeClr val="tx1"/>
                </a:solidFill>
              </a:rPr>
              <a:t>«</a:t>
            </a:r>
            <a:r>
              <a:rPr lang="ru-RU" dirty="0" smtClean="0">
                <a:solidFill>
                  <a:schemeClr val="tx1"/>
                </a:solidFill>
              </a:rPr>
              <a:t>Положение </a:t>
            </a:r>
            <a:r>
              <a:rPr lang="ru-RU" dirty="0">
                <a:solidFill>
                  <a:schemeClr val="tx1"/>
                </a:solidFill>
              </a:rPr>
              <a:t>о практике студентов, курсантов, слушателей», утвержденного Постановлением Совета Министров Республики Беларусь от 03. 06.2010 № 860 (в </a:t>
            </a:r>
            <a:r>
              <a:rPr lang="ru-RU" dirty="0" err="1">
                <a:solidFill>
                  <a:schemeClr val="tx1"/>
                </a:solidFill>
              </a:rPr>
              <a:t>ред.Постановления</a:t>
            </a:r>
            <a:r>
              <a:rPr lang="ru-RU" dirty="0">
                <a:solidFill>
                  <a:schemeClr val="tx1"/>
                </a:solidFill>
              </a:rPr>
              <a:t> Совмина от 04.08.2011 № 1049) </a:t>
            </a:r>
            <a:r>
              <a:rPr lang="ru-RU" dirty="0" smtClean="0">
                <a:solidFill>
                  <a:schemeClr val="tx1"/>
                </a:solidFill>
              </a:rPr>
              <a:t>Постановление  </a:t>
            </a:r>
            <a:r>
              <a:rPr lang="ru-RU" dirty="0">
                <a:solidFill>
                  <a:schemeClr val="tx1"/>
                </a:solidFill>
              </a:rPr>
              <a:t>Министерства образования Республики Беларусь от 20 марта 2012 г. № 24 «Об утверждении Инструкции о порядке и особенностях прохождения практики студентами, которым после завершения обучения присваиваются педагогические квалификации</a:t>
            </a:r>
            <a:r>
              <a:rPr lang="ru-RU" dirty="0" smtClean="0">
                <a:solidFill>
                  <a:schemeClr val="tx1"/>
                </a:solidFill>
              </a:rPr>
              <a:t>», </a:t>
            </a:r>
            <a:r>
              <a:rPr lang="ru-RU" dirty="0">
                <a:solidFill>
                  <a:schemeClr val="tx1"/>
                </a:solidFill>
              </a:rPr>
              <a:t>образовательными стандартами специальностей</a:t>
            </a:r>
          </a:p>
        </p:txBody>
      </p:sp>
    </p:spTree>
    <p:extLst>
      <p:ext uri="{BB962C8B-B14F-4D97-AF65-F5344CB8AC3E}">
        <p14:creationId xmlns:p14="http://schemas.microsoft.com/office/powerpoint/2010/main" val="3482824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365125"/>
            <a:ext cx="12089081" cy="1325563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дистанционной и смешанной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форм учебных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занятий 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учреждениях высшего образования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2503" y="1268867"/>
            <a:ext cx="7291450" cy="47875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/>
              <a:t>Обусловлено: </a:t>
            </a:r>
          </a:p>
          <a:p>
            <a:pPr>
              <a:buFont typeface="Arial" charset="0"/>
              <a:buChar char="•"/>
            </a:pPr>
            <a:r>
              <a:rPr lang="ru-RU" sz="2000" dirty="0" smtClean="0"/>
              <a:t>активным внедрением онлайн-услуг во все сферы жизни человека, включая образовательную; </a:t>
            </a:r>
          </a:p>
          <a:p>
            <a:pPr>
              <a:buFont typeface="Arial" charset="0"/>
              <a:buChar char="•"/>
            </a:pPr>
            <a:r>
              <a:rPr lang="ru-RU" sz="2000" dirty="0" smtClean="0"/>
              <a:t>глобализацией информационных процессов;</a:t>
            </a:r>
          </a:p>
          <a:p>
            <a:pPr>
              <a:buFont typeface="Arial" charset="0"/>
              <a:buChar char="•"/>
            </a:pPr>
            <a:r>
              <a:rPr lang="ru-RU" sz="2000" dirty="0" smtClean="0"/>
              <a:t>расширением использования преимуществ информационно-коммуникационных технологий в образовательной среде; </a:t>
            </a:r>
          </a:p>
          <a:p>
            <a:pPr>
              <a:buFont typeface="Arial" charset="0"/>
              <a:buChar char="•"/>
            </a:pPr>
            <a:r>
              <a:rPr lang="ru-RU" sz="2000" dirty="0" smtClean="0"/>
              <a:t>преимуществами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дистанционной и смешанной форм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проведения учебных занятий, получения высшего образования для различных категорий обучающихся и др.  </a:t>
            </a:r>
          </a:p>
          <a:p>
            <a:pPr marL="0" indent="0">
              <a:buNone/>
            </a:pPr>
            <a:r>
              <a:rPr lang="ru-RU" sz="2000" dirty="0" smtClean="0"/>
              <a:t>Не всегда применима и не всегда эффективна. Почему? </a:t>
            </a:r>
          </a:p>
          <a:p>
            <a:pPr marL="0" indent="0">
              <a:buNone/>
            </a:pPr>
            <a:r>
              <a:rPr lang="ru-RU" sz="2000" dirty="0" smtClean="0"/>
              <a:t>Использовании </a:t>
            </a:r>
            <a:r>
              <a:rPr lang="ru-RU" sz="2000" dirty="0"/>
              <a:t>дистанционных технологий </a:t>
            </a:r>
            <a:r>
              <a:rPr lang="ru-RU" sz="2000" dirty="0" smtClean="0"/>
              <a:t>в учебном процессе при  получении очной или заочной формы получения высшего образования (выполнение / контроль за  </a:t>
            </a:r>
            <a:r>
              <a:rPr lang="ru-RU" sz="2000" dirty="0"/>
              <a:t>самостоятельной </a:t>
            </a:r>
            <a:r>
              <a:rPr lang="ru-RU" sz="2000" dirty="0" smtClean="0"/>
              <a:t>работой студента, </a:t>
            </a:r>
            <a:r>
              <a:rPr lang="ru-RU" sz="2000" dirty="0"/>
              <a:t>· размещение </a:t>
            </a:r>
            <a:r>
              <a:rPr lang="ru-RU" sz="2000" dirty="0" smtClean="0"/>
              <a:t>различных учебных материалов, проведение части  </a:t>
            </a:r>
            <a:r>
              <a:rPr lang="ru-RU" sz="2000" dirty="0"/>
              <a:t>занятий </a:t>
            </a:r>
            <a:r>
              <a:rPr lang="ru-RU" sz="2000" dirty="0" smtClean="0"/>
              <a:t>дистанционно с использованием общедоступных систем видеоконференций, возможностей  собственных сайтов/порталов учреждений образования и др.</a:t>
            </a:r>
            <a:endParaRPr lang="ru-RU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41475" y="771896"/>
            <a:ext cx="3847606" cy="2107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Регламентирована: Кодекс Республики Беларусь об </a:t>
            </a:r>
            <a:r>
              <a:rPr lang="ru-RU" dirty="0" smtClean="0">
                <a:solidFill>
                  <a:schemeClr val="tx1"/>
                </a:solidFill>
              </a:rPr>
              <a:t>образовании (изменения 2021 г., включая  </a:t>
            </a:r>
            <a:r>
              <a:rPr lang="ru-RU" dirty="0">
                <a:solidFill>
                  <a:schemeClr val="tx1"/>
                </a:solidFill>
              </a:rPr>
              <a:t>«Формы получения образования, применение дистанционных образовательных технологий</a:t>
            </a:r>
            <a:r>
              <a:rPr lang="ru-RU" dirty="0" smtClean="0">
                <a:solidFill>
                  <a:schemeClr val="tx1"/>
                </a:solidFill>
              </a:rPr>
              <a:t>»)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802088" y="2879766"/>
            <a:ext cx="4061361" cy="361603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Дистанционная форма получения образования – обучение и воспитание, </a:t>
            </a:r>
            <a:r>
              <a:rPr lang="ru-RU" sz="2000" dirty="0" smtClean="0">
                <a:solidFill>
                  <a:schemeClr val="tx1"/>
                </a:solidFill>
              </a:rPr>
              <a:t>преимущественно </a:t>
            </a:r>
            <a:r>
              <a:rPr lang="ru-RU" sz="2000" dirty="0">
                <a:solidFill>
                  <a:schemeClr val="tx1"/>
                </a:solidFill>
              </a:rPr>
              <a:t>самостоятельное освоение содержания образовательной программы обучающимся и взаимодействие обучающегося и педагогического работника на основе использования дистанционных образовательных технологий. </a:t>
            </a:r>
          </a:p>
        </p:txBody>
      </p:sp>
    </p:spTree>
    <p:extLst>
      <p:ext uri="{BB962C8B-B14F-4D97-AF65-F5344CB8AC3E}">
        <p14:creationId xmlns:p14="http://schemas.microsoft.com/office/powerpoint/2010/main" val="774392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298D88B-1FEA-4CA8-AA33-56160713B852}"/>
              </a:ext>
            </a:extLst>
          </p:cNvPr>
          <p:cNvSpPr/>
          <p:nvPr/>
        </p:nvSpPr>
        <p:spPr>
          <a:xfrm>
            <a:off x="640134" y="1304790"/>
            <a:ext cx="1108081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 Понятие о формах организации процесса обучения.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  Преемственность и особенности форм организации процесса обучения в системах общего среднего, среднего специального и высшего образования.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 Лекции и семинарские занятия как ведущие форма организации учебного процесса в учреждениях высшего образования, освоения теоретических знаний, формирования профессиональных умений.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4. Лабораторные занятия как форма закрепления и применения знаний, формирования, проверки и совершенствования практических умений.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5. Система практической подготовки будущих специалистов в учреждении высшего образования.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6. Особенности организации учебных занятий в дистанционной и смешанной формах. 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0134" y="277957"/>
            <a:ext cx="109383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prstClr val="black"/>
                </a:solidFill>
              </a:rPr>
              <a:t>Раздел </a:t>
            </a:r>
            <a:r>
              <a:rPr lang="en-US" sz="3200" b="1" dirty="0">
                <a:solidFill>
                  <a:prstClr val="black"/>
                </a:solidFill>
              </a:rPr>
              <a:t>II </a:t>
            </a:r>
            <a:r>
              <a:rPr lang="ru-RU" sz="3200" b="1" dirty="0">
                <a:solidFill>
                  <a:prstClr val="black"/>
                </a:solidFill>
              </a:rPr>
              <a:t>Тема 9 </a:t>
            </a:r>
            <a:r>
              <a:rPr lang="ru-RU" sz="3200" dirty="0">
                <a:solidFill>
                  <a:prstClr val="black"/>
                </a:solidFill>
              </a:rPr>
              <a:t>Организационные формы обучения в высшей школе</a:t>
            </a:r>
          </a:p>
        </p:txBody>
      </p:sp>
    </p:spTree>
    <p:extLst>
      <p:ext uri="{BB962C8B-B14F-4D97-AF65-F5344CB8AC3E}">
        <p14:creationId xmlns:p14="http://schemas.microsoft.com/office/powerpoint/2010/main" val="2890094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8249" y="222890"/>
            <a:ext cx="1165375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/>
              <a:t>	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Вопросы: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Понятие о формах организации процесса обучения.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Преемственность и особенности форм организации процесса обучения в системах общего среднего, среднего специального и высшего образования.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Лекции и семинарские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занятия как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ведущие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форма организации учебного процесса в учреждениях высшего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образования, освоения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теоретических знаний, формирования профессиональных умений.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Лабораторные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занятия как форма закрепления и применения знаний, формирования, проверки и совершенствования практических умений.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Система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практической подготовки будущих специалистов в учреждении высшего образования.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Особенности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организации учебных занятий в дистанционной и смешанной формах.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Академическая шапочка">
            <a:extLst>
              <a:ext uri="{FF2B5EF4-FFF2-40B4-BE49-F238E27FC236}">
                <a16:creationId xmlns="" xmlns:a16="http://schemas.microsoft.com/office/drawing/2014/main" id="{249D4AD1-C1AE-48A2-A82C-46ABF1C31B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594041" y="222890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36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D9449C-96AD-4940-872C-0B3CBD82A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Литература: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F00D024-6F33-4E20-BF6C-DFBDD1D0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013" y="1282535"/>
            <a:ext cx="10878787" cy="489442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Бахвалова</a:t>
            </a:r>
            <a:r>
              <a:rPr lang="ru-RU" dirty="0"/>
              <a:t>, Л. В. Педагогическое мастерство : учебно-методическое пособие </a:t>
            </a:r>
            <a:r>
              <a:rPr lang="ru-RU" dirty="0" smtClean="0"/>
              <a:t>/ </a:t>
            </a:r>
            <a:r>
              <a:rPr lang="ru-RU" dirty="0"/>
              <a:t>Л. В. </a:t>
            </a:r>
            <a:r>
              <a:rPr lang="ru-RU" dirty="0" err="1"/>
              <a:t>Бахвалова</a:t>
            </a:r>
            <a:r>
              <a:rPr lang="ru-RU" dirty="0"/>
              <a:t>. – 2-е изд., стер. – Минск : РИПО, 2016. – </a:t>
            </a:r>
            <a:r>
              <a:rPr lang="ru-RU" dirty="0" smtClean="0"/>
              <a:t>С. 5-27. </a:t>
            </a:r>
            <a:r>
              <a:rPr lang="ru-RU" dirty="0"/>
              <a:t>– Режим доступа: </a:t>
            </a:r>
            <a:r>
              <a:rPr lang="ru-RU" dirty="0" smtClean="0"/>
              <a:t>URL</a:t>
            </a:r>
            <a:r>
              <a:rPr lang="ru-RU" dirty="0"/>
              <a:t>: </a:t>
            </a:r>
            <a:r>
              <a:rPr lang="ru-RU" u="sng" dirty="0">
                <a:hlinkClick r:id="rId2"/>
              </a:rPr>
              <a:t>https://</a:t>
            </a:r>
            <a:r>
              <a:rPr lang="ru-RU" u="sng" dirty="0" smtClean="0">
                <a:hlinkClick r:id="rId2"/>
              </a:rPr>
              <a:t>biblioclub.ru</a:t>
            </a:r>
            <a:r>
              <a:rPr lang="ru-RU" dirty="0" smtClean="0"/>
              <a:t>. </a:t>
            </a:r>
            <a:r>
              <a:rPr lang="ru-RU" dirty="0"/>
              <a:t>–  </a:t>
            </a:r>
            <a:r>
              <a:rPr lang="ru-RU" dirty="0" smtClean="0"/>
              <a:t>Дата  доступа: 24.10.2024. </a:t>
            </a:r>
            <a:endParaRPr lang="ru-RU" dirty="0"/>
          </a:p>
          <a:p>
            <a:r>
              <a:rPr lang="ru-RU" dirty="0" err="1"/>
              <a:t>Солодова</a:t>
            </a:r>
            <a:r>
              <a:rPr lang="ru-RU" dirty="0"/>
              <a:t>, Г. Г. Психология и педагогика высшей школы : электронное учебное пособие </a:t>
            </a:r>
            <a:r>
              <a:rPr lang="ru-RU" dirty="0" smtClean="0"/>
              <a:t>/ </a:t>
            </a:r>
            <a:r>
              <a:rPr lang="ru-RU" dirty="0"/>
              <a:t>Г. Г. </a:t>
            </a:r>
            <a:r>
              <a:rPr lang="ru-RU" dirty="0" err="1"/>
              <a:t>Солодова</a:t>
            </a:r>
            <a:r>
              <a:rPr lang="ru-RU" dirty="0"/>
              <a:t> ; Кемеровский государственный университет, Институт образования, Межвузовская кафедра общей и вузовской педагогики. – Кемерово : Кемеровский государственный университет, 2017. – 55 с. – Режим </a:t>
            </a:r>
            <a:r>
              <a:rPr lang="ru-RU" dirty="0" smtClean="0"/>
              <a:t>доступа: URL</a:t>
            </a:r>
            <a:r>
              <a:rPr lang="ru-RU" dirty="0"/>
              <a:t>: </a:t>
            </a:r>
            <a:r>
              <a:rPr lang="ru-RU" u="sng" dirty="0">
                <a:hlinkClick r:id="rId3"/>
              </a:rPr>
              <a:t>https://</a:t>
            </a:r>
            <a:r>
              <a:rPr lang="ru-RU" u="sng" dirty="0" smtClean="0">
                <a:hlinkClick r:id="rId3"/>
              </a:rPr>
              <a:t>biblioclub.ru</a:t>
            </a:r>
            <a:r>
              <a:rPr lang="ru-RU" dirty="0"/>
              <a:t>. – </a:t>
            </a:r>
            <a:r>
              <a:rPr lang="ru-RU" dirty="0" smtClean="0"/>
              <a:t>Дата доступа: 24.10.2024. </a:t>
            </a:r>
          </a:p>
          <a:p>
            <a:r>
              <a:rPr lang="ru-RU" dirty="0" smtClean="0"/>
              <a:t>Арон</a:t>
            </a:r>
            <a:r>
              <a:rPr lang="ru-RU" dirty="0"/>
              <a:t>, И. С. Педагогика : учебное пособие / И. С. Арон ; Поволжский государственный технологический университет. – Йошкар-Ола : Поволжский государственный технологический университет, 2018. – 144 с. : табл., схем. – Режим доступа: URL: </a:t>
            </a:r>
            <a:r>
              <a:rPr lang="ru-RU" dirty="0">
                <a:hlinkClick r:id="rId4"/>
              </a:rPr>
              <a:t>https://</a:t>
            </a:r>
            <a:r>
              <a:rPr lang="ru-RU" dirty="0" smtClean="0">
                <a:hlinkClick r:id="rId4"/>
              </a:rPr>
              <a:t>biblioclub.ru</a:t>
            </a:r>
            <a:r>
              <a:rPr lang="ru-RU" dirty="0" smtClean="0"/>
              <a:t> </a:t>
            </a:r>
            <a:r>
              <a:rPr lang="ru-RU" dirty="0"/>
              <a:t>(Университетская библиотека</a:t>
            </a:r>
            <a:r>
              <a:rPr lang="ru-RU" dirty="0" smtClean="0"/>
              <a:t>). </a:t>
            </a:r>
            <a:r>
              <a:rPr lang="ru-RU" dirty="0"/>
              <a:t>– </a:t>
            </a:r>
            <a:r>
              <a:rPr lang="ru-RU" dirty="0" smtClean="0"/>
              <a:t> Доступ </a:t>
            </a:r>
            <a:r>
              <a:rPr lang="ru-RU" dirty="0"/>
              <a:t>в библиотеке ИСЗ  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err="1"/>
              <a:t>Засобина</a:t>
            </a:r>
            <a:r>
              <a:rPr lang="ru-RU" dirty="0"/>
              <a:t>, Г. А. Педагогика : учебное пособие : [16+] / Г. А. </a:t>
            </a:r>
            <a:r>
              <a:rPr lang="ru-RU" dirty="0" err="1"/>
              <a:t>Засобина</a:t>
            </a:r>
            <a:r>
              <a:rPr lang="ru-RU" dirty="0"/>
              <a:t>, И. И. </a:t>
            </a:r>
            <a:r>
              <a:rPr lang="ru-RU" dirty="0" err="1"/>
              <a:t>Корягина</a:t>
            </a:r>
            <a:r>
              <a:rPr lang="ru-RU" dirty="0"/>
              <a:t>, Л. В. Куклина. – Москва ; Берлин : Директ-Медиа, 2015. – 252 с. : ил. – Режим доступа: URL: </a:t>
            </a:r>
            <a:r>
              <a:rPr lang="ru-RU" dirty="0">
                <a:hlinkClick r:id="rId4"/>
              </a:rPr>
              <a:t>https://</a:t>
            </a:r>
            <a:r>
              <a:rPr lang="ru-RU" dirty="0" smtClean="0">
                <a:hlinkClick r:id="rId4"/>
              </a:rPr>
              <a:t>biblioclub.ru</a:t>
            </a:r>
            <a:r>
              <a:rPr lang="ru-RU" dirty="0" smtClean="0"/>
              <a:t> </a:t>
            </a:r>
            <a:r>
              <a:rPr lang="ru-RU" dirty="0"/>
              <a:t>(Университетская библиотека</a:t>
            </a:r>
            <a:r>
              <a:rPr lang="ru-RU" dirty="0" smtClean="0"/>
              <a:t>). </a:t>
            </a:r>
            <a:r>
              <a:rPr lang="ru-RU" dirty="0"/>
              <a:t>– Доступ в библиотеке </a:t>
            </a:r>
            <a:r>
              <a:rPr lang="ru-RU" dirty="0" smtClean="0"/>
              <a:t>ИСЗ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160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CE88249-0CC7-472D-8DDF-6019BBD80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782" y="0"/>
            <a:ext cx="10519519" cy="588723"/>
          </a:xfrm>
        </p:spPr>
        <p:txBody>
          <a:bodyPr>
            <a:noAutofit/>
          </a:bodyPr>
          <a:lstStyle/>
          <a:p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568E7B7-E3C4-4E92-AAD7-7BA9266C3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8513" y="713984"/>
            <a:ext cx="11217632" cy="1640256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/>
              <a:t>Обучение</a:t>
            </a:r>
            <a:r>
              <a:rPr lang="ru-RU" sz="1800" dirty="0"/>
              <a:t> – целенаправленный процесс </a:t>
            </a:r>
            <a:r>
              <a:rPr lang="ru-RU" sz="1800" dirty="0">
                <a:solidFill>
                  <a:srgbClr val="C00000"/>
                </a:solidFill>
              </a:rPr>
              <a:t>организации и стимулирования </a:t>
            </a:r>
            <a:r>
              <a:rPr lang="ru-RU" sz="1800" dirty="0"/>
              <a:t>учебной деятельности обучающихся по овладению ими знаниями, умениями, навыками, формированию у них компетенций, развитию их творческих способностей (Кодекс) ; </a:t>
            </a:r>
          </a:p>
          <a:p>
            <a:pPr marL="0" indent="0">
              <a:buNone/>
            </a:pPr>
            <a:r>
              <a:rPr lang="ru-RU" sz="1800" b="1" i="1" dirty="0"/>
              <a:t>Обучение </a:t>
            </a:r>
            <a:r>
              <a:rPr lang="ru-RU" sz="1800" i="1" dirty="0"/>
              <a:t>– совместная деятельность педагога и обучающегося, их упорядоченное сотрудничество, направленное на достижение поставленной цели (Бороздина Г.В.)</a:t>
            </a:r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D55920A-AED8-46A9-A801-3F3C6BBFB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6487" y="3311729"/>
            <a:ext cx="5560842" cy="134683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1800" b="1" dirty="0"/>
              <a:t>Преподавание</a:t>
            </a:r>
            <a:r>
              <a:rPr lang="ru-RU" sz="1800" dirty="0"/>
              <a:t> – упорядоченная деятельность </a:t>
            </a:r>
            <a:r>
              <a:rPr lang="ru-RU" sz="1800" b="1" i="1" dirty="0"/>
              <a:t>педагога</a:t>
            </a:r>
            <a:r>
              <a:rPr lang="ru-RU" sz="1800" dirty="0"/>
              <a:t> по реализации цели и задач обучения; обеспечения информирования, восприятия, осознания, усвоения, упрочения и практического применения знаний.</a:t>
            </a:r>
          </a:p>
          <a:p>
            <a:endParaRPr lang="ru-RU" sz="1600" dirty="0"/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="" xmlns:a16="http://schemas.microsoft.com/office/drawing/2014/main" id="{A0DBFA04-682F-4B73-876C-A0869B157911}"/>
              </a:ext>
            </a:extLst>
          </p:cNvPr>
          <p:cNvCxnSpPr>
            <a:cxnSpLocks/>
          </p:cNvCxnSpPr>
          <p:nvPr/>
        </p:nvCxnSpPr>
        <p:spPr>
          <a:xfrm flipH="1">
            <a:off x="1310185" y="1856096"/>
            <a:ext cx="3451820" cy="1455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бъект 3">
            <a:extLst>
              <a:ext uri="{FF2B5EF4-FFF2-40B4-BE49-F238E27FC236}">
                <a16:creationId xmlns="" xmlns:a16="http://schemas.microsoft.com/office/drawing/2014/main" id="{8D8BEFF2-C4E5-4CB7-BE3B-315DFCC3C3E2}"/>
              </a:ext>
            </a:extLst>
          </p:cNvPr>
          <p:cNvSpPr txBox="1">
            <a:spLocks/>
          </p:cNvSpPr>
          <p:nvPr/>
        </p:nvSpPr>
        <p:spPr>
          <a:xfrm>
            <a:off x="6432647" y="3311729"/>
            <a:ext cx="4983498" cy="1346834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ru-RU" sz="1800" b="1" dirty="0"/>
              <a:t>Учение </a:t>
            </a:r>
            <a:r>
              <a:rPr lang="ru-RU" sz="1800" dirty="0"/>
              <a:t>– процесс деятельности </a:t>
            </a:r>
            <a:r>
              <a:rPr lang="ru-RU" sz="1800" b="1" dirty="0"/>
              <a:t>об</a:t>
            </a:r>
            <a:r>
              <a:rPr lang="ru-RU" sz="1800" b="1" i="1" dirty="0"/>
              <a:t>учающегося</a:t>
            </a:r>
            <a:r>
              <a:rPr lang="ru-RU" sz="1800" dirty="0"/>
              <a:t>, в ходе которого у него формируются новые знания, умения, формы деятельности и поведения, совершенствуются ранее приобретенные.</a:t>
            </a:r>
          </a:p>
          <a:p>
            <a:endParaRPr lang="ru-RU" sz="1600" dirty="0"/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="" xmlns:a16="http://schemas.microsoft.com/office/drawing/2014/main" id="{CC532027-F42F-4538-ADF6-E538701896EE}"/>
              </a:ext>
            </a:extLst>
          </p:cNvPr>
          <p:cNvCxnSpPr>
            <a:cxnSpLocks/>
          </p:cNvCxnSpPr>
          <p:nvPr/>
        </p:nvCxnSpPr>
        <p:spPr>
          <a:xfrm>
            <a:off x="5985164" y="1856096"/>
            <a:ext cx="1634835" cy="1401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бъект 3">
            <a:extLst>
              <a:ext uri="{FF2B5EF4-FFF2-40B4-BE49-F238E27FC236}">
                <a16:creationId xmlns="" xmlns:a16="http://schemas.microsoft.com/office/drawing/2014/main" id="{6B31FCB6-7603-4696-8EE9-0F1133391A5B}"/>
              </a:ext>
            </a:extLst>
          </p:cNvPr>
          <p:cNvSpPr txBox="1">
            <a:spLocks/>
          </p:cNvSpPr>
          <p:nvPr/>
        </p:nvSpPr>
        <p:spPr>
          <a:xfrm>
            <a:off x="525877" y="5324772"/>
            <a:ext cx="11217632" cy="103508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400" b="1" dirty="0">
                <a:solidFill>
                  <a:srgbClr val="C00000"/>
                </a:solidFill>
              </a:rPr>
              <a:t>ОРГАНИЗАЦИЯ</a:t>
            </a:r>
            <a:r>
              <a:rPr lang="ru-RU" sz="2400" dirty="0">
                <a:solidFill>
                  <a:srgbClr val="C00000"/>
                </a:solidFill>
              </a:rPr>
              <a:t> ОБУЧЕНИЯ – УПОРЯДОЧЕНИЕ ДИДАКТИЧЕСКОГО ПРОЦЕССА ПО ОПРЕДЕЛЕННЫМ КРИТЕРИЯМ, ПРИДАНИЕ ЕМУ НЕОБХОДИМОЙ </a:t>
            </a:r>
            <a:r>
              <a:rPr lang="ru-RU" sz="2400" b="1" dirty="0">
                <a:solidFill>
                  <a:srgbClr val="C00000"/>
                </a:solidFill>
              </a:rPr>
              <a:t>ФОРМЫ </a:t>
            </a:r>
            <a:r>
              <a:rPr lang="ru-RU" sz="2400" dirty="0">
                <a:solidFill>
                  <a:srgbClr val="C00000"/>
                </a:solidFill>
              </a:rPr>
              <a:t>ДЛЯ РЕАЛИЗАЦИИ ПОСТАВЛЕННОЙ ЦЕЛИ.</a:t>
            </a:r>
          </a:p>
          <a:p>
            <a:endParaRPr lang="ru-RU" sz="1600" dirty="0"/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="" xmlns:a16="http://schemas.microsoft.com/office/drawing/2014/main" id="{66FDA73A-439E-44C8-8D6E-FE8587C27FC3}"/>
              </a:ext>
            </a:extLst>
          </p:cNvPr>
          <p:cNvCxnSpPr>
            <a:stCxn id="4" idx="2"/>
          </p:cNvCxnSpPr>
          <p:nvPr/>
        </p:nvCxnSpPr>
        <p:spPr>
          <a:xfrm>
            <a:off x="3026908" y="4658563"/>
            <a:ext cx="2780421" cy="677712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="" xmlns:a16="http://schemas.microsoft.com/office/drawing/2014/main" id="{2BB99055-C9B8-45CC-BFF7-356CE93E9290}"/>
              </a:ext>
            </a:extLst>
          </p:cNvPr>
          <p:cNvCxnSpPr>
            <a:cxnSpLocks/>
          </p:cNvCxnSpPr>
          <p:nvPr/>
        </p:nvCxnSpPr>
        <p:spPr>
          <a:xfrm flipH="1">
            <a:off x="5807329" y="4680011"/>
            <a:ext cx="2265529" cy="644761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38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53511380-0A55-4452-8E59-73B1C47AC004}"/>
              </a:ext>
            </a:extLst>
          </p:cNvPr>
          <p:cNvSpPr/>
          <p:nvPr/>
        </p:nvSpPr>
        <p:spPr>
          <a:xfrm>
            <a:off x="154781" y="-88190"/>
            <a:ext cx="103822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be-BY" sz="2400" b="1" dirty="0">
                <a:solidFill>
                  <a:srgbClr val="08376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cs typeface="Times New Roman" pitchFamily="18" charset="0"/>
              </a:rPr>
              <a:t>Формы организации обучения в структуре целостного педагогического процесса (единство обучения, воспитания и развития)</a:t>
            </a:r>
            <a:endParaRPr lang="ru-RU" sz="2400" dirty="0">
              <a:solidFill>
                <a:srgbClr val="08376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  <a:cs typeface="Arial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B21AA053-51C5-49B6-BA72-AE1FA9EC5D97}"/>
              </a:ext>
            </a:extLst>
          </p:cNvPr>
          <p:cNvSpPr/>
          <p:nvPr/>
        </p:nvSpPr>
        <p:spPr>
          <a:xfrm>
            <a:off x="4810128" y="1188188"/>
            <a:ext cx="2857500" cy="928687"/>
          </a:xfrm>
          <a:prstGeom prst="rect">
            <a:avLst/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Педагог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cxnSp>
        <p:nvCxnSpPr>
          <p:cNvPr id="16389" name="Прямая соединительная линия 10">
            <a:extLst>
              <a:ext uri="{FF2B5EF4-FFF2-40B4-BE49-F238E27FC236}">
                <a16:creationId xmlns="" xmlns:a16="http://schemas.microsoft.com/office/drawing/2014/main" id="{70C7E9B5-CD53-4A66-8E0C-3D0CB0BF652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65350" y="2474062"/>
            <a:ext cx="7573966" cy="34801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50D36578-0D69-4C5D-B257-7F8EA4EDC8DB}"/>
              </a:ext>
            </a:extLst>
          </p:cNvPr>
          <p:cNvSpPr/>
          <p:nvPr/>
        </p:nvSpPr>
        <p:spPr>
          <a:xfrm>
            <a:off x="1485105" y="3045486"/>
            <a:ext cx="1357313" cy="642937"/>
          </a:xfrm>
          <a:prstGeom prst="rect">
            <a:avLst/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Цель</a:t>
            </a:r>
            <a:endParaRPr lang="ru-RU" sz="2200" dirty="0">
              <a:solidFill>
                <a:srgbClr val="083763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7B3F6F6C-3B2B-4315-96AD-546B621B27C4}"/>
              </a:ext>
            </a:extLst>
          </p:cNvPr>
          <p:cNvSpPr/>
          <p:nvPr/>
        </p:nvSpPr>
        <p:spPr>
          <a:xfrm>
            <a:off x="1489075" y="4179094"/>
            <a:ext cx="1357313" cy="642938"/>
          </a:xfrm>
          <a:prstGeom prst="rect">
            <a:avLst/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Цель</a:t>
            </a:r>
            <a:endParaRPr lang="ru-RU" sz="2200" dirty="0">
              <a:solidFill>
                <a:srgbClr val="083763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200" dirty="0">
              <a:solidFill>
                <a:srgbClr val="083763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85675FAD-3810-49F0-B784-B1133AB12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0" y="3080363"/>
            <a:ext cx="1357312" cy="642937"/>
          </a:xfrm>
          <a:prstGeom prst="rect">
            <a:avLst/>
          </a:prstGeom>
          <a:solidFill>
            <a:schemeClr val="bg2"/>
          </a:solidFill>
          <a:ln w="381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задачи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700AC76-74AF-4412-8D80-D65C3DF03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0" y="4215910"/>
            <a:ext cx="1357312" cy="642938"/>
          </a:xfrm>
          <a:prstGeom prst="rect">
            <a:avLst/>
          </a:prstGeom>
          <a:solidFill>
            <a:schemeClr val="bg2"/>
          </a:solidFill>
          <a:ln w="381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задачи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E068D3ED-D815-4BF3-B201-35717C77C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5321" y="3090556"/>
            <a:ext cx="1497012" cy="642937"/>
          </a:xfrm>
          <a:prstGeom prst="rect">
            <a:avLst/>
          </a:prstGeom>
          <a:solidFill>
            <a:schemeClr val="bg2"/>
          </a:solidFill>
          <a:ln w="381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содержание</a:t>
            </a:r>
            <a:endParaRPr lang="ru-RU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FFB5BF8C-FE72-4B94-A3E2-27C1BBB9A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5323" y="4251369"/>
            <a:ext cx="1497010" cy="642938"/>
          </a:xfrm>
          <a:prstGeom prst="rect">
            <a:avLst/>
          </a:prstGeom>
          <a:solidFill>
            <a:schemeClr val="bg2"/>
          </a:solidFill>
          <a:ln w="381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содержание</a:t>
            </a:r>
            <a:endParaRPr lang="ru-RU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algn="ctr">
              <a:defRPr/>
            </a:pP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6EC16F98-BA15-463D-8879-742E5BFFB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7026" y="3080362"/>
            <a:ext cx="1357312" cy="642937"/>
          </a:xfrm>
          <a:prstGeom prst="rect">
            <a:avLst/>
          </a:prstGeom>
          <a:solidFill>
            <a:schemeClr val="bg2"/>
          </a:solidFill>
          <a:ln w="381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методы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FEFBBC5B-A113-4E95-B22B-78D5524D6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6362" y="4275288"/>
            <a:ext cx="1357312" cy="642938"/>
          </a:xfrm>
          <a:prstGeom prst="rect">
            <a:avLst/>
          </a:prstGeom>
          <a:solidFill>
            <a:schemeClr val="bg2"/>
          </a:solidFill>
          <a:ln w="381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методы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39E47FB6-87AF-4177-A8DE-D983EBEFC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695" y="3080364"/>
            <a:ext cx="1357313" cy="642937"/>
          </a:xfrm>
          <a:prstGeom prst="rect">
            <a:avLst/>
          </a:prstGeom>
          <a:solidFill>
            <a:schemeClr val="bg2"/>
          </a:solidFill>
          <a:ln w="381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средства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2A1604E4-F451-4FF0-BECF-F421ED9A9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420" y="4275288"/>
            <a:ext cx="1357313" cy="642938"/>
          </a:xfrm>
          <a:prstGeom prst="rect">
            <a:avLst/>
          </a:prstGeom>
          <a:solidFill>
            <a:schemeClr val="bg2"/>
          </a:solidFill>
          <a:ln w="38100" algn="ctr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средства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FFC547B5-6283-43B8-970E-4694D4C576D7}"/>
              </a:ext>
            </a:extLst>
          </p:cNvPr>
          <p:cNvSpPr/>
          <p:nvPr/>
        </p:nvSpPr>
        <p:spPr>
          <a:xfrm>
            <a:off x="9132094" y="3033951"/>
            <a:ext cx="1357312" cy="642937"/>
          </a:xfrm>
          <a:prstGeom prst="rect">
            <a:avLst/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C00000"/>
                </a:solidFill>
                <a:cs typeface="Arial" charset="0"/>
              </a:rPr>
              <a:t>формы</a:t>
            </a:r>
            <a:endParaRPr lang="ru-RU" sz="2200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B0976E6C-564C-44EE-9A0E-62207D9F7713}"/>
              </a:ext>
            </a:extLst>
          </p:cNvPr>
          <p:cNvSpPr/>
          <p:nvPr/>
        </p:nvSpPr>
        <p:spPr>
          <a:xfrm>
            <a:off x="9082229" y="4290021"/>
            <a:ext cx="1357312" cy="642938"/>
          </a:xfrm>
          <a:prstGeom prst="rect">
            <a:avLst/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C00000"/>
                </a:solidFill>
                <a:cs typeface="Arial" charset="0"/>
              </a:rPr>
              <a:t>формы</a:t>
            </a:r>
            <a:endParaRPr lang="ru-RU" sz="2200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id="{61F76F01-558F-48BA-A539-587649C92160}"/>
              </a:ext>
            </a:extLst>
          </p:cNvPr>
          <p:cNvSpPr/>
          <p:nvPr/>
        </p:nvSpPr>
        <p:spPr>
          <a:xfrm>
            <a:off x="4685542" y="5833100"/>
            <a:ext cx="2857500" cy="928687"/>
          </a:xfrm>
          <a:prstGeom prst="rect">
            <a:avLst/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Обучающийся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cxnSp>
        <p:nvCxnSpPr>
          <p:cNvPr id="16403" name="Прямая соединительная линия 35">
            <a:extLst>
              <a:ext uri="{FF2B5EF4-FFF2-40B4-BE49-F238E27FC236}">
                <a16:creationId xmlns="" xmlns:a16="http://schemas.microsoft.com/office/drawing/2014/main" id="{80CA8C9C-1BE0-48BC-9B45-35A1696C464A}"/>
              </a:ext>
            </a:extLst>
          </p:cNvPr>
          <p:cNvCxnSpPr>
            <a:cxnSpLocks noChangeShapeType="1"/>
            <a:stCxn id="6" idx="2"/>
          </p:cNvCxnSpPr>
          <p:nvPr/>
        </p:nvCxnSpPr>
        <p:spPr bwMode="auto">
          <a:xfrm rot="5400000">
            <a:off x="6060283" y="2295468"/>
            <a:ext cx="357188" cy="0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Прямая соединительная линия 37">
            <a:extLst>
              <a:ext uri="{FF2B5EF4-FFF2-40B4-BE49-F238E27FC236}">
                <a16:creationId xmlns="" xmlns:a16="http://schemas.microsoft.com/office/drawing/2014/main" id="{6C7DF066-FC78-4CCF-BE52-221445CE1332}"/>
              </a:ext>
            </a:extLst>
          </p:cNvPr>
          <p:cNvCxnSpPr/>
          <p:nvPr/>
        </p:nvCxnSpPr>
        <p:spPr>
          <a:xfrm rot="16200000" flipV="1">
            <a:off x="5953125" y="5656723"/>
            <a:ext cx="4286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06" name="Прямая соединительная линия 45">
            <a:extLst>
              <a:ext uri="{FF2B5EF4-FFF2-40B4-BE49-F238E27FC236}">
                <a16:creationId xmlns="" xmlns:a16="http://schemas.microsoft.com/office/drawing/2014/main" id="{AA19880A-D0F3-4F67-ACD4-B239CB302CE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739315" y="2510487"/>
            <a:ext cx="1625371" cy="8569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7" name="Прямая соединительная линия 46">
            <a:extLst>
              <a:ext uri="{FF2B5EF4-FFF2-40B4-BE49-F238E27FC236}">
                <a16:creationId xmlns="" xmlns:a16="http://schemas.microsoft.com/office/drawing/2014/main" id="{D59B1A2A-455F-47EA-A36D-787BB3154D1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65350" y="5440823"/>
            <a:ext cx="9199336" cy="0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0" name="Прямая со стрелкой 50">
            <a:extLst>
              <a:ext uri="{FF2B5EF4-FFF2-40B4-BE49-F238E27FC236}">
                <a16:creationId xmlns="" xmlns:a16="http://schemas.microsoft.com/office/drawing/2014/main" id="{71EA8C96-83F7-41AC-AE39-C4002F8698A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881982" y="2759018"/>
            <a:ext cx="571500" cy="1588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1" name="Прямая со стрелкой 51">
            <a:extLst>
              <a:ext uri="{FF2B5EF4-FFF2-40B4-BE49-F238E27FC236}">
                <a16:creationId xmlns="" xmlns:a16="http://schemas.microsoft.com/office/drawing/2014/main" id="{D1089237-C76D-4AE8-8DD6-E0C4B8D3D82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525045" y="2776418"/>
            <a:ext cx="571500" cy="1588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2" name="Прямая со стрелкой 52">
            <a:extLst>
              <a:ext uri="{FF2B5EF4-FFF2-40B4-BE49-F238E27FC236}">
                <a16:creationId xmlns="" xmlns:a16="http://schemas.microsoft.com/office/drawing/2014/main" id="{13A12C2A-9523-4CC0-8E85-8880E4DC657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112235" y="2776418"/>
            <a:ext cx="571500" cy="1588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3" name="Прямая со стрелкой 53">
            <a:extLst>
              <a:ext uri="{FF2B5EF4-FFF2-40B4-BE49-F238E27FC236}">
                <a16:creationId xmlns="" xmlns:a16="http://schemas.microsoft.com/office/drawing/2014/main" id="{2C482F7F-0C16-4974-8D94-ED1DC0659D4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661017" y="2856709"/>
            <a:ext cx="571500" cy="1587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4" name="Прямая со стрелкой 54">
            <a:extLst>
              <a:ext uri="{FF2B5EF4-FFF2-40B4-BE49-F238E27FC236}">
                <a16:creationId xmlns="" xmlns:a16="http://schemas.microsoft.com/office/drawing/2014/main" id="{11CDBA66-586F-4F86-A531-B3520D2D1F2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8069822" y="2804012"/>
            <a:ext cx="571500" cy="1588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5" name="Прямая со стрелкой 55">
            <a:extLst>
              <a:ext uri="{FF2B5EF4-FFF2-40B4-BE49-F238E27FC236}">
                <a16:creationId xmlns="" xmlns:a16="http://schemas.microsoft.com/office/drawing/2014/main" id="{D044569C-5409-4821-A92E-D4D7BB4352E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874432" y="2508863"/>
            <a:ext cx="0" cy="571501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6" name="Прямая со стрелкой 57">
            <a:extLst>
              <a:ext uri="{FF2B5EF4-FFF2-40B4-BE49-F238E27FC236}">
                <a16:creationId xmlns="" xmlns:a16="http://schemas.microsoft.com/office/drawing/2014/main" id="{275C1C6C-067C-44E2-A90C-C31D81CFB5E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1878806" y="5155866"/>
            <a:ext cx="571500" cy="1588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7" name="Прямая со стрелкой 58">
            <a:extLst>
              <a:ext uri="{FF2B5EF4-FFF2-40B4-BE49-F238E27FC236}">
                <a16:creationId xmlns="" xmlns:a16="http://schemas.microsoft.com/office/drawing/2014/main" id="{CACE2241-5982-48C7-9B4E-D2105CD89DB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3509613" y="5155866"/>
            <a:ext cx="571500" cy="1587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8" name="Прямая со стрелкой 59">
            <a:extLst>
              <a:ext uri="{FF2B5EF4-FFF2-40B4-BE49-F238E27FC236}">
                <a16:creationId xmlns="" xmlns:a16="http://schemas.microsoft.com/office/drawing/2014/main" id="{4CA7491B-B8CD-4CA5-A7A7-139D40F652A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5060951" y="5131205"/>
            <a:ext cx="571500" cy="1588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9" name="Прямая со стрелкой 60">
            <a:extLst>
              <a:ext uri="{FF2B5EF4-FFF2-40B4-BE49-F238E27FC236}">
                <a16:creationId xmlns="" xmlns:a16="http://schemas.microsoft.com/office/drawing/2014/main" id="{D1ED05FE-8887-4BAB-9169-ABA61250CA98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6682089" y="5179264"/>
            <a:ext cx="571500" cy="1587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20" name="Прямая со стрелкой 61">
            <a:extLst>
              <a:ext uri="{FF2B5EF4-FFF2-40B4-BE49-F238E27FC236}">
                <a16:creationId xmlns="" xmlns:a16="http://schemas.microsoft.com/office/drawing/2014/main" id="{25326562-F0E9-4A93-BAC1-D61AF43FCE0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8166894" y="5191696"/>
            <a:ext cx="571500" cy="1587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21" name="Прямая со стрелкой 62">
            <a:extLst>
              <a:ext uri="{FF2B5EF4-FFF2-40B4-BE49-F238E27FC236}">
                <a16:creationId xmlns="" xmlns:a16="http://schemas.microsoft.com/office/drawing/2014/main" id="{00A3A141-C114-47A1-90CF-AA71CC6A5CF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9474341" y="5191695"/>
            <a:ext cx="571500" cy="1588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Овал 1">
            <a:extLst>
              <a:ext uri="{FF2B5EF4-FFF2-40B4-BE49-F238E27FC236}">
                <a16:creationId xmlns="" xmlns:a16="http://schemas.microsoft.com/office/drawing/2014/main" id="{B65D36EB-3FAE-40D7-8092-A12A5C130420}"/>
              </a:ext>
            </a:extLst>
          </p:cNvPr>
          <p:cNvSpPr/>
          <p:nvPr/>
        </p:nvSpPr>
        <p:spPr>
          <a:xfrm>
            <a:off x="8876033" y="613956"/>
            <a:ext cx="2756623" cy="121716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Относительно структуры процесса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C08B254-3715-4498-A1FB-2A43CA84B344}"/>
              </a:ext>
            </a:extLst>
          </p:cNvPr>
          <p:cNvSpPr/>
          <p:nvPr/>
        </p:nvSpPr>
        <p:spPr>
          <a:xfrm>
            <a:off x="10635391" y="3062962"/>
            <a:ext cx="1458589" cy="642936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dirty="0">
                <a:solidFill>
                  <a:srgbClr val="083763"/>
                </a:solidFill>
                <a:cs typeface="Arial" charset="0"/>
              </a:rPr>
              <a:t>результаты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8DC7B8CF-BC5C-494E-B525-32FED16A79C1}"/>
              </a:ext>
            </a:extLst>
          </p:cNvPr>
          <p:cNvSpPr/>
          <p:nvPr/>
        </p:nvSpPr>
        <p:spPr>
          <a:xfrm>
            <a:off x="10627996" y="4227972"/>
            <a:ext cx="1427161" cy="642936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dirty="0">
                <a:solidFill>
                  <a:srgbClr val="083763"/>
                </a:solidFill>
                <a:cs typeface="Arial" charset="0"/>
              </a:rPr>
              <a:t>результаты</a:t>
            </a:r>
          </a:p>
          <a:p>
            <a:pPr algn="ctr"/>
            <a:endParaRPr lang="ru-RU" dirty="0"/>
          </a:p>
        </p:txBody>
      </p:sp>
      <p:cxnSp>
        <p:nvCxnSpPr>
          <p:cNvPr id="41" name="Прямая со стрелкой 55">
            <a:extLst>
              <a:ext uri="{FF2B5EF4-FFF2-40B4-BE49-F238E27FC236}">
                <a16:creationId xmlns="" xmlns:a16="http://schemas.microsoft.com/office/drawing/2014/main" id="{79A5ED05-B75F-46BB-9525-34819DB8917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1340782" y="2500316"/>
            <a:ext cx="9754" cy="545246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 стрелкой 62">
            <a:extLst>
              <a:ext uri="{FF2B5EF4-FFF2-40B4-BE49-F238E27FC236}">
                <a16:creationId xmlns="" xmlns:a16="http://schemas.microsoft.com/office/drawing/2014/main" id="{E82D6E61-16DE-4990-B3EC-1D0AA98822F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11088384" y="5179263"/>
            <a:ext cx="571500" cy="1588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Прямая со стрелкой 10"/>
          <p:cNvCxnSpPr>
            <a:stCxn id="19" idx="2"/>
          </p:cNvCxnSpPr>
          <p:nvPr/>
        </p:nvCxnSpPr>
        <p:spPr>
          <a:xfrm flipH="1">
            <a:off x="2163761" y="3688423"/>
            <a:ext cx="1" cy="49067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H="1">
            <a:off x="3770817" y="3747838"/>
            <a:ext cx="1" cy="49067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H="1">
            <a:off x="5203826" y="3725239"/>
            <a:ext cx="1" cy="49067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6759870" y="3773130"/>
            <a:ext cx="1" cy="49067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8471408" y="3799350"/>
            <a:ext cx="1" cy="49067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H="1">
            <a:off x="9760884" y="3739973"/>
            <a:ext cx="1" cy="49067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11384620" y="3739973"/>
            <a:ext cx="1" cy="49067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8899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Текст 5">
            <a:extLst>
              <a:ext uri="{FF2B5EF4-FFF2-40B4-BE49-F238E27FC236}">
                <a16:creationId xmlns="" xmlns:a16="http://schemas.microsoft.com/office/drawing/2014/main" id="{93389F92-0317-4E4A-9A20-0F1279597854}"/>
              </a:ext>
            </a:extLst>
          </p:cNvPr>
          <p:cNvSpPr txBox="1">
            <a:spLocks/>
          </p:cNvSpPr>
          <p:nvPr/>
        </p:nvSpPr>
        <p:spPr bwMode="auto">
          <a:xfrm>
            <a:off x="2024064" y="857252"/>
            <a:ext cx="8143875" cy="50357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None/>
            </a:pPr>
            <a:r>
              <a:rPr lang="be-BY" altLang="ru-RU" sz="2800" u="sng" dirty="0">
                <a:solidFill>
                  <a:srgbClr val="083763"/>
                </a:solidFill>
                <a:latin typeface="Times New Roman" pitchFamily="18" charset="0"/>
                <a:cs typeface="Times New Roman" pitchFamily="18" charset="0"/>
              </a:rPr>
              <a:t>Закономерности педагогического процесса</a:t>
            </a:r>
            <a:endParaRPr lang="be-BY" altLang="ru-RU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процесс обучения органически связан с процессами воспитания и развития, которые в совокупности образуют целостный процесс образования человека;</a:t>
            </a:r>
            <a:r>
              <a:rPr lang="be-BY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en-US" alt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процессе обучения естественным образом связаны процессы преподавания и учения, деятельность педагога и обучающегося; </a:t>
            </a:r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процессе обучения логически связаны все его элементы – цель, задачи, содержание, средства, методы,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формы;</a:t>
            </a:r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r>
              <a:rPr lang="be-BY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be-BY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организации обучения зависят от поставленных целей и задач, содержания обучения, выбранных средств и методов;</a:t>
            </a:r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en-US" alt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BD0D9"/>
              </a:buClr>
            </a:pPr>
            <a:r>
              <a:rPr lang="be-BY" altLang="ru-RU" sz="2000" dirty="0">
                <a:latin typeface="Times New Roman" pitchFamily="18" charset="0"/>
                <a:cs typeface="Times New Roman" pitchFamily="18" charset="0"/>
              </a:rPr>
              <a:t>Только гармоничная взаимосвязь всех компонентов педагогического процесса обеспечивают его </a:t>
            </a:r>
            <a:r>
              <a:rPr lang="be-BY" altLang="ru-RU" sz="2000" dirty="0" smtClean="0">
                <a:latin typeface="Times New Roman" pitchFamily="18" charset="0"/>
                <a:cs typeface="Times New Roman" pitchFamily="18" charset="0"/>
              </a:rPr>
              <a:t>результативность, соответствие поставленной </a:t>
            </a:r>
            <a:r>
              <a:rPr lang="be-BY" altLang="ru-RU" sz="2000" dirty="0">
                <a:latin typeface="Times New Roman" pitchFamily="18" charset="0"/>
                <a:cs typeface="Times New Roman" pitchFamily="18" charset="0"/>
              </a:rPr>
              <a:t>цели.</a:t>
            </a:r>
            <a:endParaRPr lang="en-US" alt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ru-RU" dirty="0"/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be-BY" altLang="ru-RU" sz="2000" dirty="0"/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be-BY" altLang="ru-RU" sz="2000" dirty="0"/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en-US" alt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7BE3F96-EC2C-46F6-A819-B5DC85BB8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619" y="317209"/>
            <a:ext cx="9993594" cy="105930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Формы организации обучения – это внешнее выражение согласованной деятельности педагога и обучающихся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72EDD34-A46A-4D53-A81F-8C6463819B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0862" y="1864194"/>
            <a:ext cx="4645152" cy="3448595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Формы организации обучения социально обусловлены возникают и совершенствуются с развитием дидактических систем.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C8B272B-A7EE-4FA8-922C-9D89CFF1C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6014" y="1864194"/>
            <a:ext cx="7055877" cy="4384206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Организационные формы обучения классифицируются по критериям: </a:t>
            </a:r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количество обучающихся; </a:t>
            </a:r>
          </a:p>
          <a:p>
            <a:pPr marL="0" indent="0">
              <a:buNone/>
            </a:pPr>
            <a:r>
              <a:rPr lang="ru-RU" dirty="0"/>
              <a:t>2. место учебы; </a:t>
            </a:r>
          </a:p>
          <a:p>
            <a:pPr marL="0" indent="0">
              <a:buNone/>
            </a:pPr>
            <a:r>
              <a:rPr lang="ru-RU" dirty="0"/>
              <a:t>3. продолжительность учебных занятий;</a:t>
            </a:r>
          </a:p>
          <a:p>
            <a:pPr marL="0" indent="0">
              <a:buNone/>
            </a:pPr>
            <a:r>
              <a:rPr lang="ru-RU" dirty="0"/>
              <a:t>4.  соответствие решаемым дидактическим задачам;</a:t>
            </a:r>
          </a:p>
          <a:p>
            <a:pPr marL="0" indent="0">
              <a:buNone/>
            </a:pPr>
            <a:r>
              <a:rPr lang="ru-RU" dirty="0"/>
              <a:t>5.  место </a:t>
            </a:r>
            <a:r>
              <a:rPr lang="ru-RU" dirty="0" smtClean="0"/>
              <a:t>конкретного занятия  </a:t>
            </a:r>
            <a:r>
              <a:rPr lang="ru-RU" dirty="0"/>
              <a:t>в системе занятий и др.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5194E805-AD44-4405-BFB2-40D47D07658F}"/>
              </a:ext>
            </a:extLst>
          </p:cNvPr>
          <p:cNvSpPr/>
          <p:nvPr/>
        </p:nvSpPr>
        <p:spPr>
          <a:xfrm>
            <a:off x="6137564" y="983673"/>
            <a:ext cx="6040548" cy="74814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организационная форма обучения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="" xmlns:a16="http://schemas.microsoft.com/office/drawing/2014/main" id="{E17630A9-8603-4DEF-AE7B-5A214A8E875C}"/>
              </a:ext>
            </a:extLst>
          </p:cNvPr>
          <p:cNvCxnSpPr/>
          <p:nvPr/>
        </p:nvCxnSpPr>
        <p:spPr>
          <a:xfrm>
            <a:off x="1496291" y="317209"/>
            <a:ext cx="5389418" cy="842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019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B8AA31-CCCA-490A-B1A7-5B68CA753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ru-RU" dirty="0">
                <a:solidFill>
                  <a:srgbClr val="C00000"/>
                </a:solidFill>
              </a:rPr>
              <a:t>Организационные формы обучения в зависимости от количества обучающихся: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F4A4A2A-3291-4357-B300-8638963988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5604633" cy="34485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Фронтальные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(массовые, коллективные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Групповые </a:t>
            </a:r>
            <a:r>
              <a:rPr lang="ru-RU" dirty="0"/>
              <a:t>(</a:t>
            </a:r>
            <a:r>
              <a:rPr lang="ru-RU" dirty="0" err="1"/>
              <a:t>микрогрупповые</a:t>
            </a:r>
            <a:r>
              <a:rPr lang="ru-RU" dirty="0"/>
              <a:t>, мелкогрупповые)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Индивидуальные</a:t>
            </a:r>
            <a:endParaRPr lang="ru-RU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8" name="Объект 7" descr="Группа людей">
            <a:extLst>
              <a:ext uri="{FF2B5EF4-FFF2-40B4-BE49-F238E27FC236}">
                <a16:creationId xmlns="" xmlns:a16="http://schemas.microsoft.com/office/drawing/2014/main" id="{DF370739-5371-448E-AFB9-6332C4FE456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594763" y="1864194"/>
            <a:ext cx="914400" cy="914400"/>
          </a:xfrm>
        </p:spPr>
      </p:pic>
      <p:pic>
        <p:nvPicPr>
          <p:cNvPr id="10" name="Рисунок 9" descr="Дети">
            <a:extLst>
              <a:ext uri="{FF2B5EF4-FFF2-40B4-BE49-F238E27FC236}">
                <a16:creationId xmlns="" xmlns:a16="http://schemas.microsoft.com/office/drawing/2014/main" id="{5EEF5CB0-B61A-4F28-853E-BEE500735D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235896" y="3204633"/>
            <a:ext cx="914400" cy="914400"/>
          </a:xfrm>
          <a:prstGeom prst="rect">
            <a:avLst/>
          </a:prstGeom>
        </p:spPr>
      </p:pic>
      <p:pic>
        <p:nvPicPr>
          <p:cNvPr id="12" name="Рисунок 11" descr="Человек ест">
            <a:extLst>
              <a:ext uri="{FF2B5EF4-FFF2-40B4-BE49-F238E27FC236}">
                <a16:creationId xmlns="" xmlns:a16="http://schemas.microsoft.com/office/drawing/2014/main" id="{63109864-2401-41B8-94CE-6B60107EB04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734141" y="469175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744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B8AA31-CCCA-490A-B1A7-5B68CA753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ru-RU" dirty="0">
                <a:solidFill>
                  <a:srgbClr val="C00000"/>
                </a:solidFill>
              </a:rPr>
              <a:t>Организационные формы обучения в зависимости от места обучения: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F4A4A2A-3291-4357-B300-8638963988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5325" y="1630868"/>
            <a:ext cx="6109855" cy="34485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1) </a:t>
            </a:r>
            <a:r>
              <a:rPr lang="ru-RU" dirty="0">
                <a:solidFill>
                  <a:srgbClr val="C00000"/>
                </a:solidFill>
              </a:rPr>
              <a:t>Школьные</a:t>
            </a:r>
            <a:r>
              <a:rPr lang="ru-RU" dirty="0"/>
              <a:t> </a:t>
            </a:r>
            <a:r>
              <a:rPr lang="ru-RU" dirty="0">
                <a:solidFill>
                  <a:srgbClr val="C00000"/>
                </a:solidFill>
              </a:rPr>
              <a:t>/ </a:t>
            </a:r>
            <a:r>
              <a:rPr lang="ru-RU" dirty="0" smtClean="0">
                <a:solidFill>
                  <a:srgbClr val="C00000"/>
                </a:solidFill>
              </a:rPr>
              <a:t>университетские </a:t>
            </a:r>
            <a:r>
              <a:rPr lang="ru-RU" dirty="0"/>
              <a:t>(уроки/ лекции, семинарские  / лабораторные занятия, работа в мастерских / практические и др.): </a:t>
            </a:r>
          </a:p>
          <a:p>
            <a:pPr marL="0" indent="0">
              <a:buNone/>
            </a:pPr>
            <a:r>
              <a:rPr lang="ru-RU" dirty="0"/>
              <a:t>* </a:t>
            </a:r>
            <a:r>
              <a:rPr lang="ru-RU" dirty="0">
                <a:solidFill>
                  <a:srgbClr val="C00000"/>
                </a:solidFill>
              </a:rPr>
              <a:t>Классные / аудиторные </a:t>
            </a:r>
          </a:p>
          <a:p>
            <a:pPr marL="0" indent="0">
              <a:buNone/>
            </a:pPr>
            <a:r>
              <a:rPr lang="ru-RU" dirty="0"/>
              <a:t>* </a:t>
            </a:r>
            <a:r>
              <a:rPr lang="ru-RU" dirty="0">
                <a:solidFill>
                  <a:srgbClr val="C00000"/>
                </a:solidFill>
              </a:rPr>
              <a:t>Внеклассные</a:t>
            </a:r>
            <a:r>
              <a:rPr lang="ru-RU" dirty="0"/>
              <a:t> </a:t>
            </a:r>
            <a:r>
              <a:rPr lang="ru-RU" dirty="0">
                <a:solidFill>
                  <a:srgbClr val="C00000"/>
                </a:solidFill>
              </a:rPr>
              <a:t>/ внеаудиторные занятия  </a:t>
            </a:r>
            <a:r>
              <a:rPr lang="ru-RU" dirty="0"/>
              <a:t>(кружки, факультативы, клубы по интересам, массовые мероприятия, музыкальные и др.)</a:t>
            </a:r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dirty="0">
                <a:solidFill>
                  <a:srgbClr val="C00000"/>
                </a:solidFill>
              </a:rPr>
              <a:t>внешкольные / </a:t>
            </a:r>
            <a:r>
              <a:rPr lang="ru-RU" dirty="0" smtClean="0">
                <a:solidFill>
                  <a:srgbClr val="C00000"/>
                </a:solidFill>
              </a:rPr>
              <a:t>внеуниверситетские </a:t>
            </a:r>
            <a:r>
              <a:rPr lang="ru-RU" dirty="0">
                <a:solidFill>
                  <a:srgbClr val="C00000"/>
                </a:solidFill>
              </a:rPr>
              <a:t>занятия </a:t>
            </a:r>
            <a:r>
              <a:rPr lang="ru-RU" dirty="0"/>
              <a:t>(домашняя самостоятельная работа, экскурсии и т.д.)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CC506ADB-B530-48BD-8B73-5B49F29A7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78969" y="1897039"/>
            <a:ext cx="4963806" cy="4036472"/>
          </a:xfrm>
          <a:ln w="28575"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ПО ДЛИТЕЛЬНОСТИ ВРЕМЕНИ ОБУЧЕНИЯ:  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*классический урок (45 мин.), 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* спаренные занятия (90 мин.),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* спаренные укороченные занятия  (70 мин.), 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* уроки произвольной длительности</a:t>
            </a:r>
          </a:p>
          <a:p>
            <a:pPr marL="0" indent="0">
              <a:buNone/>
            </a:pPr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20296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2816</TotalTime>
  <Words>1530</Words>
  <Application>Microsoft Office PowerPoint</Application>
  <PresentationFormat>Произвольный</PresentationFormat>
  <Paragraphs>157</Paragraphs>
  <Slides>18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Раздел II Тема 9  Организационные формы обучения в высшей школе</vt:lpstr>
      <vt:lpstr>Презентация PowerPoint</vt:lpstr>
      <vt:lpstr>Литература:</vt:lpstr>
      <vt:lpstr>Презентация PowerPoint</vt:lpstr>
      <vt:lpstr>Презентация PowerPoint</vt:lpstr>
      <vt:lpstr>Презентация PowerPoint</vt:lpstr>
      <vt:lpstr>Формы организации обучения – это внешнее выражение согласованной деятельности педагога и обучающихся</vt:lpstr>
      <vt:lpstr>Организационные формы обучения в зависимости от количества обучающихся:</vt:lpstr>
      <vt:lpstr>Организационные формы обучения в зависимости от места обучения:</vt:lpstr>
      <vt:lpstr>Иные организационные формы обучения</vt:lpstr>
      <vt:lpstr>Презентация PowerPoint</vt:lpstr>
      <vt:lpstr>Характеристика некоторых методов обучения</vt:lpstr>
      <vt:lpstr>Характеристика некоторых методов обучения</vt:lpstr>
      <vt:lpstr>Характеристика некоторых методов обучения</vt:lpstr>
      <vt:lpstr>Характеристика некоторых методов обучения </vt:lpstr>
      <vt:lpstr>Практика в системе подготовки будущих специалистов в учреждениях  высшего образования  </vt:lpstr>
      <vt:lpstr>Применение дистанционной и смешанной форм учебных занятий в учреждениях высшего образования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 Введение в дисциплину «Психология дизайн-деятельности»</dc:title>
  <dc:creator>Fujitsu</dc:creator>
  <cp:lastModifiedBy>Факультет Искусств</cp:lastModifiedBy>
  <cp:revision>222</cp:revision>
  <cp:lastPrinted>2022-09-12T21:30:05Z</cp:lastPrinted>
  <dcterms:created xsi:type="dcterms:W3CDTF">2020-09-07T03:13:46Z</dcterms:created>
  <dcterms:modified xsi:type="dcterms:W3CDTF">2024-12-10T11:51:48Z</dcterms:modified>
</cp:coreProperties>
</file>