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25"/>
  </p:notesMasterIdLst>
  <p:sldIdLst>
    <p:sldId id="256" r:id="rId2"/>
    <p:sldId id="257" r:id="rId3"/>
    <p:sldId id="493" r:id="rId4"/>
    <p:sldId id="412" r:id="rId5"/>
    <p:sldId id="262" r:id="rId6"/>
    <p:sldId id="263" r:id="rId7"/>
    <p:sldId id="501" r:id="rId8"/>
    <p:sldId id="504" r:id="rId9"/>
    <p:sldId id="319" r:id="rId10"/>
    <p:sldId id="369" r:id="rId11"/>
    <p:sldId id="371" r:id="rId12"/>
    <p:sldId id="366" r:id="rId13"/>
    <p:sldId id="285" r:id="rId14"/>
    <p:sldId id="370" r:id="rId15"/>
    <p:sldId id="374" r:id="rId16"/>
    <p:sldId id="566" r:id="rId17"/>
    <p:sldId id="565" r:id="rId18"/>
    <p:sldId id="567" r:id="rId19"/>
    <p:sldId id="568" r:id="rId20"/>
    <p:sldId id="500" r:id="rId21"/>
    <p:sldId id="494" r:id="rId22"/>
    <p:sldId id="496" r:id="rId23"/>
    <p:sldId id="569" r:id="rId24"/>
  </p:sldIdLst>
  <p:sldSz cx="12192000" cy="6858000"/>
  <p:notesSz cx="6761163" cy="98821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8423EA86-8E6A-422D-B822-020A2A1343B2}">
          <p14:sldIdLst>
            <p14:sldId id="256"/>
            <p14:sldId id="257"/>
            <p14:sldId id="493"/>
            <p14:sldId id="412"/>
            <p14:sldId id="262"/>
            <p14:sldId id="263"/>
            <p14:sldId id="501"/>
            <p14:sldId id="504"/>
            <p14:sldId id="319"/>
            <p14:sldId id="369"/>
            <p14:sldId id="371"/>
            <p14:sldId id="366"/>
            <p14:sldId id="285"/>
            <p14:sldId id="370"/>
            <p14:sldId id="374"/>
            <p14:sldId id="566"/>
            <p14:sldId id="565"/>
            <p14:sldId id="567"/>
            <p14:sldId id="568"/>
            <p14:sldId id="500"/>
            <p14:sldId id="494"/>
            <p14:sldId id="496"/>
            <p14:sldId id="56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C226"/>
    <a:srgbClr val="F6BB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0549" autoAdjust="0"/>
  </p:normalViewPr>
  <p:slideViewPr>
    <p:cSldViewPr snapToGrid="0">
      <p:cViewPr varScale="1">
        <p:scale>
          <a:sx n="75" d="100"/>
          <a:sy n="75" d="100"/>
        </p:scale>
        <p:origin x="738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58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58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CD8610-1C3D-43F5-89A9-86AB567CD42E}" type="datetimeFigureOut">
              <a:rPr lang="ru-RU" smtClean="0"/>
              <a:pPr/>
              <a:t>30.10.2024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15925" y="1235075"/>
            <a:ext cx="5929313" cy="33353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55803"/>
            <a:ext cx="5408930" cy="38911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86364"/>
            <a:ext cx="2929837" cy="495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1" y="9386364"/>
            <a:ext cx="2929837" cy="495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62EDC9-606C-45D4-A142-1169FF8C16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51759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15925" y="1235075"/>
            <a:ext cx="5929313" cy="33353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62EDC9-606C-45D4-A142-1169FF8C16F3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51846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1AC62DE-6710-476E-8501-A2C43E2D9C7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A61B6B-6D43-4AF3-AB77-56A305A7B2E6}" type="slidenum">
              <a:rPr lang="ru-RU" altLang="ru-RU"/>
              <a:pPr/>
              <a:t>9</a:t>
            </a:fld>
            <a:endParaRPr lang="ru-RU" altLang="ru-RU"/>
          </a:p>
        </p:txBody>
      </p:sp>
      <p:sp>
        <p:nvSpPr>
          <p:cNvPr id="138242" name="Rectangle 7">
            <a:extLst>
              <a:ext uri="{FF2B5EF4-FFF2-40B4-BE49-F238E27FC236}">
                <a16:creationId xmlns:a16="http://schemas.microsoft.com/office/drawing/2014/main" id="{AEE8A0AB-418D-41F4-BFDC-B89E701ECDE9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3" tIns="45717" rIns="91433" bIns="45717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93775" indent="-382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527175" indent="-304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138363" indent="-304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749550" indent="-304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206750" indent="-304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663950" indent="-304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121150" indent="-304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578350" indent="-304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4CDAFB91-BB00-44E9-85F0-C7FEAE4CF140}" type="slidenum">
              <a:rPr lang="ru-RU" altLang="ru-RU" sz="1200"/>
              <a:pPr algn="r"/>
              <a:t>9</a:t>
            </a:fld>
            <a:endParaRPr lang="ru-RU" altLang="ru-RU" sz="1200"/>
          </a:p>
        </p:txBody>
      </p:sp>
      <p:sp>
        <p:nvSpPr>
          <p:cNvPr id="138243" name="Rectangle 2">
            <a:extLst>
              <a:ext uri="{FF2B5EF4-FFF2-40B4-BE49-F238E27FC236}">
                <a16:creationId xmlns:a16="http://schemas.microsoft.com/office/drawing/2014/main" id="{48EF9944-4837-40AB-AD00-1A7FB25F378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4213"/>
            <a:ext cx="6096000" cy="3429000"/>
          </a:xfrm>
          <a:ln/>
        </p:spPr>
      </p:sp>
      <p:sp>
        <p:nvSpPr>
          <p:cNvPr id="138244" name="Rectangle 3">
            <a:extLst>
              <a:ext uri="{FF2B5EF4-FFF2-40B4-BE49-F238E27FC236}">
                <a16:creationId xmlns:a16="http://schemas.microsoft.com/office/drawing/2014/main" id="{12E5AEFC-63DC-4D9B-A706-FB5C3C1E68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6388"/>
          </a:xfrm>
        </p:spPr>
        <p:txBody>
          <a:bodyPr lIns="91433" tIns="45717" rIns="91433" bIns="45717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B312857-D722-4A20-8994-AFD2FD90F3B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D7C5FD-B863-42E7-8088-61BFEA2B8DE1}" type="slidenum">
              <a:rPr lang="ru-RU" altLang="ru-RU"/>
              <a:pPr/>
              <a:t>11</a:t>
            </a:fld>
            <a:endParaRPr lang="ru-RU" altLang="ru-RU"/>
          </a:p>
        </p:txBody>
      </p:sp>
      <p:sp>
        <p:nvSpPr>
          <p:cNvPr id="207874" name="Rectangle 7">
            <a:extLst>
              <a:ext uri="{FF2B5EF4-FFF2-40B4-BE49-F238E27FC236}">
                <a16:creationId xmlns:a16="http://schemas.microsoft.com/office/drawing/2014/main" id="{63C9A2AB-DB3B-4FB6-BD54-9D99AF97713E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94637516-0EA1-4095-87E8-78409CCACA08}" type="slidenum">
              <a:rPr lang="ru-RU" altLang="ru-RU" sz="1200"/>
              <a:pPr algn="r"/>
              <a:t>11</a:t>
            </a:fld>
            <a:endParaRPr lang="ru-RU" altLang="ru-RU" sz="1200"/>
          </a:p>
        </p:txBody>
      </p:sp>
      <p:sp>
        <p:nvSpPr>
          <p:cNvPr id="207875" name="Rectangle 2">
            <a:extLst>
              <a:ext uri="{FF2B5EF4-FFF2-40B4-BE49-F238E27FC236}">
                <a16:creationId xmlns:a16="http://schemas.microsoft.com/office/drawing/2014/main" id="{22B9C75E-9D04-474B-9065-1D1B5D6DB65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7876" name="Rectangle 3">
            <a:extLst>
              <a:ext uri="{FF2B5EF4-FFF2-40B4-BE49-F238E27FC236}">
                <a16:creationId xmlns:a16="http://schemas.microsoft.com/office/drawing/2014/main" id="{09EA8906-32E2-4BBB-95A9-19501D29D8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/>
              <a:t>Доступ к представленным в ВЧЗ ресурсам, обеспечивается через сеть библиотек-партнеров НББ по корпоративному приобретению ЭИР. На сегодняшний день партнерами НББ являются 41 организация.</a:t>
            </a:r>
            <a:endParaRPr lang="en-US" altLang="ru-RU"/>
          </a:p>
          <a:p>
            <a:r>
              <a:rPr lang="ru-RU" altLang="ru-RU"/>
              <a:t>Анализ перечня организаций-партнеров, показывает, что данная услуга наиболее востребована в высших учебных заведениях Республики Беларусь</a:t>
            </a:r>
            <a:r>
              <a:rPr lang="en-US" altLang="ru-RU"/>
              <a:t>. </a:t>
            </a:r>
            <a:r>
              <a:rPr lang="ru-RU" altLang="ru-RU"/>
              <a:t>Представленная в базах данных информация активно используется в вузах при осуществлении научно-исследовательской деятельности, организации лекционных и практических занятий, а также в самостоятельной работе студентов. Удобно то, что доступ к ЭИР ВЧЗ возможен с любого персонального компьютера, находящегося в локальной вычислительной сети вуза.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C684700-FC51-4526-86E3-4B8D81F9698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5BE4A4-0117-4F6C-A759-A71FB01622E1}" type="slidenum">
              <a:rPr lang="ru-RU" altLang="ru-RU"/>
              <a:pPr/>
              <a:t>13</a:t>
            </a:fld>
            <a:endParaRPr lang="ru-RU" altLang="ru-RU"/>
          </a:p>
        </p:txBody>
      </p:sp>
      <p:sp>
        <p:nvSpPr>
          <p:cNvPr id="58370" name="Rectangle 7">
            <a:extLst>
              <a:ext uri="{FF2B5EF4-FFF2-40B4-BE49-F238E27FC236}">
                <a16:creationId xmlns:a16="http://schemas.microsoft.com/office/drawing/2014/main" id="{E2FDEE76-077B-4DF0-8606-692036245D7B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3" tIns="45717" rIns="91433" bIns="45717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93775" indent="-382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527175" indent="-304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138363" indent="-304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749550" indent="-304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206750" indent="-304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663950" indent="-304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121150" indent="-304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578350" indent="-304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C7BEC739-6A59-4497-8562-7F617AA394D0}" type="slidenum">
              <a:rPr lang="ru-RU" altLang="ru-RU" sz="1200"/>
              <a:pPr algn="r"/>
              <a:t>13</a:t>
            </a:fld>
            <a:endParaRPr lang="ru-RU" altLang="ru-RU" sz="1200"/>
          </a:p>
        </p:txBody>
      </p:sp>
      <p:sp>
        <p:nvSpPr>
          <p:cNvPr id="58371" name="Rectangle 2">
            <a:extLst>
              <a:ext uri="{FF2B5EF4-FFF2-40B4-BE49-F238E27FC236}">
                <a16:creationId xmlns:a16="http://schemas.microsoft.com/office/drawing/2014/main" id="{7A22620B-8748-4E1D-ADEC-D84BBAFEA57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4213"/>
            <a:ext cx="6096000" cy="3429000"/>
          </a:xfrm>
          <a:ln/>
        </p:spPr>
      </p:sp>
      <p:sp>
        <p:nvSpPr>
          <p:cNvPr id="58372" name="Rectangle 3">
            <a:extLst>
              <a:ext uri="{FF2B5EF4-FFF2-40B4-BE49-F238E27FC236}">
                <a16:creationId xmlns:a16="http://schemas.microsoft.com/office/drawing/2014/main" id="{50876186-FB31-46E2-954E-AD043D6079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6388"/>
          </a:xfrm>
        </p:spPr>
        <p:txBody>
          <a:bodyPr lIns="91433" tIns="45717" rIns="91433" bIns="45717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15925" y="1235075"/>
            <a:ext cx="5929313" cy="33353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62EDC9-606C-45D4-A142-1169FF8C16F3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79701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86593-81C0-4BBF-B01E-B127C8AAA53B}" type="datetimeFigureOut">
              <a:rPr lang="ru-RU" smtClean="0"/>
              <a:pPr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B4B1E-3AE6-4A71-914A-0DB55F66A4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1186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86593-81C0-4BBF-B01E-B127C8AAA53B}" type="datetimeFigureOut">
              <a:rPr lang="ru-RU" smtClean="0"/>
              <a:pPr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B4B1E-3AE6-4A71-914A-0DB55F66A4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1840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785600" y="274641"/>
            <a:ext cx="36576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2800" y="274641"/>
            <a:ext cx="107696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86593-81C0-4BBF-B01E-B127C8AAA53B}" type="datetimeFigureOut">
              <a:rPr lang="ru-RU" smtClean="0"/>
              <a:pPr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B4B1E-3AE6-4A71-914A-0DB55F66A4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3914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86593-81C0-4BBF-B01E-B127C8AAA53B}" type="datetimeFigureOut">
              <a:rPr lang="ru-RU" smtClean="0"/>
              <a:pPr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B4B1E-3AE6-4A71-914A-0DB55F66A4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5310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86593-81C0-4BBF-B01E-B127C8AAA53B}" type="datetimeFigureOut">
              <a:rPr lang="ru-RU" smtClean="0"/>
              <a:pPr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B4B1E-3AE6-4A71-914A-0DB55F66A4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8381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128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296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86593-81C0-4BBF-B01E-B127C8AAA53B}" type="datetimeFigureOut">
              <a:rPr lang="ru-RU" smtClean="0"/>
              <a:pPr/>
              <a:t>30.10.2024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B4B1E-3AE6-4A71-914A-0DB55F66A4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8472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86593-81C0-4BBF-B01E-B127C8AAA53B}" type="datetimeFigureOut">
              <a:rPr lang="ru-RU" smtClean="0"/>
              <a:pPr/>
              <a:t>30.10.2024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B4B1E-3AE6-4A71-914A-0DB55F66A4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2141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86593-81C0-4BBF-B01E-B127C8AAA53B}" type="datetimeFigureOut">
              <a:rPr lang="ru-RU" smtClean="0"/>
              <a:pPr/>
              <a:t>30.10.2024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B4B1E-3AE6-4A71-914A-0DB55F66A4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5062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86593-81C0-4BBF-B01E-B127C8AAA53B}" type="datetimeFigureOut">
              <a:rPr lang="ru-RU" smtClean="0"/>
              <a:pPr/>
              <a:t>30.10.2024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B4B1E-3AE6-4A71-914A-0DB55F66A4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7888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86593-81C0-4BBF-B01E-B127C8AAA53B}" type="datetimeFigureOut">
              <a:rPr lang="ru-RU" smtClean="0"/>
              <a:pPr/>
              <a:t>30.10.2024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B4B1E-3AE6-4A71-914A-0DB55F66A4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119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86593-81C0-4BBF-B01E-B127C8AAA53B}" type="datetimeFigureOut">
              <a:rPr lang="ru-RU" smtClean="0"/>
              <a:pPr/>
              <a:t>30.10.2024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B4B1E-3AE6-4A71-914A-0DB55F66A4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6599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chemeClr val="accent1">
                <a:tint val="66000"/>
                <a:satMod val="160000"/>
                <a:alpha val="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086593-81C0-4BBF-B01E-B127C8AAA53B}" type="datetimeFigureOut">
              <a:rPr lang="ru-RU" smtClean="0"/>
              <a:pPr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AB4B1E-3AE6-4A71-914A-0DB55F66A4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5625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sv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theoriajournal.org/" TargetMode="External"/><Relationship Id="rId2" Type="http://schemas.openxmlformats.org/officeDocument/2006/relationships/hyperlink" Target="https://theoriajournal.org/archive/9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831273"/>
            <a:ext cx="10379824" cy="2660072"/>
          </a:xfrm>
        </p:spPr>
        <p:txBody>
          <a:bodyPr>
            <a:noAutofit/>
          </a:bodyPr>
          <a:lstStyle/>
          <a:p>
            <a:r>
              <a:rPr lang="ru-RU" sz="3200" b="1" dirty="0"/>
              <a:t>Педагогика и психологии высшего образования</a:t>
            </a:r>
            <a:br>
              <a:rPr lang="ru-RU" sz="3600" b="1" dirty="0"/>
            </a:br>
            <a:br>
              <a:rPr lang="ru-RU" sz="3600" b="1" dirty="0"/>
            </a:br>
            <a:br>
              <a:rPr lang="ru-RU" sz="3600" b="1" dirty="0"/>
            </a:br>
            <a:br>
              <a:rPr lang="ru-RU" sz="3200" b="1" dirty="0"/>
            </a:br>
            <a:br>
              <a:rPr lang="ru-RU" sz="3200" b="1" dirty="0"/>
            </a:br>
            <a:r>
              <a:rPr lang="ru-RU" sz="4000" b="1" dirty="0"/>
              <a:t>Раздел </a:t>
            </a:r>
            <a:r>
              <a:rPr lang="en-US" sz="4000" b="1" dirty="0"/>
              <a:t>II</a:t>
            </a:r>
            <a:r>
              <a:rPr lang="ru-RU" sz="4000" b="1" dirty="0"/>
              <a:t>. Тема </a:t>
            </a:r>
            <a:r>
              <a:rPr lang="en-US" sz="4000" b="1" dirty="0"/>
              <a:t>8</a:t>
            </a:r>
            <a:r>
              <a:rPr lang="ru-RU" sz="4000" b="1" dirty="0"/>
              <a:t>. Цифровая трансформация образовательного процесса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5104017"/>
            <a:ext cx="10379824" cy="1463039"/>
          </a:xfrm>
        </p:spPr>
        <p:txBody>
          <a:bodyPr/>
          <a:lstStyle/>
          <a:p>
            <a:pPr algn="r"/>
            <a:r>
              <a:rPr lang="ru-RU" dirty="0" err="1">
                <a:solidFill>
                  <a:schemeClr val="tx1"/>
                </a:solidFill>
              </a:rPr>
              <a:t>Кузьминич</a:t>
            </a:r>
            <a:r>
              <a:rPr lang="ru-RU" dirty="0">
                <a:solidFill>
                  <a:schemeClr val="tx1"/>
                </a:solidFill>
              </a:rPr>
              <a:t> Татьяна Васильевна, </a:t>
            </a:r>
          </a:p>
          <a:p>
            <a:pPr algn="r"/>
            <a:r>
              <a:rPr lang="ru-RU" dirty="0">
                <a:solidFill>
                  <a:schemeClr val="tx1"/>
                </a:solidFill>
              </a:rPr>
              <a:t>кандидат педагогических наук, доцент</a:t>
            </a:r>
          </a:p>
        </p:txBody>
      </p:sp>
      <p:pic>
        <p:nvPicPr>
          <p:cNvPr id="6" name="Рисунок 5" descr="Академическая шапочка">
            <a:extLst>
              <a:ext uri="{FF2B5EF4-FFF2-40B4-BE49-F238E27FC236}">
                <a16:creationId xmlns:a16="http://schemas.microsoft.com/office/drawing/2014/main" id="{E49FD3B4-27DE-4531-ACF4-5EBDABA361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85869" y="266398"/>
            <a:ext cx="665732" cy="665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4409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3" name="Rectangle 4">
            <a:extLst>
              <a:ext uri="{FF2B5EF4-FFF2-40B4-BE49-F238E27FC236}">
                <a16:creationId xmlns:a16="http://schemas.microsoft.com/office/drawing/2014/main" id="{9E6B05AD-6E53-4B66-8736-DE01F8A8996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76275" y="192087"/>
            <a:ext cx="8605838" cy="1000125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ru-RU" altLang="ru-RU" sz="2400" b="1" dirty="0">
                <a:latin typeface="Elephant" panose="02020904090505020303" pitchFamily="18" charset="0"/>
              </a:rPr>
              <a:t>Лицензионные базы данных, </a:t>
            </a:r>
            <a:br>
              <a:rPr lang="en-US" altLang="ru-RU" sz="2400" b="1" dirty="0">
                <a:latin typeface="Elephant" panose="02020904090505020303" pitchFamily="18" charset="0"/>
              </a:rPr>
            </a:br>
            <a:r>
              <a:rPr lang="ru-RU" altLang="ru-RU" sz="2400" b="1" dirty="0">
                <a:latin typeface="Elephant" panose="02020904090505020303" pitchFamily="18" charset="0"/>
              </a:rPr>
              <a:t>приобретаемые учреждениями высшего образования Беларуси и учреждениями информационно-библиотечной сферы: (2015-2024 гг.)</a:t>
            </a:r>
          </a:p>
        </p:txBody>
      </p:sp>
      <p:sp>
        <p:nvSpPr>
          <p:cNvPr id="25603" name="Rectangle 5">
            <a:extLst>
              <a:ext uri="{FF2B5EF4-FFF2-40B4-BE49-F238E27FC236}">
                <a16:creationId xmlns:a16="http://schemas.microsoft.com/office/drawing/2014/main" id="{FE73AA3C-8B0B-4B55-BC83-72A1FE24ACE3}"/>
              </a:ext>
            </a:extLst>
          </p:cNvPr>
          <p:cNvSpPr>
            <a:spLocks noGrp="1" noChangeArrowheads="1"/>
          </p:cNvSpPr>
          <p:nvPr>
            <p:ph sz="half" idx="4294967295"/>
          </p:nvPr>
        </p:nvSpPr>
        <p:spPr>
          <a:xfrm>
            <a:off x="469107" y="1767683"/>
            <a:ext cx="5412580" cy="4094162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ru-RU" altLang="ru-RU" sz="2300" dirty="0"/>
              <a:t> </a:t>
            </a:r>
            <a:r>
              <a:rPr lang="ru-RU" altLang="ru-RU" sz="2400" b="1" dirty="0"/>
              <a:t>на русском языке:</a:t>
            </a:r>
          </a:p>
          <a:p>
            <a:pPr>
              <a:lnSpc>
                <a:spcPct val="70000"/>
              </a:lnSpc>
              <a:buFont typeface="Wingdings" panose="05000000000000000000" pitchFamily="2" charset="2"/>
              <a:buNone/>
            </a:pPr>
            <a:endParaRPr lang="ru-RU" altLang="ru-RU" sz="2300" b="1" dirty="0"/>
          </a:p>
          <a:p>
            <a:pPr>
              <a:lnSpc>
                <a:spcPct val="70000"/>
              </a:lnSpc>
            </a:pPr>
            <a:r>
              <a:rPr lang="en-US" altLang="ru-RU" sz="2300" b="1" dirty="0" err="1"/>
              <a:t>EastView</a:t>
            </a:r>
            <a:endParaRPr lang="ru-RU" altLang="ru-RU" sz="2300" b="1" dirty="0"/>
          </a:p>
          <a:p>
            <a:pPr>
              <a:lnSpc>
                <a:spcPct val="70000"/>
              </a:lnSpc>
            </a:pPr>
            <a:r>
              <a:rPr lang="ru-RU" altLang="ru-RU" sz="2300" b="1" dirty="0"/>
              <a:t>НЭБ «</a:t>
            </a:r>
            <a:r>
              <a:rPr lang="en-US" altLang="ru-RU" sz="2300" b="1" dirty="0"/>
              <a:t>eLIBRARY.RU</a:t>
            </a:r>
            <a:r>
              <a:rPr lang="ru-RU" altLang="ru-RU" sz="2300" b="1" dirty="0"/>
              <a:t>»</a:t>
            </a:r>
          </a:p>
          <a:p>
            <a:pPr>
              <a:lnSpc>
                <a:spcPct val="70000"/>
              </a:lnSpc>
            </a:pPr>
            <a:r>
              <a:rPr lang="ru-RU" altLang="ru-RU" sz="2300" b="1" dirty="0" err="1"/>
              <a:t>Интегрум</a:t>
            </a:r>
            <a:endParaRPr lang="ru-RU" altLang="ru-RU" sz="2300" b="1" dirty="0"/>
          </a:p>
          <a:p>
            <a:pPr>
              <a:lnSpc>
                <a:spcPct val="70000"/>
              </a:lnSpc>
            </a:pPr>
            <a:r>
              <a:rPr lang="ru-RU" altLang="ru-RU" sz="2300" b="1" dirty="0" err="1"/>
              <a:t>Гребенникон</a:t>
            </a:r>
            <a:endParaRPr lang="ru-RU" altLang="ru-RU" sz="2300" b="1" dirty="0"/>
          </a:p>
          <a:p>
            <a:pPr>
              <a:lnSpc>
                <a:spcPct val="70000"/>
              </a:lnSpc>
            </a:pPr>
            <a:r>
              <a:rPr lang="ru-RU" altLang="ru-RU" sz="2300" b="1" dirty="0"/>
              <a:t>ЭБД РГБ</a:t>
            </a:r>
          </a:p>
          <a:p>
            <a:pPr>
              <a:lnSpc>
                <a:spcPct val="70000"/>
              </a:lnSpc>
            </a:pPr>
            <a:r>
              <a:rPr lang="ru-RU" altLang="ru-RU" sz="2300" b="1" dirty="0"/>
              <a:t>Университетская библиотека</a:t>
            </a:r>
          </a:p>
          <a:p>
            <a:pPr>
              <a:lnSpc>
                <a:spcPct val="70000"/>
              </a:lnSpc>
            </a:pPr>
            <a:r>
              <a:rPr lang="ru-RU" altLang="ru-RU" sz="2300" b="1" dirty="0"/>
              <a:t>МАРС</a:t>
            </a:r>
          </a:p>
          <a:p>
            <a:pPr>
              <a:lnSpc>
                <a:spcPct val="70000"/>
              </a:lnSpc>
            </a:pPr>
            <a:r>
              <a:rPr lang="ru-RU" altLang="ru-RU" sz="2300" b="1" dirty="0"/>
              <a:t>ЭБС «Лань»</a:t>
            </a:r>
            <a:endParaRPr lang="en-US" altLang="ru-RU" sz="2300" b="1" dirty="0"/>
          </a:p>
          <a:p>
            <a:pPr>
              <a:lnSpc>
                <a:spcPct val="70000"/>
              </a:lnSpc>
            </a:pPr>
            <a:r>
              <a:rPr lang="ru-RU" altLang="ru-RU" sz="2300" b="1" dirty="0"/>
              <a:t>ЕАПАТИС</a:t>
            </a:r>
          </a:p>
          <a:p>
            <a:pPr>
              <a:lnSpc>
                <a:spcPct val="70000"/>
              </a:lnSpc>
            </a:pPr>
            <a:r>
              <a:rPr lang="be-BY" altLang="ru-RU" sz="2400" dirty="0">
                <a:latin typeface="Arial" panose="020B0604020202020204" pitchFamily="34" charset="0"/>
              </a:rPr>
              <a:t>БиблиоРоссика”</a:t>
            </a:r>
            <a:endParaRPr lang="en-US" altLang="ru-RU" sz="2300" b="1" dirty="0"/>
          </a:p>
          <a:p>
            <a:pPr>
              <a:lnSpc>
                <a:spcPct val="70000"/>
              </a:lnSpc>
            </a:pPr>
            <a:r>
              <a:rPr lang="ru-RU" altLang="ru-RU" sz="2300" b="1" dirty="0"/>
              <a:t>Правовые БД</a:t>
            </a:r>
            <a:r>
              <a:rPr lang="en-US" altLang="ru-RU" sz="2300" b="1" dirty="0"/>
              <a:t> </a:t>
            </a:r>
            <a:r>
              <a:rPr lang="ru-RU" altLang="ru-RU" sz="2300" b="1" dirty="0"/>
              <a:t>…</a:t>
            </a:r>
          </a:p>
          <a:p>
            <a:pPr>
              <a:lnSpc>
                <a:spcPct val="70000"/>
              </a:lnSpc>
              <a:buFont typeface="Wingdings" panose="05000000000000000000" pitchFamily="2" charset="2"/>
              <a:buNone/>
            </a:pPr>
            <a:endParaRPr lang="ru-RU" altLang="ru-RU" sz="2600" b="1" dirty="0">
              <a:solidFill>
                <a:schemeClr val="accent2"/>
              </a:solidFill>
            </a:endParaRPr>
          </a:p>
        </p:txBody>
      </p:sp>
      <p:sp>
        <p:nvSpPr>
          <p:cNvPr id="25604" name="Rectangle 6">
            <a:extLst>
              <a:ext uri="{FF2B5EF4-FFF2-40B4-BE49-F238E27FC236}">
                <a16:creationId xmlns:a16="http://schemas.microsoft.com/office/drawing/2014/main" id="{A10C07F4-43BD-451C-8BB4-9FCEB7A875EB}"/>
              </a:ext>
            </a:extLst>
          </p:cNvPr>
          <p:cNvSpPr>
            <a:spLocks noGrp="1" noChangeArrowheads="1"/>
          </p:cNvSpPr>
          <p:nvPr>
            <p:ph sz="half" idx="4294967295"/>
          </p:nvPr>
        </p:nvSpPr>
        <p:spPr>
          <a:xfrm>
            <a:off x="6321430" y="1676400"/>
            <a:ext cx="5006970" cy="4429125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ru-RU" altLang="ru-RU" sz="2400" b="1" dirty="0"/>
              <a:t>на  иностранных языках:</a:t>
            </a:r>
          </a:p>
          <a:p>
            <a:pPr>
              <a:lnSpc>
                <a:spcPct val="70000"/>
              </a:lnSpc>
              <a:buFont typeface="Wingdings" panose="05000000000000000000" pitchFamily="2" charset="2"/>
              <a:buNone/>
            </a:pPr>
            <a:endParaRPr lang="en-US" altLang="ru-RU" sz="2300" b="1" dirty="0"/>
          </a:p>
          <a:p>
            <a:pPr>
              <a:lnSpc>
                <a:spcPct val="70000"/>
              </a:lnSpc>
            </a:pPr>
            <a:r>
              <a:rPr lang="en-US" altLang="ru-RU" sz="2300" b="1" dirty="0"/>
              <a:t>EBSCO</a:t>
            </a:r>
            <a:endParaRPr lang="be-BY" altLang="ru-RU" sz="2300" b="1" dirty="0"/>
          </a:p>
          <a:p>
            <a:pPr>
              <a:lnSpc>
                <a:spcPct val="70000"/>
              </a:lnSpc>
            </a:pPr>
            <a:r>
              <a:rPr lang="en-US" altLang="ru-RU" sz="2300" b="1" dirty="0"/>
              <a:t>Emerald</a:t>
            </a:r>
            <a:endParaRPr lang="ru-RU" altLang="ru-RU" sz="2300" b="1" dirty="0"/>
          </a:p>
          <a:p>
            <a:pPr>
              <a:lnSpc>
                <a:spcPct val="70000"/>
              </a:lnSpc>
            </a:pPr>
            <a:r>
              <a:rPr lang="en-US" altLang="ru-RU" sz="2300" b="1" dirty="0"/>
              <a:t>Cambridge Journals Online</a:t>
            </a:r>
            <a:endParaRPr lang="ru-RU" altLang="ru-RU" sz="2300" b="1" dirty="0"/>
          </a:p>
          <a:p>
            <a:pPr>
              <a:lnSpc>
                <a:spcPct val="70000"/>
              </a:lnSpc>
            </a:pPr>
            <a:r>
              <a:rPr lang="en-US" altLang="ru-RU" sz="2300" b="1" dirty="0"/>
              <a:t>ProQuest</a:t>
            </a:r>
            <a:r>
              <a:rPr lang="ru-RU" altLang="ru-RU" sz="2300" b="1" dirty="0"/>
              <a:t> </a:t>
            </a:r>
            <a:r>
              <a:rPr lang="en-US" altLang="ru-RU" sz="2300" b="1" dirty="0"/>
              <a:t>Dissertations &amp; Theses </a:t>
            </a:r>
          </a:p>
          <a:p>
            <a:pPr>
              <a:lnSpc>
                <a:spcPct val="70000"/>
              </a:lnSpc>
            </a:pPr>
            <a:r>
              <a:rPr lang="ru-RU" altLang="ru-RU" sz="2300" b="1" dirty="0"/>
              <a:t>БД Всемирного банка</a:t>
            </a:r>
          </a:p>
          <a:p>
            <a:pPr>
              <a:lnSpc>
                <a:spcPct val="70000"/>
              </a:lnSpc>
            </a:pPr>
            <a:r>
              <a:rPr lang="en-US" altLang="ru-RU" sz="2300" b="1" dirty="0"/>
              <a:t>OE</a:t>
            </a:r>
            <a:r>
              <a:rPr lang="ru-RU" altLang="ru-RU" sz="2300" b="1" dirty="0"/>
              <a:t>С</a:t>
            </a:r>
            <a:r>
              <a:rPr lang="en-US" altLang="ru-RU" sz="2300" b="1" dirty="0"/>
              <a:t>D</a:t>
            </a:r>
            <a:r>
              <a:rPr lang="ru-RU" altLang="ru-RU" sz="2300" b="1" dirty="0"/>
              <a:t> </a:t>
            </a:r>
            <a:r>
              <a:rPr lang="en-US" altLang="ru-RU" sz="2300" b="1" dirty="0" err="1"/>
              <a:t>iLibrary</a:t>
            </a:r>
            <a:endParaRPr lang="en-US" altLang="ru-RU" sz="2300" b="1" dirty="0"/>
          </a:p>
          <a:p>
            <a:pPr>
              <a:lnSpc>
                <a:spcPct val="70000"/>
              </a:lnSpc>
            </a:pPr>
            <a:r>
              <a:rPr lang="en-US" altLang="ru-RU" sz="2300" b="1" dirty="0"/>
              <a:t>Springer Journals </a:t>
            </a:r>
            <a:r>
              <a:rPr lang="ru-RU" altLang="ru-RU" sz="2300" b="1" dirty="0"/>
              <a:t>и др.</a:t>
            </a:r>
            <a:endParaRPr lang="en-US" altLang="ru-RU" sz="2300" b="1" dirty="0"/>
          </a:p>
          <a:p>
            <a:pPr>
              <a:lnSpc>
                <a:spcPct val="70000"/>
              </a:lnSpc>
              <a:buFont typeface="Wingdings" panose="05000000000000000000" pitchFamily="2" charset="2"/>
              <a:buNone/>
            </a:pPr>
            <a:endParaRPr lang="en-US" altLang="ru-RU" sz="2300" b="1" dirty="0"/>
          </a:p>
          <a:p>
            <a:pPr>
              <a:lnSpc>
                <a:spcPct val="70000"/>
              </a:lnSpc>
            </a:pPr>
            <a:endParaRPr lang="ru-RU" altLang="ru-RU" sz="2300" dirty="0">
              <a:solidFill>
                <a:schemeClr val="accent2"/>
              </a:solidFill>
            </a:endParaRPr>
          </a:p>
        </p:txBody>
      </p:sp>
      <p:sp>
        <p:nvSpPr>
          <p:cNvPr id="204809" name="Rectangle 9">
            <a:extLst>
              <a:ext uri="{FF2B5EF4-FFF2-40B4-BE49-F238E27FC236}">
                <a16:creationId xmlns:a16="http://schemas.microsoft.com/office/drawing/2014/main" id="{B3D74D62-A6F0-46B0-8518-876CAD5565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32400" y="6092826"/>
            <a:ext cx="1966308" cy="367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70000"/>
              </a:lnSpc>
              <a:spcBef>
                <a:spcPct val="20000"/>
              </a:spcBef>
              <a:buFont typeface="Wingdings 2" panose="05020102010507070707" pitchFamily="18" charset="2"/>
              <a:buNone/>
            </a:pPr>
            <a:r>
              <a:rPr lang="ru-RU" altLang="ru-RU" sz="2400" b="1" dirty="0">
                <a:solidFill>
                  <a:srgbClr val="990000"/>
                </a:solidFill>
              </a:rPr>
              <a:t>около 1</a:t>
            </a:r>
            <a:r>
              <a:rPr lang="en-US" altLang="ru-RU" sz="2400" b="1" dirty="0">
                <a:solidFill>
                  <a:srgbClr val="990000"/>
                </a:solidFill>
              </a:rPr>
              <a:t>0</a:t>
            </a:r>
            <a:r>
              <a:rPr lang="ru-RU" altLang="ru-RU" sz="2400" b="1" dirty="0">
                <a:solidFill>
                  <a:srgbClr val="990000"/>
                </a:solidFill>
              </a:rPr>
              <a:t>0 БД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14" descr="ВЧЗ на карте РБ (2010) copy">
            <a:extLst>
              <a:ext uri="{FF2B5EF4-FFF2-40B4-BE49-F238E27FC236}">
                <a16:creationId xmlns:a16="http://schemas.microsoft.com/office/drawing/2014/main" id="{2C31F832-9AB7-4FA9-819F-F819E1C2A5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4475" y="1200151"/>
            <a:ext cx="6191250" cy="532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>
            <a:extLst>
              <a:ext uri="{FF2B5EF4-FFF2-40B4-BE49-F238E27FC236}">
                <a16:creationId xmlns:a16="http://schemas.microsoft.com/office/drawing/2014/main" id="{609770F1-A017-4F9E-BBE8-D98B84F688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63750" y="989014"/>
            <a:ext cx="8280400" cy="1144587"/>
          </a:xfrm>
        </p:spPr>
        <p:txBody>
          <a:bodyPr/>
          <a:lstStyle/>
          <a:p>
            <a:pPr algn="l"/>
            <a:r>
              <a:rPr lang="ru-RU" altLang="ru-RU" sz="2000" b="1">
                <a:solidFill>
                  <a:srgbClr val="990000"/>
                </a:solidFill>
              </a:rPr>
              <a:t>Подписные (лицензионные) электронные информационные</a:t>
            </a:r>
            <a:r>
              <a:rPr lang="en-US" altLang="ru-RU" sz="2000" b="1">
                <a:solidFill>
                  <a:srgbClr val="990000"/>
                </a:solidFill>
              </a:rPr>
              <a:t> </a:t>
            </a:r>
            <a:r>
              <a:rPr lang="ru-RU" altLang="ru-RU" sz="2000" b="1">
                <a:solidFill>
                  <a:srgbClr val="990000"/>
                </a:solidFill>
              </a:rPr>
              <a:t>ресурсы для учреждений</a:t>
            </a:r>
            <a:r>
              <a:rPr lang="en-US" altLang="ru-RU" sz="2000" b="1">
                <a:solidFill>
                  <a:srgbClr val="990000"/>
                </a:solidFill>
              </a:rPr>
              <a:t> </a:t>
            </a:r>
            <a:r>
              <a:rPr lang="ru-RU" altLang="ru-RU" sz="2000" b="1">
                <a:solidFill>
                  <a:srgbClr val="990000"/>
                </a:solidFill>
              </a:rPr>
              <a:t>образования:</a:t>
            </a:r>
            <a:r>
              <a:rPr lang="ru-RU" altLang="ru-RU" sz="2000"/>
              <a:t> </a:t>
            </a:r>
          </a:p>
        </p:txBody>
      </p:sp>
      <p:sp>
        <p:nvSpPr>
          <p:cNvPr id="200707" name="Rectangle 3">
            <a:extLst>
              <a:ext uri="{FF2B5EF4-FFF2-40B4-BE49-F238E27FC236}">
                <a16:creationId xmlns:a16="http://schemas.microsoft.com/office/drawing/2014/main" id="{D3FDB4EF-1CF0-4EC6-8DF2-0775198F3D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1200" y="1998663"/>
            <a:ext cx="8229600" cy="452596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altLang="ru-RU" sz="1800"/>
              <a:t>часть информационного обеспечения образовательного процесса в системе информационных ресурсов специальных библиотек (вузов, колледжей и школ);</a:t>
            </a:r>
          </a:p>
          <a:p>
            <a:pPr>
              <a:lnSpc>
                <a:spcPct val="80000"/>
              </a:lnSpc>
            </a:pPr>
            <a:endParaRPr lang="ru-RU" altLang="ru-RU" sz="1800"/>
          </a:p>
          <a:p>
            <a:pPr>
              <a:lnSpc>
                <a:spcPct val="80000"/>
              </a:lnSpc>
            </a:pPr>
            <a:r>
              <a:rPr lang="ru-RU" altLang="ru-RU" sz="1800"/>
              <a:t>альтернатива (в полном объеме либо частичная) подписке учреждений образования на печатные периодические издания, возможность увеличения подписного репертуара и сокращения затрат на печатные издания; </a:t>
            </a:r>
          </a:p>
          <a:p>
            <a:pPr>
              <a:lnSpc>
                <a:spcPct val="80000"/>
              </a:lnSpc>
            </a:pPr>
            <a:endParaRPr lang="ru-RU" altLang="ru-RU" sz="1800"/>
          </a:p>
          <a:p>
            <a:pPr>
              <a:lnSpc>
                <a:spcPct val="80000"/>
              </a:lnSpc>
            </a:pPr>
            <a:r>
              <a:rPr lang="ru-RU" altLang="ru-RU" sz="1800"/>
              <a:t>информационная основа для самостоятельной работы учащихся и формирования их информационной культуры;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1800"/>
              <a:t> </a:t>
            </a:r>
          </a:p>
          <a:p>
            <a:pPr>
              <a:lnSpc>
                <a:spcPct val="80000"/>
              </a:lnSpc>
            </a:pPr>
            <a:r>
              <a:rPr lang="ru-RU" altLang="ru-RU" sz="1800"/>
              <a:t>обеспечение информационной основы для коллективной интеллектуальной работы учащихся («Школ исследователя», «Интеллектуальных центров» и др.);</a:t>
            </a:r>
          </a:p>
          <a:p>
            <a:pPr>
              <a:lnSpc>
                <a:spcPct val="80000"/>
              </a:lnSpc>
            </a:pPr>
            <a:endParaRPr lang="ru-RU" altLang="ru-RU" sz="1800"/>
          </a:p>
          <a:p>
            <a:pPr>
              <a:lnSpc>
                <a:spcPct val="80000"/>
              </a:lnSpc>
            </a:pPr>
            <a:r>
              <a:rPr lang="be-BY" altLang="ru-RU" sz="1800"/>
              <a:t>информационные сервисы для сбора и/ или генерирования аналитических данных (материалов).  </a:t>
            </a:r>
            <a:endParaRPr lang="ru-RU" altLang="ru-RU" sz="18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Rectangle 4">
            <a:extLst>
              <a:ext uri="{FF2B5EF4-FFF2-40B4-BE49-F238E27FC236}">
                <a16:creationId xmlns:a16="http://schemas.microsoft.com/office/drawing/2014/main" id="{FAEBC08B-E80F-4C19-AC12-98DCAA0D7C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4175" y="1373188"/>
            <a:ext cx="2420938" cy="109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50" tIns="46026" rIns="92050" bIns="46026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22338" indent="-355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419225" indent="-2841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985963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554288" indent="-2841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011488" indent="-284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468688" indent="-284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925888" indent="-284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383088" indent="-284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rgbClr val="D5D393"/>
              </a:buClr>
              <a:buFont typeface="Wingdings" panose="05000000000000000000" pitchFamily="2" charset="2"/>
              <a:buNone/>
            </a:pPr>
            <a:endParaRPr lang="ru-RU" altLang="ru-RU" sz="2200" b="1">
              <a:solidFill>
                <a:srgbClr val="800000"/>
              </a:solidFill>
            </a:endParaRPr>
          </a:p>
        </p:txBody>
      </p:sp>
      <p:sp>
        <p:nvSpPr>
          <p:cNvPr id="57349" name="Text Box 15">
            <a:extLst>
              <a:ext uri="{FF2B5EF4-FFF2-40B4-BE49-F238E27FC236}">
                <a16:creationId xmlns:a16="http://schemas.microsoft.com/office/drawing/2014/main" id="{79BAD4DE-05B5-48EE-8F00-F1FD5E801F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1800" y="1700214"/>
            <a:ext cx="8351838" cy="391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3488" tIns="56745" rIns="113488" bIns="56745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22338" indent="-355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419225" indent="-2841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985963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554288" indent="-2841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011488" indent="-284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468688" indent="-284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925888" indent="-284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383088" indent="-284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ru-RU" altLang="ru-RU" b="1"/>
          </a:p>
        </p:txBody>
      </p:sp>
      <p:sp>
        <p:nvSpPr>
          <p:cNvPr id="57350" name="Rectangle 18">
            <a:extLst>
              <a:ext uri="{FF2B5EF4-FFF2-40B4-BE49-F238E27FC236}">
                <a16:creationId xmlns:a16="http://schemas.microsoft.com/office/drawing/2014/main" id="{1E163D05-FA3E-403F-BF81-EFB743E8BC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9650" y="2276475"/>
            <a:ext cx="7632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6" tIns="45707" rIns="91416" bIns="45707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22338" indent="-355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419225" indent="-2841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985963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554288" indent="-2841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011488" indent="-284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468688" indent="-284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925888" indent="-284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383088" indent="-284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  <a:buClr>
                <a:srgbClr val="D5D393"/>
              </a:buClr>
              <a:buFont typeface="Wingdings" panose="05000000000000000000" pitchFamily="2" charset="2"/>
              <a:buNone/>
            </a:pPr>
            <a:endParaRPr lang="ru-RU" altLang="ru-RU" sz="2400">
              <a:solidFill>
                <a:schemeClr val="accent2"/>
              </a:solidFill>
            </a:endParaRPr>
          </a:p>
        </p:txBody>
      </p:sp>
      <p:sp>
        <p:nvSpPr>
          <p:cNvPr id="57351" name="Rectangle 7">
            <a:extLst>
              <a:ext uri="{FF2B5EF4-FFF2-40B4-BE49-F238E27FC236}">
                <a16:creationId xmlns:a16="http://schemas.microsoft.com/office/drawing/2014/main" id="{EA42A49C-2A25-4D17-B899-A6542212A0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4114" y="2349500"/>
            <a:ext cx="7488237" cy="1938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3" rIns="91428" bIns="45713">
            <a:spAutoFit/>
          </a:bodyPr>
          <a:lstStyle/>
          <a:p>
            <a:r>
              <a:rPr lang="ru-RU" altLang="ru-RU" sz="2400" b="1">
                <a:solidFill>
                  <a:schemeClr val="accent2"/>
                </a:solidFill>
              </a:rPr>
              <a:t>Ресурсы открытого доступа это качественно новый способ объединения усилий научного и образовательного сообщества, основа инновационного подхода организации  научных  коммуникаций.</a:t>
            </a:r>
            <a:r>
              <a:rPr lang="ru-RU" altLang="ru-RU"/>
              <a:t>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7" name="Rectangle 2">
            <a:extLst>
              <a:ext uri="{FF2B5EF4-FFF2-40B4-BE49-F238E27FC236}">
                <a16:creationId xmlns:a16="http://schemas.microsoft.com/office/drawing/2014/main" id="{752D7934-7047-4862-85E9-744DDA47F5E3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127125" y="520699"/>
            <a:ext cx="8229600" cy="110807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altLang="ru-RU" sz="2600" b="1" dirty="0">
                <a:solidFill>
                  <a:srgbClr val="990000"/>
                </a:solidFill>
              </a:rPr>
              <a:t>Базы данных генерации НББ и других библиотек Беларуси, учреждений высшего образования </a:t>
            </a:r>
          </a:p>
        </p:txBody>
      </p:sp>
      <p:sp>
        <p:nvSpPr>
          <p:cNvPr id="205828" name="Rectangle 3">
            <a:extLst>
              <a:ext uri="{FF2B5EF4-FFF2-40B4-BE49-F238E27FC236}">
                <a16:creationId xmlns:a16="http://schemas.microsoft.com/office/drawing/2014/main" id="{D42A7A91-E6AE-441B-A590-BD3A7BD1CBAA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698501" y="1655764"/>
            <a:ext cx="9718676" cy="5661025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80000"/>
              </a:lnSpc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Электронный каталог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e-BY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Национальной библиотеки Беларуси</a:t>
            </a:r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Онлайн-энциклопедия «Беларусь в лицах и событиях»</a:t>
            </a:r>
          </a:p>
          <a:p>
            <a:pPr>
              <a:lnSpc>
                <a:spcPct val="80000"/>
              </a:lnSpc>
            </a:pPr>
            <a:r>
              <a:rPr lang="be-BY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Электронная библиотека диссертаций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e-BY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авторефератов диссертаций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be-BY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защищенных в Республике Беларусь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80000"/>
              </a:lnSpc>
            </a:pPr>
            <a:r>
              <a:rPr lang="be-BY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Электронная библиотека Национальной библиотеки Беларуси</a:t>
            </a:r>
          </a:p>
          <a:p>
            <a:pPr>
              <a:lnSpc>
                <a:spcPct val="80000"/>
              </a:lnSpc>
            </a:pPr>
            <a:r>
              <a:rPr lang="be-BY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Электронный архив национальной периодики</a:t>
            </a:r>
          </a:p>
          <a:p>
            <a:pPr>
              <a:lnSpc>
                <a:spcPct val="80000"/>
              </a:lnSpc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Беларусь: от прошлого к настоящему</a:t>
            </a:r>
          </a:p>
          <a:p>
            <a:pPr>
              <a:lnSpc>
                <a:spcPct val="80000"/>
              </a:lnSpc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Репозитории учреждений высшего образования Беларуси</a:t>
            </a:r>
          </a:p>
          <a:p>
            <a:pPr>
              <a:lnSpc>
                <a:spcPct val="80000"/>
              </a:lnSpc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Национальная база данных  авторитетных записей</a:t>
            </a:r>
          </a:p>
          <a:p>
            <a:pPr>
              <a:lnSpc>
                <a:spcPct val="80000"/>
              </a:lnSpc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База данных «Ученые Беларуси»</a:t>
            </a:r>
          </a:p>
          <a:p>
            <a:pPr>
              <a:lnSpc>
                <a:spcPct val="80000"/>
              </a:lnSpc>
            </a:pPr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другие</a:t>
            </a:r>
            <a:endParaRPr lang="be-BY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altLang="ru-RU" sz="17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0698C68-EA7F-4A91-9F60-E06E9031E13E}"/>
              </a:ext>
            </a:extLst>
          </p:cNvPr>
          <p:cNvSpPr txBox="1"/>
          <p:nvPr/>
        </p:nvSpPr>
        <p:spPr>
          <a:xfrm>
            <a:off x="265113" y="28941"/>
            <a:ext cx="8411662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/>
            <a:r>
              <a:rPr lang="ru-RU" altLang="ru-RU" sz="2400" b="1" dirty="0">
                <a:solidFill>
                  <a:srgbClr val="990000"/>
                </a:solidFill>
              </a:rPr>
              <a:t>А также цифровые издания и виртуальные проекты. </a:t>
            </a:r>
          </a:p>
          <a:p>
            <a:pPr eaLnBrk="0" hangingPunct="0"/>
            <a:r>
              <a:rPr lang="ru-RU" altLang="ru-RU" sz="2400" b="1" dirty="0">
                <a:solidFill>
                  <a:srgbClr val="990000"/>
                </a:solidFill>
              </a:rPr>
              <a:t>Все это обеспечивает возможности:</a:t>
            </a:r>
          </a:p>
        </p:txBody>
      </p:sp>
      <p:pic>
        <p:nvPicPr>
          <p:cNvPr id="212995" name="Picture 4">
            <a:extLst>
              <a:ext uri="{FF2B5EF4-FFF2-40B4-BE49-F238E27FC236}">
                <a16:creationId xmlns:a16="http://schemas.microsoft.com/office/drawing/2014/main" id="{6EC94211-A4A6-41D9-849D-ABF9A3CEDA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418" y="963186"/>
            <a:ext cx="4551362" cy="339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F0A874D-DAD2-444A-B792-BE9378F8260C}"/>
              </a:ext>
            </a:extLst>
          </p:cNvPr>
          <p:cNvSpPr/>
          <p:nvPr/>
        </p:nvSpPr>
        <p:spPr>
          <a:xfrm>
            <a:off x="4470945" y="859938"/>
            <a:ext cx="6984456" cy="63026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altLang="ru-RU" dirty="0"/>
              <a:t>Использования интегрированных поисковых систем по всем ресурсам библиотек Беларуси;</a:t>
            </a:r>
          </a:p>
          <a:p>
            <a:pPr>
              <a:lnSpc>
                <a:spcPct val="80000"/>
              </a:lnSpc>
            </a:pPr>
            <a:endParaRPr lang="ru-RU" altLang="ru-RU" dirty="0"/>
          </a:p>
          <a:p>
            <a:pPr>
              <a:lnSpc>
                <a:spcPct val="80000"/>
              </a:lnSpc>
            </a:pPr>
            <a:r>
              <a:rPr lang="ru-RU" altLang="ru-RU" dirty="0"/>
              <a:t>Доступ к национальному ресурсу авторитетных записей – структурированных сведениях об </a:t>
            </a:r>
            <a:r>
              <a:rPr lang="ru-RU" altLang="ru-RU" b="1" dirty="0"/>
              <a:t>авторах, персоналиях, учреждениях, торговых марках, географических наименованиях и </a:t>
            </a:r>
            <a:r>
              <a:rPr lang="ru-RU" altLang="ru-RU" b="1" dirty="0" err="1"/>
              <a:t>и</a:t>
            </a:r>
            <a:r>
              <a:rPr lang="ru-RU" altLang="ru-RU" b="1" dirty="0"/>
              <a:t> др.</a:t>
            </a:r>
            <a:r>
              <a:rPr lang="be-BY" altLang="ru-RU" b="1" dirty="0"/>
              <a:t>;</a:t>
            </a:r>
            <a:r>
              <a:rPr lang="ru-RU" altLang="ru-RU" dirty="0"/>
              <a:t> </a:t>
            </a:r>
          </a:p>
          <a:p>
            <a:pPr>
              <a:lnSpc>
                <a:spcPct val="80000"/>
              </a:lnSpc>
              <a:buClr>
                <a:srgbClr val="00B0F0"/>
              </a:buClr>
            </a:pPr>
            <a:endParaRPr lang="ru-RU" altLang="ru-RU" dirty="0"/>
          </a:p>
          <a:p>
            <a:pPr>
              <a:lnSpc>
                <a:spcPct val="80000"/>
              </a:lnSpc>
              <a:buClr>
                <a:srgbClr val="00B0F0"/>
              </a:buClr>
            </a:pPr>
            <a:r>
              <a:rPr lang="ru-RU" altLang="ru-RU" dirty="0"/>
              <a:t>Возможность использования электронных вариантов документной продукции, недоступных/мало доступных;</a:t>
            </a:r>
          </a:p>
          <a:p>
            <a:pPr>
              <a:lnSpc>
                <a:spcPct val="80000"/>
              </a:lnSpc>
              <a:buClr>
                <a:srgbClr val="00B0F0"/>
              </a:buClr>
            </a:pPr>
            <a:endParaRPr lang="ru-RU" altLang="ru-RU" dirty="0"/>
          </a:p>
          <a:p>
            <a:pPr>
              <a:lnSpc>
                <a:spcPct val="80000"/>
              </a:lnSpc>
              <a:buClr>
                <a:srgbClr val="00B0F0"/>
              </a:buClr>
            </a:pPr>
            <a:r>
              <a:rPr lang="ru-RU" altLang="ru-RU" dirty="0"/>
              <a:t>Доступ к цифровым копиям национальных документов, отсутствующих на территории Беларуси;</a:t>
            </a:r>
            <a:endParaRPr lang="be-BY" altLang="ru-RU" b="1" dirty="0"/>
          </a:p>
          <a:p>
            <a:pPr>
              <a:lnSpc>
                <a:spcPct val="80000"/>
              </a:lnSpc>
              <a:buClr>
                <a:srgbClr val="00B0F0"/>
              </a:buClr>
            </a:pPr>
            <a:endParaRPr lang="be-BY" altLang="ru-RU" b="1" dirty="0"/>
          </a:p>
          <a:p>
            <a:pPr>
              <a:lnSpc>
                <a:spcPct val="80000"/>
              </a:lnSpc>
              <a:buClr>
                <a:srgbClr val="00B0F0"/>
              </a:buClr>
            </a:pPr>
            <a:r>
              <a:rPr lang="be-BY" altLang="ru-RU" b="1" dirty="0"/>
              <a:t>Использование в образовательном процессе актуализированных </a:t>
            </a:r>
          </a:p>
          <a:p>
            <a:pPr>
              <a:lnSpc>
                <a:spcPct val="80000"/>
              </a:lnSpc>
              <a:buClr>
                <a:srgbClr val="00B0F0"/>
              </a:buClr>
            </a:pPr>
            <a:r>
              <a:rPr lang="be-BY" altLang="ru-RU" b="1" dirty="0"/>
              <a:t>пластов информации, отражающих историко-культурное развитие страны; </a:t>
            </a:r>
          </a:p>
          <a:p>
            <a:pPr>
              <a:lnSpc>
                <a:spcPct val="80000"/>
              </a:lnSpc>
            </a:pPr>
            <a:endParaRPr lang="ru-RU" altLang="ru-RU" dirty="0"/>
          </a:p>
          <a:p>
            <a:pPr>
              <a:lnSpc>
                <a:spcPct val="80000"/>
              </a:lnSpc>
            </a:pPr>
            <a:r>
              <a:rPr lang="ru-RU" altLang="ru-RU" dirty="0"/>
              <a:t>Удаленный доступ к электронным коллекциям документов, являющихся общественным достоянием; виртуальным проектам,  использования формирование БД (библиографических, полнотекстовых и др.), </a:t>
            </a:r>
          </a:p>
          <a:p>
            <a:pPr>
              <a:lnSpc>
                <a:spcPct val="80000"/>
              </a:lnSpc>
              <a:buClr>
                <a:srgbClr val="00B0F0"/>
              </a:buClr>
            </a:pPr>
            <a:endParaRPr lang="be-BY" altLang="ru-RU" b="1" dirty="0"/>
          </a:p>
          <a:p>
            <a:pPr>
              <a:lnSpc>
                <a:spcPct val="80000"/>
              </a:lnSpc>
              <a:buClr>
                <a:srgbClr val="00B0F0"/>
              </a:buClr>
            </a:pPr>
            <a:r>
              <a:rPr lang="be-BY" altLang="ru-RU" b="1" dirty="0"/>
              <a:t>Позитивное воздействие на информационные потребности и ценностные ориентации студентов, учащихся;</a:t>
            </a:r>
            <a:endParaRPr lang="ru-RU" altLang="ru-RU" dirty="0"/>
          </a:p>
          <a:p>
            <a:pPr>
              <a:lnSpc>
                <a:spcPct val="80000"/>
              </a:lnSpc>
            </a:pPr>
            <a:r>
              <a:rPr lang="ru-RU" altLang="ru-RU" dirty="0"/>
              <a:t>информационная основа для самостоятельной работы обучающихся и формирования их информационной культуры </a:t>
            </a:r>
            <a:r>
              <a:rPr lang="be-BY" altLang="ru-RU" dirty="0"/>
              <a:t>. </a:t>
            </a: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2502" y="1268867"/>
            <a:ext cx="11439898" cy="4787550"/>
          </a:xfrm>
        </p:spPr>
        <p:txBody>
          <a:bodyPr>
            <a:no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Информационно-коммуникационные технологии - совокупность методов, производственных процессов и программно-технических средств, предназначенная для выполнения информационных процессов и обеспечивающих надёжность, оперативность и снижение трудоёмкости. 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Например, при изложении лекционного материала или проведении практического занятия: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круглый стол - многопользовательский интерактивный инструмент для одновременной работы с несколькими обучающимися;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интерактивная доска;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 для интерактивной оценки, которые обеспечивают быстрый доступ к результатам тестирования, например системы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MimioVote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ActiVote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Promethean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визуальной презентации и документ-камеры и др. </a:t>
            </a: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70005D16-03C9-4E0D-87FC-97544A246178}"/>
              </a:ext>
            </a:extLst>
          </p:cNvPr>
          <p:cNvSpPr txBox="1">
            <a:spLocks/>
          </p:cNvSpPr>
          <p:nvPr/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/>
              <a:t>Информационно-коммуникационные технологии в учебном процессе учреждений высшего образования</a:t>
            </a:r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2F023CE7-856D-4D96-ABE7-B63B406921A6}"/>
              </a:ext>
            </a:extLst>
          </p:cNvPr>
          <p:cNvSpPr/>
          <p:nvPr/>
        </p:nvSpPr>
        <p:spPr>
          <a:xfrm>
            <a:off x="273876" y="2519642"/>
            <a:ext cx="11194224" cy="1143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</a:rPr>
              <a:t>Платформы, ресурсы и сервисы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управления информацией с использованием компьютерных технологий, что обеспечивает поиск, создание, управление, передачу и хранение информации.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79837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7102" y="1035225"/>
            <a:ext cx="11592298" cy="47875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Преимущества для учебного процесса: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повышают качество системы высшего образования;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возможности для обучающимся в удобное для них время использовать сервер с учебно-методическими материалами;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выстраивание обучающимися индивидуальной траектории обучения;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обучающимся осуществлять общение с преподавателем в удобное время (форумы, чаты, электронная почта, онлайн-конференции);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постоянного обновления методических материалов, осуществление контроля и самоконтроля за результатами учебной деятельности обучающихся.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Недостатки /проблемы: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недостаточное ресурсное обеспечение и материально-техническая оснащённость учреждений высшего образования;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низкий уровень технологий - низкий уровень дидактических составляющих электронных образовательных ресурсов;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недостаточный уровень информационной компетенций преподавателей -  не эффективное использование  в образовательном процессе ИКТ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отсутствие комплексной системы оценивания обучающихся и др.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70005D16-03C9-4E0D-87FC-97544A246178}"/>
              </a:ext>
            </a:extLst>
          </p:cNvPr>
          <p:cNvSpPr txBox="1">
            <a:spLocks/>
          </p:cNvSpPr>
          <p:nvPr/>
        </p:nvSpPr>
        <p:spPr>
          <a:xfrm>
            <a:off x="609600" y="0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/>
              <a:t>Информационно-коммуникационные технологии (ИКТ) в учебном процессе учреждений высшего образования</a:t>
            </a:r>
          </a:p>
        </p:txBody>
      </p:sp>
    </p:spTree>
    <p:extLst>
      <p:ext uri="{BB962C8B-B14F-4D97-AF65-F5344CB8AC3E}">
        <p14:creationId xmlns:p14="http://schemas.microsoft.com/office/powerpoint/2010/main" val="1823776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2502" y="1268867"/>
            <a:ext cx="7845797" cy="47875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Условие реализации дистанционного обучения - использование современных средств телекоммуникации. Это позволяет: </a:t>
            </a:r>
          </a:p>
          <a:p>
            <a:pPr>
              <a:buFontTx/>
              <a:buChar char="-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автоматизировать процесс управления образованием,</a:t>
            </a:r>
          </a:p>
          <a:p>
            <a:pPr>
              <a:buFontTx/>
              <a:buChar char="-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совершенствовать и модернизировать образовательный процесс,</a:t>
            </a:r>
          </a:p>
          <a:p>
            <a:pPr>
              <a:buFontTx/>
              <a:buChar char="-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повышать мотивацию к обучению,</a:t>
            </a:r>
          </a:p>
          <a:p>
            <a:pPr>
              <a:buFontTx/>
              <a:buChar char="-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использовать комплекс унифицированных программно-технических и дидактических средств, предназначенных для интенсификации самостоятельной познавательной деятельности студентов, поддержки этого процесса и управления им. </a:t>
            </a:r>
          </a:p>
          <a:p>
            <a:pPr>
              <a:buFontTx/>
              <a:buChar char="-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системе высшего образования и науки популярный программный продукт для системы дистанционного обучения (с открытым исходным кодом) представляется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Moodle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LMS (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Modular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Object-Oriented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Dynamic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Learning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Environment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Модульная объектно-ориентированная динамическая образовательная среда (в основе - теория социального конструктивизма, сотрудничество и самостоятельность обучающихся). : теоретический материал (лекции), практические задания (задачи, вопросы, тесты для самоконтроля) и задания для проверки знаний (тесты, виртуальные лабораторные и курсовые работы), видео приложения (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видеолекции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видеодемонстрации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и др.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824850" y="1321130"/>
            <a:ext cx="3847606" cy="21078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Регламентирована: Кодекс Республики Беларусь об образовании (изменения 2021 г., включая  Формы получения образования, применение дистанционных образовательных технологий»)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658100" y="3429001"/>
            <a:ext cx="4228111" cy="33274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</a:rPr>
              <a:t>Дистанционная форма получения образования – обучение и воспитание, преимущественно самостоятельное освоение содержания образовательной программы обучающимся и взаимодействие обучающегося и педагогического работника на основе использования дистанционных образовательных технологий. </a:t>
            </a: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70005D16-03C9-4E0D-87FC-97544A246178}"/>
              </a:ext>
            </a:extLst>
          </p:cNvPr>
          <p:cNvSpPr txBox="1">
            <a:spLocks/>
          </p:cNvSpPr>
          <p:nvPr/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/>
              <a:t>Информационно-коммуникационные технологии (ИКТ) в учебном процессе учреждений высшего образования</a:t>
            </a:r>
          </a:p>
        </p:txBody>
      </p:sp>
    </p:spTree>
    <p:extLst>
      <p:ext uri="{BB962C8B-B14F-4D97-AF65-F5344CB8AC3E}">
        <p14:creationId xmlns:p14="http://schemas.microsoft.com/office/powerpoint/2010/main" val="24064226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2502" y="1268867"/>
            <a:ext cx="11554197" cy="47875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Концепция открытого образования - система предоставления спектра образовательных услуг с помощью средств распределённой информационно-образовательной среды, выбранных пользователем. Создаются локальные центры дистанционного обучения в учреждениях высшего образования. Использование блогов, социальных сетей, коллективных энциклопедий, фото-, видео-, аудио хостингов в учебно-образовательном процессе.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открытого образования обеспечивает: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получение обучающих материалов на всех уровнях подготовки специалиста;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доступность учебного процесса и обучающих инструментов для широкого круга пользователей;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результатов научных исследований независимо от географических, социально-экономических и других факторов.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публичность обмена информационными ресурсами и их оценку пользователями;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персональной (индивидуальной) учебной среды (обучающийся активный элемент системы, она контролирует и направляет его деятельность и позволяет ему влиять на ее  наполнение). </a:t>
            </a: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70005D16-03C9-4E0D-87FC-97544A246178}"/>
              </a:ext>
            </a:extLst>
          </p:cNvPr>
          <p:cNvSpPr txBox="1">
            <a:spLocks/>
          </p:cNvSpPr>
          <p:nvPr/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/>
              <a:t>Информационно-коммуникационные технологии (ИКТ) в учебном процессе учреждений высшего образования</a:t>
            </a:r>
          </a:p>
        </p:txBody>
      </p:sp>
    </p:spTree>
    <p:extLst>
      <p:ext uri="{BB962C8B-B14F-4D97-AF65-F5344CB8AC3E}">
        <p14:creationId xmlns:p14="http://schemas.microsoft.com/office/powerpoint/2010/main" val="34687412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6702" y="152402"/>
            <a:ext cx="11653751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i="1" dirty="0"/>
              <a:t>	Вопросы:</a:t>
            </a:r>
          </a:p>
          <a:p>
            <a:pPr algn="just"/>
            <a:endParaRPr lang="ru-RU" sz="2800" dirty="0">
              <a:solidFill>
                <a:srgbClr val="002060"/>
              </a:solidFill>
            </a:endParaRPr>
          </a:p>
          <a:p>
            <a:pPr marL="514350" indent="-514350" algn="just">
              <a:buAutoNum type="arabicPeriod"/>
            </a:pPr>
            <a:r>
              <a:rPr lang="ru-RU" sz="2800" dirty="0"/>
              <a:t>Информационно-коммуникационные технологии в учебном процессе учреждений высшего образования. </a:t>
            </a:r>
          </a:p>
          <a:p>
            <a:pPr marL="514350" indent="-514350" algn="just">
              <a:buAutoNum type="arabicPeriod"/>
            </a:pPr>
            <a:r>
              <a:rPr lang="ru-RU" sz="2800" dirty="0"/>
              <a:t>Электронные информационные ресурсы и сервисы в обеспечении учебного процесса учреждений высшего образования. </a:t>
            </a:r>
          </a:p>
          <a:p>
            <a:pPr marL="514350" indent="-514350" algn="just">
              <a:buAutoNum type="arabicPeriod"/>
            </a:pPr>
            <a:r>
              <a:rPr lang="ru-RU" sz="2800" dirty="0"/>
              <a:t>Сетевые образовательные платформы и дидактические условия их эффективного применения в учебном процессе. </a:t>
            </a:r>
          </a:p>
          <a:p>
            <a:pPr marL="514350" indent="-514350" algn="just">
              <a:buAutoNum type="arabicPeriod"/>
            </a:pPr>
            <a:r>
              <a:rPr lang="ru-RU" sz="2800" dirty="0"/>
              <a:t>Дидактические требования к разработке и использованию средств компьютерного обучения</a:t>
            </a:r>
            <a:r>
              <a:rPr lang="ru-RU" sz="2800" i="1" dirty="0"/>
              <a:t>. </a:t>
            </a:r>
          </a:p>
          <a:p>
            <a:pPr algn="just"/>
            <a:r>
              <a:rPr lang="ru-RU" sz="2800" b="1" i="1" dirty="0">
                <a:solidFill>
                  <a:srgbClr val="002060"/>
                </a:solidFill>
              </a:rPr>
              <a:t>			</a:t>
            </a:r>
          </a:p>
        </p:txBody>
      </p:sp>
      <p:pic>
        <p:nvPicPr>
          <p:cNvPr id="3" name="Рисунок 2" descr="Академическая шапочка">
            <a:extLst>
              <a:ext uri="{FF2B5EF4-FFF2-40B4-BE49-F238E27FC236}">
                <a16:creationId xmlns:a16="http://schemas.microsoft.com/office/drawing/2014/main" id="{249D4AD1-C1AE-48A2-A82C-46ABF1C31BC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94042" y="222890"/>
            <a:ext cx="665732" cy="665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166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/>
              <a:t>применение контроля с учетом возможностей цифровой среды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Выбор и применение методик обучения и контроля с учетом возможностей цифровой среды. </a:t>
            </a:r>
          </a:p>
          <a:p>
            <a:pPr marL="0" indent="0">
              <a:buNone/>
            </a:pPr>
            <a:r>
              <a:rPr lang="ru-RU" dirty="0"/>
              <a:t>Реализация интерактивного взаимодействия преподавателей и студентов, осуществление различных форм текущего и промежуточного контроля результатов обучения с использованием информационно-коммуникативных технологий.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79015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/>
              <a:t>Информационно-коммуникационные технологии в учебном процессе учреждений высшего образования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1300" y="1600203"/>
            <a:ext cx="113411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дистанционном обучении:  </a:t>
            </a: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интерактивные лекции с синхронными слайдами и видеозаписью преподавателя с подробным толкованием вопросов, возникших после изучения блока учебного материала; несколько окон, средства навигации по содержанию видео лекции с помощью ссылок, средств управления видеорядом, переходы к любому из  слайдов.</a:t>
            </a: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знаний в форме тестирования (теория тестирования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Item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Response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Theory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(IRT) -  моделирование вероятности ответа каждого респондента на каждое задание теста. Позволяет  найти параметры задач; найти параметры знаний обучающихся; подобрать функцию для определения вероятности правильного ответа на вопросы теста. </a:t>
            </a:r>
          </a:p>
          <a:p>
            <a:pPr marL="0" indent="0"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Преимуществами IRT являются:</a:t>
            </a: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стандартизированный характер IRT, что позволяет объективно оценивать уровень подготовленности экзаменуемого, с учётом сложности заданий тестов;</a:t>
            </a: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объективность при сравнении знаний разных обучающихся с установлением их рейтинга.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1087457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/>
              <a:t>Разработка и использование средств компьютерного обучения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электронный учебно-методический комплекс, </a:t>
            </a:r>
          </a:p>
          <a:p>
            <a:r>
              <a:rPr lang="ru-RU" dirty="0"/>
              <a:t>электронный учебник, </a:t>
            </a:r>
          </a:p>
          <a:p>
            <a:r>
              <a:rPr lang="ru-RU" dirty="0"/>
              <a:t>онлайн-консультации, </a:t>
            </a:r>
          </a:p>
          <a:p>
            <a:r>
              <a:rPr lang="ru-RU" dirty="0"/>
              <a:t>компьютерное тестирование и др. </a:t>
            </a:r>
          </a:p>
        </p:txBody>
      </p:sp>
    </p:spTree>
    <p:extLst>
      <p:ext uri="{BB962C8B-B14F-4D97-AF65-F5344CB8AC3E}">
        <p14:creationId xmlns:p14="http://schemas.microsoft.com/office/powerpoint/2010/main" val="42198276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78823" y="831273"/>
            <a:ext cx="11525001" cy="1376350"/>
          </a:xfrm>
        </p:spPr>
        <p:txBody>
          <a:bodyPr>
            <a:noAutofit/>
          </a:bodyPr>
          <a:lstStyle/>
          <a:p>
            <a:r>
              <a:rPr lang="ru-RU" sz="3600" b="1" dirty="0"/>
              <a:t>Раздел </a:t>
            </a:r>
            <a:r>
              <a:rPr lang="en-US" sz="3600" b="1" dirty="0"/>
              <a:t>II</a:t>
            </a:r>
            <a:r>
              <a:rPr lang="ru-RU" sz="3600" b="1" dirty="0"/>
              <a:t>. Тема </a:t>
            </a:r>
            <a:r>
              <a:rPr lang="en-US" sz="3600" b="1" dirty="0"/>
              <a:t>8</a:t>
            </a:r>
            <a:r>
              <a:rPr lang="ru-RU" sz="3600" b="1" dirty="0"/>
              <a:t>. Цифровая трансформация образовательного процесса</a:t>
            </a:r>
          </a:p>
        </p:txBody>
      </p:sp>
      <p:pic>
        <p:nvPicPr>
          <p:cNvPr id="6" name="Рисунок 5" descr="Академическая шапочка">
            <a:extLst>
              <a:ext uri="{FF2B5EF4-FFF2-40B4-BE49-F238E27FC236}">
                <a16:creationId xmlns:a16="http://schemas.microsoft.com/office/drawing/2014/main" id="{E49FD3B4-27DE-4531-ACF4-5EBDABA361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85869" y="266398"/>
            <a:ext cx="665732" cy="665732"/>
          </a:xfrm>
          <a:prstGeom prst="rect">
            <a:avLst/>
          </a:prstGeom>
        </p:spPr>
      </p:pic>
      <p:sp>
        <p:nvSpPr>
          <p:cNvPr id="5" name="Подзаголовок 4">
            <a:extLst>
              <a:ext uri="{FF2B5EF4-FFF2-40B4-BE49-F238E27FC236}">
                <a16:creationId xmlns:a16="http://schemas.microsoft.com/office/drawing/2014/main" id="{F41DA10B-BD92-4D28-A9D5-F761B21656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2332" y="2312523"/>
            <a:ext cx="9605554" cy="2660072"/>
          </a:xfrm>
        </p:spPr>
        <p:txBody>
          <a:bodyPr>
            <a:noAutofit/>
          </a:bodyPr>
          <a:lstStyle/>
          <a:p>
            <a:pPr algn="just"/>
            <a:r>
              <a:rPr lang="ru-RU" sz="2400" i="1" dirty="0">
                <a:solidFill>
                  <a:schemeClr val="tx1"/>
                </a:solidFill>
              </a:rPr>
              <a:t>Вопросы:</a:t>
            </a:r>
          </a:p>
          <a:p>
            <a:pPr marL="514350" indent="-514350" algn="just">
              <a:buAutoNum type="arabicPeriod"/>
            </a:pPr>
            <a:r>
              <a:rPr lang="ru-RU" sz="2400" dirty="0">
                <a:solidFill>
                  <a:schemeClr val="tx1"/>
                </a:solidFill>
              </a:rPr>
              <a:t>Информационно-коммуникационные технологии в учебном процессе учреждений высшего образования. </a:t>
            </a:r>
          </a:p>
          <a:p>
            <a:pPr marL="514350" indent="-514350" algn="just">
              <a:buAutoNum type="arabicPeriod"/>
            </a:pPr>
            <a:r>
              <a:rPr lang="ru-RU" sz="2400" dirty="0">
                <a:solidFill>
                  <a:schemeClr val="tx1"/>
                </a:solidFill>
              </a:rPr>
              <a:t>Электронные информационные ресурсы и сервисы в обеспечении учебного процесса учреждений высшего образования. </a:t>
            </a:r>
          </a:p>
          <a:p>
            <a:pPr marL="514350" indent="-514350" algn="just">
              <a:buAutoNum type="arabicPeriod"/>
            </a:pPr>
            <a:r>
              <a:rPr lang="ru-RU" sz="2400" dirty="0">
                <a:solidFill>
                  <a:schemeClr val="tx1"/>
                </a:solidFill>
              </a:rPr>
              <a:t>Сетевые образовательные платформы и дидактические условия их эффективного применения в учебном процессе. </a:t>
            </a:r>
          </a:p>
          <a:p>
            <a:pPr marL="514350" indent="-514350" algn="just">
              <a:buAutoNum type="arabicPeriod"/>
            </a:pPr>
            <a:r>
              <a:rPr lang="ru-RU" sz="2400" dirty="0">
                <a:solidFill>
                  <a:schemeClr val="tx1"/>
                </a:solidFill>
              </a:rPr>
              <a:t>Дидактические требования к разработке и использованию средств компьютерного обучения</a:t>
            </a:r>
            <a:r>
              <a:rPr lang="ru-RU" sz="2400" i="1" dirty="0">
                <a:solidFill>
                  <a:schemeClr val="tx1"/>
                </a:solidFill>
              </a:rPr>
              <a:t>. </a:t>
            </a:r>
          </a:p>
          <a:p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41154522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52718"/>
            <a:ext cx="7721600" cy="611986"/>
          </a:xfrm>
        </p:spPr>
        <p:txBody>
          <a:bodyPr>
            <a:normAutofit fontScale="90000"/>
          </a:bodyPr>
          <a:lstStyle/>
          <a:p>
            <a:r>
              <a:rPr lang="ru-RU" i="1" dirty="0"/>
              <a:t>Литература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9589" y="758121"/>
            <a:ext cx="11247040" cy="4857403"/>
          </a:xfrm>
        </p:spPr>
        <p:txBody>
          <a:bodyPr>
            <a:noAutofit/>
          </a:bodyPr>
          <a:lstStyle/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3" indent="-342900">
              <a:buFont typeface="Arial" pitchFamily="34" charset="0"/>
              <a:buChar char="•"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Березовин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Н. А. Педагогика высшей школы: теория. Хрестоматийные тексты. Творческие задания: учеб.-метод. пособие для магистрантов, аспирантов, преподавателей вузов: в 3 ч. / Н. А.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Березовин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О. Л. Жук, Н. А.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Цырельчук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– Минск : МГВРК, 2009.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информационно-коммуникационных технологий в системе высшего образования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//</a:t>
            </a:r>
            <a:r>
              <a:rPr lang="ru-RU" sz="2000" u="sng" cap="all" dirty="0"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THEORIA: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журнал исследований в образовании. № 4 (9)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u="sng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https://Theoriajournal.org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- Дата доступа: 22.10.2024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Жук, О, Л. Педагогическая подготовка студентов: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компетентностный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подход / О. Л. Жук. – Минск : РИВШ, 2009. – 363 с.</a:t>
            </a:r>
          </a:p>
          <a:p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Зеер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Э. Ф. Модернизация профессионального образования: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компетентностный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подход / Э. Ф.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Зеер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А. М. Павлова, Э. Э.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Сыманкж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– М. : МПСИ, 2005. – 216 с. </a:t>
            </a:r>
          </a:p>
          <a:p>
            <a:pPr lvl="0"/>
            <a:endParaRPr lang="ru-RU" sz="24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1134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6E5FC8-40DC-4384-9FF1-14ADBD805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Значение образования на современном этапе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524380E-3E27-49CA-90CA-BE13276C31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9034" y="1255819"/>
            <a:ext cx="7213600" cy="4525963"/>
          </a:xfrm>
        </p:spPr>
        <p:txBody>
          <a:bodyPr>
            <a:normAutofit/>
          </a:bodyPr>
          <a:lstStyle/>
          <a:p>
            <a:r>
              <a:rPr lang="ru-RU" dirty="0"/>
              <a:t>обусловлено  его решающей ролью в развитии и воспроизводстве </a:t>
            </a:r>
            <a:r>
              <a:rPr lang="ru-RU" b="1" dirty="0"/>
              <a:t>человеческого капитала,</a:t>
            </a:r>
            <a:r>
              <a:rPr lang="ru-RU" dirty="0"/>
              <a:t> который становится в ведущей движущей силой устойчивого социально-экономического развития.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051E108-1084-4127-839C-18E22513C4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78400" y="4046519"/>
            <a:ext cx="7213600" cy="25849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/>
              <a:t>совокупности всех производительных качеств работника, включающих приобретенные знания и навыки, а также мотивацию и энергию (активность), которые могут использоваться в течение конкретного периода времени в целях производства товаров и услуг.</a:t>
            </a:r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7042068" y="2090057"/>
            <a:ext cx="1092529" cy="2078182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64197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37506" y="0"/>
            <a:ext cx="12429506" cy="1268760"/>
          </a:xfrm>
          <a:solidFill>
            <a:srgbClr val="FFC000"/>
          </a:solidFill>
        </p:spPr>
        <p:txBody>
          <a:bodyPr>
            <a:noAutofit/>
          </a:bodyPr>
          <a:lstStyle/>
          <a:p>
            <a:r>
              <a:rPr lang="ru-RU" sz="2800" dirty="0">
                <a:latin typeface="Arial Black" pitchFamily="34" charset="0"/>
              </a:rPr>
              <a:t>Вызовы времени и образование на современном этапе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213756" y="843147"/>
            <a:ext cx="12405756" cy="5728339"/>
          </a:xfrm>
          <a:solidFill>
            <a:schemeClr val="bg1"/>
          </a:solidFill>
        </p:spPr>
        <p:txBody>
          <a:bodyPr>
            <a:normAutofit fontScale="25000" lnSpcReduction="20000"/>
          </a:bodyPr>
          <a:lstStyle/>
          <a:p>
            <a:pPr marL="82296" indent="0">
              <a:buNone/>
            </a:pPr>
            <a:r>
              <a:rPr lang="ru-RU" sz="8000" dirty="0">
                <a:latin typeface="Arial Black" pitchFamily="34" charset="0"/>
              </a:rPr>
              <a:t>	</a:t>
            </a:r>
            <a:endParaRPr lang="ru-RU" sz="5500" dirty="0"/>
          </a:p>
          <a:p>
            <a:pPr>
              <a:spcBef>
                <a:spcPts val="0"/>
              </a:spcBef>
              <a:buFont typeface="Arial" charset="0"/>
              <a:buChar char="•"/>
            </a:pPr>
            <a:r>
              <a:rPr lang="ru-RU" sz="8800" dirty="0">
                <a:latin typeface="Times New Roman" pitchFamily="18" charset="0"/>
                <a:cs typeface="Times New Roman" pitchFamily="18" charset="0"/>
              </a:rPr>
              <a:t>глобализация и динамизм общественных процессов;</a:t>
            </a:r>
          </a:p>
          <a:p>
            <a:pPr>
              <a:spcBef>
                <a:spcPts val="0"/>
              </a:spcBef>
              <a:buFont typeface="Arial" charset="0"/>
              <a:buChar char="•"/>
            </a:pPr>
            <a:endParaRPr lang="ru-RU" sz="8800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Font typeface="Arial" charset="0"/>
              <a:buChar char="•"/>
            </a:pPr>
            <a:r>
              <a:rPr lang="ru-RU" sz="8800" dirty="0">
                <a:latin typeface="Times New Roman" pitchFamily="18" charset="0"/>
                <a:cs typeface="Times New Roman" pitchFamily="18" charset="0"/>
              </a:rPr>
              <a:t>обострение глобальных проблем человечества;</a:t>
            </a:r>
          </a:p>
          <a:p>
            <a:pPr>
              <a:spcBef>
                <a:spcPts val="0"/>
              </a:spcBef>
              <a:buFont typeface="Arial" charset="0"/>
              <a:buChar char="•"/>
            </a:pPr>
            <a:endParaRPr lang="ru-RU" sz="8800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Font typeface="Arial" charset="0"/>
              <a:buChar char="•"/>
            </a:pPr>
            <a:r>
              <a:rPr lang="ru-RU" sz="8800" dirty="0"/>
              <a:t>ускорение темпов научно-технического прогресса и конкуренции стран за лидерство;</a:t>
            </a:r>
          </a:p>
          <a:p>
            <a:pPr>
              <a:spcBef>
                <a:spcPts val="0"/>
              </a:spcBef>
              <a:buFont typeface="Arial" charset="0"/>
              <a:buChar char="•"/>
            </a:pPr>
            <a:endParaRPr lang="ru-RU" sz="8800" dirty="0"/>
          </a:p>
          <a:p>
            <a:pPr>
              <a:spcBef>
                <a:spcPts val="0"/>
              </a:spcBef>
              <a:buFont typeface="Arial" charset="0"/>
              <a:buChar char="•"/>
            </a:pPr>
            <a:r>
              <a:rPr lang="ru-RU" sz="8800" dirty="0"/>
              <a:t>информатизация всех сфер жизни общества, включая образовательную среду;</a:t>
            </a:r>
          </a:p>
          <a:p>
            <a:pPr marL="0" indent="0">
              <a:spcBef>
                <a:spcPts val="0"/>
              </a:spcBef>
              <a:buNone/>
            </a:pPr>
            <a:endParaRPr lang="ru-RU" sz="8800" dirty="0"/>
          </a:p>
          <a:p>
            <a:pPr>
              <a:spcBef>
                <a:spcPts val="0"/>
              </a:spcBef>
              <a:buFont typeface="Arial" charset="0"/>
              <a:buChar char="•"/>
            </a:pPr>
            <a:r>
              <a:rPr lang="ru-RU" sz="8800" dirty="0">
                <a:latin typeface="Times New Roman" pitchFamily="18" charset="0"/>
                <a:cs typeface="Times New Roman" pitchFamily="18" charset="0"/>
              </a:rPr>
              <a:t>социальная мобильность;</a:t>
            </a:r>
          </a:p>
          <a:p>
            <a:pPr>
              <a:spcBef>
                <a:spcPts val="0"/>
              </a:spcBef>
              <a:buFont typeface="Arial" charset="0"/>
              <a:buChar char="•"/>
            </a:pPr>
            <a:endParaRPr lang="ru-RU" sz="8800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Font typeface="Arial" charset="0"/>
              <a:buChar char="•"/>
            </a:pPr>
            <a:r>
              <a:rPr lang="ru-RU" sz="8800" dirty="0"/>
              <a:t>интенсивное появление новых профессий и обесценивание/изменение прежних;</a:t>
            </a:r>
          </a:p>
          <a:p>
            <a:pPr>
              <a:spcBef>
                <a:spcPts val="0"/>
              </a:spcBef>
              <a:buFont typeface="Arial" charset="0"/>
              <a:buChar char="•"/>
            </a:pPr>
            <a:endParaRPr lang="ru-RU" sz="8800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Font typeface="Arial" charset="0"/>
              <a:buChar char="•"/>
            </a:pPr>
            <a:r>
              <a:rPr lang="ru-RU" sz="8800" dirty="0">
                <a:latin typeface="Times New Roman" pitchFamily="18" charset="0"/>
                <a:cs typeface="Times New Roman" pitchFamily="18" charset="0"/>
              </a:rPr>
              <a:t>массовость, непрерывность, интернационализация  образования; </a:t>
            </a:r>
          </a:p>
          <a:p>
            <a:pPr>
              <a:spcBef>
                <a:spcPts val="0"/>
              </a:spcBef>
              <a:buFont typeface="Arial" charset="0"/>
              <a:buChar char="•"/>
            </a:pPr>
            <a:endParaRPr lang="ru-RU" sz="8800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Font typeface="Arial" charset="0"/>
              <a:buChar char="•"/>
            </a:pPr>
            <a:r>
              <a:rPr lang="ru-RU" sz="8800" dirty="0">
                <a:latin typeface="Times New Roman" pitchFamily="18" charset="0"/>
                <a:cs typeface="Times New Roman" pitchFamily="18" charset="0"/>
              </a:rPr>
              <a:t>превращение образования   в сферу услуг,  расширение спектра  их предоставления;</a:t>
            </a:r>
          </a:p>
          <a:p>
            <a:pPr>
              <a:spcBef>
                <a:spcPts val="0"/>
              </a:spcBef>
              <a:buFont typeface="Arial" charset="0"/>
              <a:buChar char="•"/>
            </a:pPr>
            <a:endParaRPr lang="ru-RU" sz="8800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Font typeface="Arial" charset="0"/>
              <a:buChar char="•"/>
            </a:pPr>
            <a:r>
              <a:rPr lang="ru-RU" sz="8800" dirty="0"/>
              <a:t>традиционная (</a:t>
            </a:r>
            <a:r>
              <a:rPr lang="ru-RU" sz="8800" dirty="0" err="1"/>
              <a:t>знаниевая</a:t>
            </a:r>
            <a:r>
              <a:rPr lang="ru-RU" sz="8800" dirty="0"/>
              <a:t>) модель образовательного процесса уступает место инновационной  - компетентностной;</a:t>
            </a:r>
          </a:p>
          <a:p>
            <a:pPr>
              <a:spcBef>
                <a:spcPts val="0"/>
              </a:spcBef>
              <a:buFont typeface="Arial" charset="0"/>
              <a:buChar char="•"/>
            </a:pPr>
            <a:endParaRPr lang="ru-RU" sz="8800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Font typeface="Arial" charset="0"/>
              <a:buChar char="•"/>
            </a:pPr>
            <a:r>
              <a:rPr lang="ru-RU" sz="8800" dirty="0">
                <a:latin typeface="Times New Roman" pitchFamily="18" charset="0"/>
                <a:cs typeface="Times New Roman" pitchFamily="18" charset="0"/>
              </a:rPr>
              <a:t>педагог  становится не транслятором истин и знаний, а выполняет роль </a:t>
            </a:r>
            <a:r>
              <a:rPr lang="ru-RU" sz="8800" dirty="0" err="1">
                <a:latin typeface="Times New Roman" pitchFamily="18" charset="0"/>
                <a:cs typeface="Times New Roman" pitchFamily="18" charset="0"/>
              </a:rPr>
              <a:t>фасилитатора</a:t>
            </a:r>
            <a:r>
              <a:rPr lang="ru-RU" sz="8800" dirty="0">
                <a:latin typeface="Times New Roman" pitchFamily="18" charset="0"/>
                <a:cs typeface="Times New Roman" pitchFamily="18" charset="0"/>
              </a:rPr>
              <a:t> (организует, сопровождает, консультирует) и др.</a:t>
            </a:r>
          </a:p>
        </p:txBody>
      </p:sp>
    </p:spTree>
    <p:extLst>
      <p:ext uri="{BB962C8B-B14F-4D97-AF65-F5344CB8AC3E}">
        <p14:creationId xmlns:p14="http://schemas.microsoft.com/office/powerpoint/2010/main" val="41209534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878" y="0"/>
            <a:ext cx="12085122" cy="1143000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ru-RU" sz="2800" dirty="0">
                <a:latin typeface="Arial Black" pitchFamily="34" charset="0"/>
              </a:rPr>
              <a:t>ЛИЧНОСТЬ в контексте запросов современного общества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460665"/>
            <a:ext cx="6970814" cy="5273115"/>
          </a:xfrm>
          <a:solidFill>
            <a:schemeClr val="bg1"/>
          </a:solidFill>
        </p:spPr>
        <p:txBody>
          <a:bodyPr>
            <a:normAutofit fontScale="40000" lnSpcReduction="20000"/>
          </a:bodyPr>
          <a:lstStyle/>
          <a:p>
            <a:pPr lvl="0"/>
            <a:endParaRPr lang="ru-RU" dirty="0"/>
          </a:p>
          <a:p>
            <a:pPr lvl="0"/>
            <a:r>
              <a:rPr lang="ru-RU" sz="5000" b="1" dirty="0">
                <a:latin typeface="Times New Roman" pitchFamily="18" charset="0"/>
                <a:cs typeface="Times New Roman" pitchFamily="18" charset="0"/>
              </a:rPr>
              <a:t>Мобильная, адаптивная</a:t>
            </a:r>
          </a:p>
          <a:p>
            <a:pPr lvl="0"/>
            <a:r>
              <a:rPr lang="ru-RU" sz="5000" b="1" dirty="0">
                <a:latin typeface="Times New Roman" pitchFamily="18" charset="0"/>
                <a:cs typeface="Times New Roman" pitchFamily="18" charset="0"/>
              </a:rPr>
              <a:t>Творческая (креативная) </a:t>
            </a:r>
          </a:p>
          <a:p>
            <a:r>
              <a:rPr lang="ru-RU" sz="5000" b="1" dirty="0">
                <a:latin typeface="Times New Roman" pitchFamily="18" charset="0"/>
                <a:cs typeface="Times New Roman" pitchFamily="18" charset="0"/>
              </a:rPr>
              <a:t>Созидающая, конструктивная</a:t>
            </a:r>
          </a:p>
          <a:p>
            <a:pPr lvl="0"/>
            <a:r>
              <a:rPr lang="ru-RU" sz="5000" b="1" dirty="0">
                <a:latin typeface="Times New Roman" pitchFamily="18" charset="0"/>
                <a:cs typeface="Times New Roman" pitchFamily="18" charset="0"/>
              </a:rPr>
              <a:t>Стремящаяся к самообразованию и саморазвитию</a:t>
            </a:r>
          </a:p>
          <a:p>
            <a:r>
              <a:rPr lang="ru-RU" sz="5000" b="1" dirty="0">
                <a:latin typeface="Times New Roman" pitchFamily="18" charset="0"/>
                <a:cs typeface="Times New Roman" pitchFamily="18" charset="0"/>
              </a:rPr>
              <a:t>Духовная, моральная, толерантная </a:t>
            </a:r>
          </a:p>
          <a:p>
            <a:r>
              <a:rPr lang="ru-RU" sz="5000" b="1" dirty="0">
                <a:latin typeface="Times New Roman" pitchFamily="18" charset="0"/>
                <a:cs typeface="Times New Roman" pitchFamily="18" charset="0"/>
              </a:rPr>
              <a:t>Ответственная</a:t>
            </a:r>
          </a:p>
          <a:p>
            <a:pPr lvl="0"/>
            <a:r>
              <a:rPr lang="ru-RU" sz="5000" b="1" dirty="0">
                <a:latin typeface="Times New Roman" pitchFamily="18" charset="0"/>
                <a:cs typeface="Times New Roman" pitchFamily="18" charset="0"/>
              </a:rPr>
              <a:t>Коммуникативная </a:t>
            </a:r>
          </a:p>
          <a:p>
            <a:pPr lvl="0"/>
            <a:r>
              <a:rPr lang="ru-RU" sz="5000" b="1" dirty="0">
                <a:latin typeface="Times New Roman" pitchFamily="18" charset="0"/>
                <a:cs typeface="Times New Roman" pitchFamily="18" charset="0"/>
              </a:rPr>
              <a:t>Высококультурная</a:t>
            </a:r>
          </a:p>
          <a:p>
            <a:pPr marL="82296" indent="0"/>
            <a:r>
              <a:rPr lang="ru-RU" sz="5000" b="1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5000" b="1" dirty="0" err="1">
                <a:latin typeface="Times New Roman" pitchFamily="18" charset="0"/>
                <a:cs typeface="Times New Roman" pitchFamily="18" charset="0"/>
              </a:rPr>
              <a:t>Стрессоустойчивая</a:t>
            </a:r>
            <a:r>
              <a:rPr lang="ru-RU" sz="50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82296" indent="0">
              <a:buNone/>
            </a:pPr>
            <a:r>
              <a:rPr lang="ru-RU" sz="5100" b="1" dirty="0">
                <a:latin typeface="Times New Roman" pitchFamily="18" charset="0"/>
                <a:cs typeface="Times New Roman" pitchFamily="18" charset="0"/>
              </a:rPr>
              <a:t>				</a:t>
            </a:r>
          </a:p>
          <a:p>
            <a:pPr marL="82296" indent="0">
              <a:buNone/>
            </a:pPr>
            <a:r>
              <a:rPr lang="ru-RU" sz="5100" b="1" dirty="0">
                <a:latin typeface="Times New Roman" pitchFamily="18" charset="0"/>
                <a:cs typeface="Times New Roman" pitchFamily="18" charset="0"/>
              </a:rPr>
              <a:t>			т.е. способная</a:t>
            </a:r>
          </a:p>
          <a:p>
            <a:pPr lvl="1"/>
            <a:r>
              <a:rPr lang="ru-RU" sz="5100" b="1" dirty="0">
                <a:latin typeface="Times New Roman" pitchFamily="18" charset="0"/>
                <a:cs typeface="Times New Roman" pitchFamily="18" charset="0"/>
              </a:rPr>
              <a:t>жить, </a:t>
            </a:r>
          </a:p>
          <a:p>
            <a:pPr lvl="1"/>
            <a:r>
              <a:rPr lang="ru-RU" sz="5100" b="1" dirty="0">
                <a:latin typeface="Times New Roman" pitchFamily="18" charset="0"/>
                <a:cs typeface="Times New Roman" pitchFamily="18" charset="0"/>
              </a:rPr>
              <a:t>сосуществовать, </a:t>
            </a:r>
          </a:p>
          <a:p>
            <a:pPr lvl="1"/>
            <a:r>
              <a:rPr lang="ru-RU" sz="5100" b="1" dirty="0">
                <a:latin typeface="Times New Roman" pitchFamily="18" charset="0"/>
                <a:cs typeface="Times New Roman" pitchFamily="18" charset="0"/>
              </a:rPr>
              <a:t>работать, </a:t>
            </a:r>
          </a:p>
          <a:p>
            <a:pPr lvl="1"/>
            <a:r>
              <a:rPr lang="ru-RU" sz="5100" b="1" dirty="0">
                <a:latin typeface="Times New Roman" pitchFamily="18" charset="0"/>
                <a:cs typeface="Times New Roman" pitchFamily="18" charset="0"/>
              </a:rPr>
              <a:t>учиться</a:t>
            </a:r>
            <a:r>
              <a:rPr lang="ru-RU" sz="5100" dirty="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608618" y="1472539"/>
            <a:ext cx="558338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6616" lvl="1" indent="0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«Четыре столпа образования </a:t>
            </a:r>
          </a:p>
          <a:p>
            <a:pPr marL="356616" lvl="1" indent="0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• Научиться познавать</a:t>
            </a:r>
          </a:p>
          <a:p>
            <a:pPr marL="356616" lvl="1" indent="0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• Научиться делать (от квалификации к компетентности) </a:t>
            </a:r>
          </a:p>
          <a:p>
            <a:pPr marL="356616" lvl="1" indent="0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• Научиться жить вместе, научиться жить с другими (открытие другого, стремление к достижению общих целей)</a:t>
            </a:r>
          </a:p>
          <a:p>
            <a:pPr marL="356616" lvl="1" indent="0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• Учиться жить…»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56616" lvl="1" indent="0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Жак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Делор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президент Международной комиссии ЮНЕСКО по проблемам образования в XXI </a:t>
            </a:r>
            <a:r>
              <a:rPr lang="ru-RU" sz="2400" b="1" dirty="0"/>
              <a:t>в.</a:t>
            </a:r>
            <a:r>
              <a:rPr lang="ru-RU" sz="2400" dirty="0">
                <a:latin typeface="Arial Black" pitchFamily="34" charset="0"/>
              </a:rPr>
              <a:t>) </a:t>
            </a:r>
          </a:p>
        </p:txBody>
      </p:sp>
      <p:sp>
        <p:nvSpPr>
          <p:cNvPr id="5" name="Стрелка вниз 4"/>
          <p:cNvSpPr/>
          <p:nvPr/>
        </p:nvSpPr>
        <p:spPr>
          <a:xfrm>
            <a:off x="344384" y="1163782"/>
            <a:ext cx="2386941" cy="581891"/>
          </a:xfrm>
          <a:prstGeom prst="downArrow">
            <a:avLst/>
          </a:prstGeom>
          <a:solidFill>
            <a:srgbClr val="F6BB1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>
            <a:off x="6258295" y="1745674"/>
            <a:ext cx="700645" cy="3589461"/>
          </a:xfrm>
          <a:prstGeom prst="rightArrow">
            <a:avLst/>
          </a:prstGeom>
          <a:solidFill>
            <a:srgbClr val="F6BB1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04340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39700" y="207963"/>
            <a:ext cx="12331700" cy="630237"/>
          </a:xfrm>
          <a:solidFill>
            <a:srgbClr val="FAC226"/>
          </a:solidFill>
        </p:spPr>
        <p:txBody>
          <a:bodyPr>
            <a:normAutofit fontScale="90000"/>
          </a:bodyPr>
          <a:lstStyle/>
          <a:p>
            <a:r>
              <a:rPr lang="ru-RU" sz="2400" dirty="0">
                <a:latin typeface="Arial Black" panose="020B0A04020102020204" pitchFamily="34" charset="0"/>
              </a:rPr>
              <a:t>Модель развития белорусской экономики</a:t>
            </a:r>
            <a:br>
              <a:rPr lang="ru-RU" sz="2400" dirty="0">
                <a:latin typeface="Arial Black" panose="020B0A04020102020204" pitchFamily="34" charset="0"/>
              </a:rPr>
            </a:br>
            <a:r>
              <a:rPr lang="ru-RU" sz="2400" dirty="0">
                <a:latin typeface="Arial Black" panose="020B0A04020102020204" pitchFamily="34" charset="0"/>
              </a:rPr>
              <a:t>«Беларусь интеллектуальная» (2017-2040)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0500" y="1049539"/>
            <a:ext cx="10339387" cy="3400022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Элементы модели: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Цифровизация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экономики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Неоиндустриализация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Интеллектуализация общества</a:t>
            </a:r>
          </a:p>
          <a:p>
            <a:pPr algn="r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Этапа развития: (2018-2020)  -  2030)   -  2040)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22A67B0-E820-45B4-96C0-C448A642D9FA}"/>
              </a:ext>
            </a:extLst>
          </p:cNvPr>
          <p:cNvSpPr/>
          <p:nvPr/>
        </p:nvSpPr>
        <p:spPr>
          <a:xfrm>
            <a:off x="387350" y="3046369"/>
            <a:ext cx="11804650" cy="40472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Цифровой контур интеллектуальной экономики</a:t>
            </a:r>
          </a:p>
          <a:p>
            <a:pPr>
              <a:spcBef>
                <a:spcPts val="600"/>
              </a:spcBef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Производственно-технологический контур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(трансформация традиционных отраслей, наноиндустрия,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биоиндустрия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роботизация, космос, энергетика будущего, аддитивные технологии (3Д-принтер), «умные» материалы, экология)</a:t>
            </a:r>
          </a:p>
          <a:p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Социокультурный контур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(здоровье и демография (компетентность личностного самосовершенствования); культура (ценностно-смысловая компетентность);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ОБРАЗОВАНИЕ:</a:t>
            </a:r>
          </a:p>
          <a:p>
            <a:pPr marL="1257300" lvl="2" indent="-342900"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новых специалистов для цифровой экономики (научно-техническая компетентность и мобильность кадров); подготовка новых ученых-новаторов</a:t>
            </a:r>
          </a:p>
          <a:p>
            <a:pPr marL="1257300" lvl="2" indent="-342900"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Построение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компетентностно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-ориентированного образовательного процесса: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Цифровой образовательного процесс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Всепроникающий образовательного процесс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Постоянный (непрерывный) образовательного процесс (на протяжении всей жизни)</a:t>
            </a:r>
          </a:p>
          <a:p>
            <a:pPr marL="1257300" lvl="2" indent="-342900"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Парадигма: от парадигмы запоминания – к парадигме мышления!!!</a:t>
            </a:r>
          </a:p>
          <a:p>
            <a:endParaRPr lang="ru-RU" dirty="0">
              <a:latin typeface="Arial Black" panose="020B0A04020102020204" pitchFamily="34" charset="0"/>
            </a:endParaRP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AAF20DAF-222C-45D6-9D5C-C8929A3B41A5}"/>
              </a:ext>
            </a:extLst>
          </p:cNvPr>
          <p:cNvSpPr/>
          <p:nvPr/>
        </p:nvSpPr>
        <p:spPr>
          <a:xfrm>
            <a:off x="7886700" y="939800"/>
            <a:ext cx="4025900" cy="1676400"/>
          </a:xfrm>
          <a:prstGeom prst="roundRect">
            <a:avLst/>
          </a:prstGeom>
          <a:solidFill>
            <a:srgbClr val="FAC22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Главная движущая сила развития общества – человек-творец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79020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1" y="0"/>
            <a:ext cx="12103100" cy="1143000"/>
          </a:xfrm>
          <a:solidFill>
            <a:srgbClr val="FAC226"/>
          </a:solidFill>
        </p:spPr>
        <p:txBody>
          <a:bodyPr>
            <a:normAutofit/>
          </a:bodyPr>
          <a:lstStyle/>
          <a:p>
            <a:r>
              <a:rPr lang="ru-RU" sz="2800" dirty="0">
                <a:latin typeface="Arial Black" panose="020B0A04020102020204" pitchFamily="34" charset="0"/>
              </a:rPr>
              <a:t>Принципы развития кадрового потенциала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5712" y="1143001"/>
            <a:ext cx="9905999" cy="2641600"/>
          </a:xfrm>
        </p:spPr>
        <p:txBody>
          <a:bodyPr>
            <a:normAutofit fontScale="92500" lnSpcReduction="1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Кооперация образования и науки («университет 3.0»)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способностей личности (творческих, изобретательских, предпринимательских)</a:t>
            </a: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Цифровизация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образовательных технологий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Интеграция в мировые образовательные сети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0D4F09D7-6E44-4E80-A15B-E868E57B386C}"/>
              </a:ext>
            </a:extLst>
          </p:cNvPr>
          <p:cNvSpPr txBox="1">
            <a:spLocks/>
          </p:cNvSpPr>
          <p:nvPr/>
        </p:nvSpPr>
        <p:spPr>
          <a:xfrm>
            <a:off x="3262538" y="4080656"/>
            <a:ext cx="8791575" cy="1881087"/>
          </a:xfrm>
          <a:prstGeom prst="rect">
            <a:avLst/>
          </a:prstGeom>
          <a:solidFill>
            <a:srgbClr val="FAC226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>
                <a:latin typeface="Arial Black" panose="020B0A04020102020204" pitchFamily="34" charset="0"/>
              </a:rPr>
              <a:t>Инновационное Образование-наука-производство –</a:t>
            </a:r>
            <a:br>
              <a:rPr lang="ru-RU" sz="2000" dirty="0">
                <a:latin typeface="Arial Black" panose="020B0A04020102020204" pitchFamily="34" charset="0"/>
              </a:rPr>
            </a:br>
            <a:r>
              <a:rPr lang="ru-RU" sz="2000" dirty="0">
                <a:latin typeface="Arial Black" panose="020B0A04020102020204" pitchFamily="34" charset="0"/>
              </a:rPr>
              <a:t> </a:t>
            </a:r>
            <a:br>
              <a:rPr lang="ru-RU" sz="2000" dirty="0">
                <a:latin typeface="Arial Black" panose="020B0A04020102020204" pitchFamily="34" charset="0"/>
              </a:rPr>
            </a:br>
            <a:r>
              <a:rPr lang="ru-RU" sz="2000" dirty="0">
                <a:latin typeface="Arial Black" panose="020B0A04020102020204" pitchFamily="34" charset="0"/>
              </a:rPr>
              <a:t>залог материального благосостояния и духовного расцвета белорусского общества, </a:t>
            </a:r>
            <a:br>
              <a:rPr lang="ru-RU" sz="2000" dirty="0">
                <a:latin typeface="Arial Black" panose="020B0A04020102020204" pitchFamily="34" charset="0"/>
              </a:rPr>
            </a:br>
            <a:r>
              <a:rPr lang="ru-RU" sz="2000" dirty="0">
                <a:latin typeface="Arial Black" panose="020B0A04020102020204" pitchFamily="34" charset="0"/>
              </a:rPr>
              <a:t>его поступательного развития</a:t>
            </a:r>
          </a:p>
        </p:txBody>
      </p:sp>
    </p:spTree>
    <p:extLst>
      <p:ext uri="{BB962C8B-B14F-4D97-AF65-F5344CB8AC3E}">
        <p14:creationId xmlns:p14="http://schemas.microsoft.com/office/powerpoint/2010/main" val="20545938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20" name="Rectangle 4">
            <a:extLst>
              <a:ext uri="{FF2B5EF4-FFF2-40B4-BE49-F238E27FC236}">
                <a16:creationId xmlns:a16="http://schemas.microsoft.com/office/drawing/2014/main" id="{00E13BEC-31A1-4D0B-B770-6BD2D38607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4175" y="1373188"/>
            <a:ext cx="2420938" cy="109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50" tIns="46026" rIns="92050" bIns="46026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22338" indent="-355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419225" indent="-2841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985963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554288" indent="-2841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011488" indent="-284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468688" indent="-284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925888" indent="-284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383088" indent="-284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rgbClr val="D5D393"/>
              </a:buClr>
              <a:buFont typeface="Wingdings" panose="05000000000000000000" pitchFamily="2" charset="2"/>
              <a:buNone/>
            </a:pPr>
            <a:endParaRPr lang="ru-RU" altLang="ru-RU" sz="2200" b="1">
              <a:solidFill>
                <a:srgbClr val="800000"/>
              </a:solidFill>
            </a:endParaRPr>
          </a:p>
        </p:txBody>
      </p:sp>
      <p:sp>
        <p:nvSpPr>
          <p:cNvPr id="137221" name="Text Box 15">
            <a:extLst>
              <a:ext uri="{FF2B5EF4-FFF2-40B4-BE49-F238E27FC236}">
                <a16:creationId xmlns:a16="http://schemas.microsoft.com/office/drawing/2014/main" id="{5B873E7B-0073-429F-AD76-4E70C8A034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1800" y="1700214"/>
            <a:ext cx="8351838" cy="391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3488" tIns="56745" rIns="113488" bIns="56745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22338" indent="-355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419225" indent="-2841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985963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554288" indent="-2841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011488" indent="-284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468688" indent="-284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925888" indent="-284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383088" indent="-284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ru-RU" altLang="ru-RU" b="1"/>
          </a:p>
        </p:txBody>
      </p:sp>
      <p:sp>
        <p:nvSpPr>
          <p:cNvPr id="137222" name="Rectangle 18">
            <a:extLst>
              <a:ext uri="{FF2B5EF4-FFF2-40B4-BE49-F238E27FC236}">
                <a16:creationId xmlns:a16="http://schemas.microsoft.com/office/drawing/2014/main" id="{B3AFCCBE-A5E4-4926-8066-06CBB5935C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9650" y="2276475"/>
            <a:ext cx="7632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6" tIns="45707" rIns="91416" bIns="45707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22338" indent="-355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419225" indent="-2841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985963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554288" indent="-2841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011488" indent="-284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468688" indent="-284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925888" indent="-284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383088" indent="-284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  <a:buClr>
                <a:srgbClr val="D5D393"/>
              </a:buClr>
              <a:buFont typeface="Wingdings" panose="05000000000000000000" pitchFamily="2" charset="2"/>
              <a:buNone/>
            </a:pPr>
            <a:endParaRPr lang="ru-RU" altLang="ru-RU" sz="2400">
              <a:solidFill>
                <a:schemeClr val="accent2"/>
              </a:solidFill>
            </a:endParaRPr>
          </a:p>
        </p:txBody>
      </p:sp>
      <p:sp>
        <p:nvSpPr>
          <p:cNvPr id="137223" name="Rectangle 7">
            <a:extLst>
              <a:ext uri="{FF2B5EF4-FFF2-40B4-BE49-F238E27FC236}">
                <a16:creationId xmlns:a16="http://schemas.microsoft.com/office/drawing/2014/main" id="{124B61AA-CC27-4CBC-BFCC-301C0B7B8B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8350" y="369888"/>
            <a:ext cx="11423650" cy="5921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28" tIns="45713" rIns="91428" bIns="45713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ru-RU" sz="2800" b="1" dirty="0"/>
              <a:t>Электронные информационные ресурсы и сервисы в обеспечении учебного процесса учреждений высшего образования. 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ru-RU" altLang="ru-RU" sz="2400" b="1" dirty="0"/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ru-RU" altLang="ru-RU" sz="2200" b="1" dirty="0"/>
              <a:t>Для информационной среды на современном этапе характерно:</a:t>
            </a:r>
            <a:r>
              <a:rPr lang="ru-RU" altLang="ru-RU" sz="2200" dirty="0"/>
              <a:t> 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ru-RU" altLang="ru-RU" sz="2200" dirty="0"/>
              <a:t>- интенсивное развитие цифровых технологий, </a:t>
            </a:r>
          </a:p>
          <a:p>
            <a:pPr>
              <a:buFontTx/>
              <a:buChar char="-"/>
            </a:pPr>
            <a:r>
              <a:rPr lang="ru-RU" altLang="ru-RU" sz="2200" dirty="0"/>
              <a:t> актуализация вопросов, связанных с авторскими  правами на источники информации </a:t>
            </a:r>
            <a:r>
              <a:rPr lang="en-US" altLang="ru-RU" sz="2200" dirty="0"/>
              <a:t>(</a:t>
            </a:r>
            <a:r>
              <a:rPr lang="ru-RU" altLang="ru-RU" sz="2200" dirty="0"/>
              <a:t>произведения печати</a:t>
            </a:r>
            <a:r>
              <a:rPr lang="en-US" altLang="ru-RU" sz="2200" dirty="0"/>
              <a:t> </a:t>
            </a:r>
            <a:r>
              <a:rPr lang="ru-RU" altLang="ru-RU" sz="2200" dirty="0"/>
              <a:t>и др.</a:t>
            </a:r>
            <a:r>
              <a:rPr lang="en-US" altLang="ru-RU" sz="2200" dirty="0"/>
              <a:t>)</a:t>
            </a:r>
            <a:r>
              <a:rPr lang="ru-RU" altLang="ru-RU" sz="2200" dirty="0"/>
              <a:t>,</a:t>
            </a:r>
            <a:r>
              <a:rPr lang="en-US" altLang="ru-RU" sz="2200" dirty="0"/>
              <a:t> </a:t>
            </a:r>
            <a:endParaRPr lang="ru-RU" altLang="ru-RU" sz="2200" dirty="0"/>
          </a:p>
          <a:p>
            <a:pPr>
              <a:buFontTx/>
              <a:buChar char="-"/>
            </a:pPr>
            <a:r>
              <a:rPr lang="ru-RU" altLang="ru-RU" sz="2200" dirty="0"/>
              <a:t> постоянный рост стоимости издательской продукции и ее невысокая </a:t>
            </a:r>
            <a:r>
              <a:rPr lang="ru-RU" altLang="ru-RU" sz="2200" dirty="0" err="1"/>
              <a:t>тиражность</a:t>
            </a:r>
            <a:r>
              <a:rPr lang="ru-RU" altLang="ru-RU" sz="2200" dirty="0"/>
              <a:t>, </a:t>
            </a:r>
          </a:p>
          <a:p>
            <a:pPr>
              <a:buFontTx/>
              <a:buChar char="-"/>
            </a:pPr>
            <a:r>
              <a:rPr lang="ru-RU" altLang="ru-RU" sz="2200" dirty="0"/>
              <a:t> смещение приоритетов обращения к источникам информации в пользу электронных форм,</a:t>
            </a:r>
          </a:p>
          <a:p>
            <a:pPr>
              <a:buFontTx/>
              <a:buChar char="-"/>
            </a:pPr>
            <a:r>
              <a:rPr lang="ru-RU" altLang="ru-RU" sz="2200" dirty="0"/>
              <a:t> увеличение объемов электронных информационных ресурсов, разнообразие их репертуара, вариативность возможностей доступа к ним, </a:t>
            </a:r>
          </a:p>
          <a:p>
            <a:pPr>
              <a:buFontTx/>
              <a:buChar char="-"/>
            </a:pPr>
            <a:r>
              <a:rPr lang="ru-RU" altLang="ru-RU" sz="2200" dirty="0"/>
              <a:t> </a:t>
            </a:r>
            <a:r>
              <a:rPr lang="be-BY" altLang="ru-RU" sz="2200" dirty="0"/>
              <a:t>малочисленность национальных баз данных на белорусском электронном информационном  рынке; </a:t>
            </a:r>
          </a:p>
          <a:p>
            <a:pPr>
              <a:buFontTx/>
              <a:buChar char="-"/>
            </a:pPr>
            <a:r>
              <a:rPr lang="be-BY" altLang="ru-RU" sz="2200" dirty="0"/>
              <a:t> корпоративность приобретения зарубежных баз данных для библиотек, учреждений образования и др.; </a:t>
            </a:r>
          </a:p>
          <a:p>
            <a:pPr>
              <a:buFontTx/>
              <a:buChar char="-"/>
            </a:pPr>
            <a:r>
              <a:rPr lang="be-BY" altLang="ru-RU" sz="2200" dirty="0"/>
              <a:t> создание и использование ресурсов открытого доступа в сфере образование.</a:t>
            </a:r>
          </a:p>
          <a:p>
            <a:pPr>
              <a:buFontTx/>
              <a:buChar char="-"/>
            </a:pPr>
            <a:endParaRPr lang="ru-RU" altLang="ru-RU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3459</TotalTime>
  <Words>1731</Words>
  <Application>Microsoft Office PowerPoint</Application>
  <PresentationFormat>Широкоэкранный</PresentationFormat>
  <Paragraphs>237</Paragraphs>
  <Slides>23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1" baseType="lpstr">
      <vt:lpstr>Arial</vt:lpstr>
      <vt:lpstr>Arial Black</vt:lpstr>
      <vt:lpstr>Calibri</vt:lpstr>
      <vt:lpstr>Elephant</vt:lpstr>
      <vt:lpstr>Times New Roman</vt:lpstr>
      <vt:lpstr>Wingdings</vt:lpstr>
      <vt:lpstr>Wingdings 2</vt:lpstr>
      <vt:lpstr>Тема Office</vt:lpstr>
      <vt:lpstr>Педагогика и психологии высшего образования     Раздел II. Тема 8. Цифровая трансформация образовательного процесса</vt:lpstr>
      <vt:lpstr>Презентация PowerPoint</vt:lpstr>
      <vt:lpstr>Литература</vt:lpstr>
      <vt:lpstr>Значение образования на современном этапе</vt:lpstr>
      <vt:lpstr>Вызовы времени и образование на современном этапе </vt:lpstr>
      <vt:lpstr>ЛИЧНОСТЬ в контексте запросов современного общества</vt:lpstr>
      <vt:lpstr>Модель развития белорусской экономики «Беларусь интеллектуальная» (2017-2040)</vt:lpstr>
      <vt:lpstr>Принципы развития кадрового потенциала</vt:lpstr>
      <vt:lpstr>Презентация PowerPoint</vt:lpstr>
      <vt:lpstr>Лицензионные базы данных,  приобретаемые учреждениями высшего образования Беларуси и учреждениями информационно-библиотечной сферы: (2015-2024 гг.)</vt:lpstr>
      <vt:lpstr>Презентация PowerPoint</vt:lpstr>
      <vt:lpstr>Подписные (лицензионные) электронные информационные ресурсы для учреждений образования: </vt:lpstr>
      <vt:lpstr>Презентация PowerPoint</vt:lpstr>
      <vt:lpstr>Базы данных генерации НББ и других библиотек Беларуси, учреждений высшего образования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применение контроля с учетом возможностей цифровой среды</vt:lpstr>
      <vt:lpstr>Информационно-коммуникационные технологии в учебном процессе учреждений высшего образования</vt:lpstr>
      <vt:lpstr>Разработка и использование средств компьютерного обучения</vt:lpstr>
      <vt:lpstr>Раздел II. Тема 8. Цифровая трансформация образовательного процесса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1.  Введение в дисциплину «Психология дизайн-деятельности»</dc:title>
  <dc:creator>Fujitsu</dc:creator>
  <cp:lastModifiedBy>Татьяна Кузьминич</cp:lastModifiedBy>
  <cp:revision>195</cp:revision>
  <cp:lastPrinted>2022-09-12T21:30:05Z</cp:lastPrinted>
  <dcterms:created xsi:type="dcterms:W3CDTF">2020-09-07T03:13:46Z</dcterms:created>
  <dcterms:modified xsi:type="dcterms:W3CDTF">2024-10-30T20:32:47Z</dcterms:modified>
</cp:coreProperties>
</file>