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559" r:id="rId2"/>
    <p:sldId id="428" r:id="rId3"/>
    <p:sldId id="584" r:id="rId4"/>
    <p:sldId id="560" r:id="rId5"/>
    <p:sldId id="561" r:id="rId6"/>
    <p:sldId id="562" r:id="rId7"/>
    <p:sldId id="583" r:id="rId8"/>
    <p:sldId id="563" r:id="rId9"/>
    <p:sldId id="564" r:id="rId10"/>
    <p:sldId id="565" r:id="rId11"/>
    <p:sldId id="567" r:id="rId12"/>
    <p:sldId id="568" r:id="rId13"/>
    <p:sldId id="570" r:id="rId14"/>
    <p:sldId id="571" r:id="rId15"/>
    <p:sldId id="575" r:id="rId16"/>
    <p:sldId id="576" r:id="rId17"/>
    <p:sldId id="577" r:id="rId18"/>
    <p:sldId id="579" r:id="rId19"/>
    <p:sldId id="539" r:id="rId20"/>
    <p:sldId id="547" r:id="rId21"/>
    <p:sldId id="541" r:id="rId22"/>
    <p:sldId id="542" r:id="rId23"/>
    <p:sldId id="543" r:id="rId24"/>
    <p:sldId id="544" r:id="rId25"/>
    <p:sldId id="545" r:id="rId26"/>
    <p:sldId id="546" r:id="rId27"/>
    <p:sldId id="585" r:id="rId28"/>
    <p:sldId id="548" r:id="rId29"/>
    <p:sldId id="553" r:id="rId30"/>
    <p:sldId id="554" r:id="rId31"/>
    <p:sldId id="555" r:id="rId32"/>
    <p:sldId id="586" r:id="rId33"/>
  </p:sldIdLst>
  <p:sldSz cx="12192000" cy="6858000"/>
  <p:notesSz cx="6761163" cy="98821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423EA86-8E6A-422D-B822-020A2A1343B2}">
          <p14:sldIdLst>
            <p14:sldId id="559"/>
            <p14:sldId id="428"/>
            <p14:sldId id="584"/>
            <p14:sldId id="560"/>
            <p14:sldId id="561"/>
            <p14:sldId id="562"/>
            <p14:sldId id="583"/>
            <p14:sldId id="563"/>
            <p14:sldId id="564"/>
            <p14:sldId id="565"/>
            <p14:sldId id="567"/>
            <p14:sldId id="568"/>
            <p14:sldId id="570"/>
            <p14:sldId id="571"/>
            <p14:sldId id="575"/>
            <p14:sldId id="576"/>
            <p14:sldId id="577"/>
            <p14:sldId id="579"/>
            <p14:sldId id="539"/>
            <p14:sldId id="547"/>
            <p14:sldId id="541"/>
            <p14:sldId id="542"/>
            <p14:sldId id="543"/>
            <p14:sldId id="544"/>
            <p14:sldId id="545"/>
            <p14:sldId id="546"/>
            <p14:sldId id="585"/>
            <p14:sldId id="548"/>
            <p14:sldId id="553"/>
            <p14:sldId id="554"/>
            <p14:sldId id="555"/>
            <p14:sldId id="58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4469" autoAdjust="0"/>
  </p:normalViewPr>
  <p:slideViewPr>
    <p:cSldViewPr snapToGrid="0">
      <p:cViewPr varScale="1">
        <p:scale>
          <a:sx n="69" d="100"/>
          <a:sy n="69" d="100"/>
        </p:scale>
        <p:origin x="-53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D8610-1C3D-43F5-89A9-86AB567CD42E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5925" y="1235075"/>
            <a:ext cx="5929313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55803"/>
            <a:ext cx="5408930" cy="38911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86364"/>
            <a:ext cx="2929837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386364"/>
            <a:ext cx="2929837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2EDC9-606C-45D4-A142-1169FF8C16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175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5075"/>
            <a:ext cx="5929313" cy="33353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184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25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225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69C609-3180-4F68-8D9B-0C9672C92B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3FE1326-C7BF-4D0E-9F85-ED898F5F8C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EF609F7-EA55-40F7-9E8E-E6D061292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0EC3354-7264-4B4D-BD7D-EEE760115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1D335F7-C65A-498F-A70B-B6A49C28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976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4FA4481-BF83-4A0A-AD7B-0EC132EE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912248E-BBDF-431A-94D3-67C1A9FBC7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2A130EB-A1DD-4757-9BB8-8101FA12A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FF873B3-2E3C-4955-8AE5-E37E7F12A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1DBFCBC-56E8-4BD4-BA5D-1C61F3F19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8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88015504-EC4A-412D-BDC1-C10AC83D61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BBFD041-C0F6-4FE5-AAE6-A79EBED65F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CF1690A-0F36-452E-9A4F-3251EE685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655BC1D-24E9-424F-AE49-C20BF3D9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3C1FE73-678F-4995-B71B-24C7E0272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210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A2F3E95-B47A-4460-9AE0-6F1633F01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476E721-D837-4882-8915-9286DA446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D87ABFE-1ACD-4094-8E83-7BDD1C3C7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094AA61-6120-44B5-B0B4-60FA47C3F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34FFE96-BDEF-4906-B923-F22B14953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052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1ECB919-C3CA-40DF-A575-CED21B6C1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ACA689A-1FB8-488A-A894-D2F18388D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DD6FCBA-ABF6-443E-80AC-8E5B07234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FE92F0F-A411-4136-9A87-5D0B36191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3DC29E9-6942-4A7D-9D25-D2CB9EF09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676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BDE51DE-5E97-420A-88F3-382983F11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C00799A-D64B-4C35-B417-674836DEA4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778A490-38D3-4C78-9000-8520FDF8E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5571588-572D-401A-B9D4-C5F40BA0D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7347B4E-A190-454D-BEFC-C5BDF6937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9A78F28-8AFF-4A4B-883F-3757B1EE1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898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4727B3-EE38-4F32-9330-FBE75E768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09582BC-80F0-4635-BB7B-C569627DF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609D5E5-906E-4E4A-98A1-67BD139F26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0842F04F-B5AB-4A07-9A30-3A60C30F38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68CC9352-708C-4E36-86C2-FF985EBBE6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F9DBB425-A1F8-4EAF-B66F-AAEF720E8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E6772DAE-F3DF-4D73-A6DC-BF58859D3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B0EC0DEF-1819-4921-B858-A903675F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402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3EF0C0-9178-459C-A8BB-CBF67C153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518A5280-7323-4275-9E36-FCA3AC92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3542CA7-5DB2-48DF-BED8-E2BE2ED46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AE08A1E-DEDD-4CA1-9925-E9ADC6CB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484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0DB1159C-C13E-469B-BF2D-93E3FBA7F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2107435E-C24B-40AC-B9AA-50E3083A9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8037256-BF75-4806-A675-5A89B6180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79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D742C6A-60C6-465D-80E5-0F8070A3C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1531F70-0AB3-4283-88E0-6BFB618AF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1396847-F510-4682-8436-508C8076C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215F04D-DA0D-416B-9DE5-466D99D0E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B2C2692-A270-46C9-BB20-A8265D67B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F4FF628-EA1F-4957-B127-A17BFFD35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470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6D11079-96B7-4C9D-A27A-B8325F2D4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4FF4099C-219C-421A-A7FA-F890AC4A8E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2704B92-53E4-495A-908B-6BE4E48B03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EE6EAAA-9E19-4B91-9ED4-E63E4F740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43AC00A-B369-4142-8CCE-0A03BE24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945C916-4F6A-4C68-8F00-FEE529073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016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0">
              <a:srgbClr val="7030A0">
                <a:alpha val="0"/>
                <a:lumMod val="93000"/>
                <a:lumOff val="7000"/>
              </a:srgb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25A0002-3989-4231-B74F-CED2F61A0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A92366C-179B-41B3-8493-99BF092850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E12E72B-37D3-4B29-9D16-D0CB89EE44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86593-81C0-4BBF-B01E-B127C8AAA53B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1E4491C-0521-4B51-B9B2-EB705B62A2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F022863-AEE7-49B6-8F86-519E33ACD7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611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oclub.ru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104019"/>
            <a:ext cx="10379824" cy="1463039"/>
          </a:xfrm>
        </p:spPr>
        <p:txBody>
          <a:bodyPr/>
          <a:lstStyle/>
          <a:p>
            <a:pPr algn="r"/>
            <a:r>
              <a:rPr lang="ru-RU" dirty="0" err="1"/>
              <a:t>Кузьминич</a:t>
            </a:r>
            <a:r>
              <a:rPr lang="ru-RU" dirty="0"/>
              <a:t> Татьяна Васильевна, </a:t>
            </a:r>
          </a:p>
          <a:p>
            <a:pPr algn="r"/>
            <a:r>
              <a:rPr lang="ru-RU" dirty="0"/>
              <a:t>Кандидат педагогических наук, доцент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1881" y="1306285"/>
            <a:ext cx="11701943" cy="2185059"/>
          </a:xfrm>
        </p:spPr>
        <p:txBody>
          <a:bodyPr>
            <a:noAutofit/>
          </a:bodyPr>
          <a:lstStyle/>
          <a:p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/>
              <a:t>Раздел </a:t>
            </a:r>
            <a:r>
              <a:rPr lang="en-US" sz="3600" b="1" dirty="0"/>
              <a:t>II</a:t>
            </a:r>
            <a:r>
              <a:rPr lang="ru-RU" sz="3600" b="1" dirty="0"/>
              <a:t>. Тема </a:t>
            </a:r>
            <a:r>
              <a:rPr lang="ru-RU" sz="3600" b="1" dirty="0" smtClean="0"/>
              <a:t>7. </a:t>
            </a:r>
            <a:r>
              <a:rPr lang="ru-RU" sz="3600" b="1" dirty="0"/>
              <a:t>Методы, педагогические технологии и средства обучения в системе высшего </a:t>
            </a:r>
            <a:r>
              <a:rPr lang="ru-RU" sz="3600" b="1" dirty="0" smtClean="0"/>
              <a:t>образования</a:t>
            </a:r>
            <a:endParaRPr lang="ru-RU" sz="36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CCDB4914-276E-41ED-B012-208D2969C247}"/>
              </a:ext>
            </a:extLst>
          </p:cNvPr>
          <p:cNvSpPr/>
          <p:nvPr/>
        </p:nvSpPr>
        <p:spPr>
          <a:xfrm>
            <a:off x="831273" y="137601"/>
            <a:ext cx="89104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Педагогика  и психология высшего образования</a:t>
            </a:r>
            <a:endParaRPr lang="ru-RU" sz="2800" dirty="0"/>
          </a:p>
        </p:txBody>
      </p:sp>
      <p:pic>
        <p:nvPicPr>
          <p:cNvPr id="6" name="Рисунок 5" descr="Академическая шапочка">
            <a:extLst>
              <a:ext uri="{FF2B5EF4-FFF2-40B4-BE49-F238E27FC236}">
                <a16:creationId xmlns="" xmlns:a16="http://schemas.microsoft.com/office/drawing/2014/main" id="{E49FD3B4-27DE-4531-ACF4-5EBDABA361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60498" y="70250"/>
            <a:ext cx="665732" cy="6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011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632CDC8-AE60-4BD7-B220-7EEB5589B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386" y="151072"/>
            <a:ext cx="10759017" cy="105930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вклад в разработку теории и технологии проблемного обучения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79376F1-9973-4FFB-9976-B52E0088AD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2387" y="1415395"/>
            <a:ext cx="6414247" cy="46454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В работах </a:t>
            </a:r>
            <a:r>
              <a:rPr lang="ru-RU" sz="2000" i="1" dirty="0">
                <a:solidFill>
                  <a:srgbClr val="C00000"/>
                </a:solidFill>
              </a:rPr>
              <a:t>М. И. </a:t>
            </a:r>
            <a:r>
              <a:rPr lang="ru-RU" sz="2000" i="1" dirty="0" err="1">
                <a:solidFill>
                  <a:srgbClr val="C00000"/>
                </a:solidFill>
              </a:rPr>
              <a:t>Махмутова</a:t>
            </a:r>
            <a:r>
              <a:rPr lang="ru-RU" sz="2000" i="1" dirty="0">
                <a:solidFill>
                  <a:srgbClr val="C00000"/>
                </a:solidFill>
              </a:rPr>
              <a:t> </a:t>
            </a:r>
            <a:r>
              <a:rPr lang="ru-RU" sz="2000" b="1" i="1" dirty="0"/>
              <a:t>проблемное обучение </a:t>
            </a:r>
            <a:r>
              <a:rPr lang="ru-RU" sz="2000" dirty="0"/>
              <a:t>– вид развивающего обучения, сочетающий самостоятельную систематическую, поисковую деятельность обучающихся с усвоением готовых знаний, структура методов выстроена на основе целеполагания и принципа проблемности. </a:t>
            </a:r>
          </a:p>
          <a:p>
            <a:pPr marL="0" indent="0">
              <a:buNone/>
            </a:pPr>
            <a:r>
              <a:rPr lang="ru-RU" sz="2000" i="1" dirty="0">
                <a:solidFill>
                  <a:srgbClr val="C00000"/>
                </a:solidFill>
              </a:rPr>
              <a:t>В. </a:t>
            </a:r>
            <a:r>
              <a:rPr lang="ru-RU" sz="2000" i="1" dirty="0" err="1">
                <a:solidFill>
                  <a:srgbClr val="C00000"/>
                </a:solidFill>
              </a:rPr>
              <a:t>Оконь</a:t>
            </a:r>
            <a:r>
              <a:rPr lang="ru-RU" sz="2000" i="1" dirty="0"/>
              <a:t>: </a:t>
            </a:r>
            <a:r>
              <a:rPr lang="ru-RU" sz="2000" dirty="0"/>
              <a:t> </a:t>
            </a:r>
            <a:r>
              <a:rPr lang="ru-RU" sz="2000" b="1" i="1" dirty="0"/>
              <a:t>проблемное обучение </a:t>
            </a:r>
            <a:r>
              <a:rPr lang="ru-RU" sz="2000" dirty="0"/>
              <a:t>- создание проблемных ситуаций, формулирование задач, контролирование учеников при решении задач, проверка решений, руководство процессом систематизации и закрепления приобретенных знаний. </a:t>
            </a:r>
          </a:p>
          <a:p>
            <a:pPr marL="0" indent="0">
              <a:buNone/>
            </a:pPr>
            <a:r>
              <a:rPr lang="ru-RU" sz="2000" i="1" dirty="0">
                <a:solidFill>
                  <a:srgbClr val="C00000"/>
                </a:solidFill>
              </a:rPr>
              <a:t>И. Я. Лернер</a:t>
            </a:r>
            <a:r>
              <a:rPr lang="ru-RU" sz="2000" i="1" dirty="0"/>
              <a:t>:  </a:t>
            </a:r>
            <a:r>
              <a:rPr lang="ru-RU" sz="2000" b="1" dirty="0"/>
              <a:t>суть проблемного обучения </a:t>
            </a:r>
            <a:r>
              <a:rPr lang="ru-RU" sz="2000" dirty="0"/>
              <a:t>в том, что ученики под руководством педагога принимают участие в поиске решения новых познавательных и практических задач.</a:t>
            </a:r>
          </a:p>
          <a:p>
            <a:r>
              <a:rPr lang="ru-RU" dirty="0"/>
              <a:t>технологии проблемного обучения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B1F5BF51-1CEF-4B75-BB79-6E859A4F8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66490" y="1788664"/>
            <a:ext cx="5043123" cy="4762262"/>
          </a:xfrm>
          <a:ln>
            <a:solidFill>
              <a:srgbClr val="7030A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i="1" dirty="0">
                <a:solidFill>
                  <a:srgbClr val="C00000"/>
                </a:solidFill>
              </a:rPr>
              <a:t>понятия: </a:t>
            </a:r>
          </a:p>
          <a:p>
            <a:pPr marL="0" indent="0">
              <a:buNone/>
            </a:pPr>
            <a:r>
              <a:rPr lang="ru-RU" sz="2400" b="1" dirty="0"/>
              <a:t>проблемный подход </a:t>
            </a:r>
          </a:p>
          <a:p>
            <a:pPr marL="0" indent="0">
              <a:buNone/>
            </a:pPr>
            <a:r>
              <a:rPr lang="ru-RU" sz="2400" dirty="0"/>
              <a:t>(</a:t>
            </a:r>
            <a:r>
              <a:rPr lang="ru-RU" sz="2400" dirty="0">
                <a:solidFill>
                  <a:srgbClr val="C00000"/>
                </a:solidFill>
              </a:rPr>
              <a:t>Т.И. Шамова</a:t>
            </a:r>
            <a:r>
              <a:rPr lang="ru-RU" sz="2400" dirty="0"/>
              <a:t>), </a:t>
            </a:r>
          </a:p>
          <a:p>
            <a:pPr marL="0" indent="0">
              <a:buNone/>
            </a:pPr>
            <a:r>
              <a:rPr lang="ru-RU" sz="2400" b="1" dirty="0"/>
              <a:t>принцип проблемности </a:t>
            </a:r>
            <a:r>
              <a:rPr lang="ru-RU" sz="2400" dirty="0"/>
              <a:t>(В.Т. Кудрявцев, А.М. Матюшкин); </a:t>
            </a:r>
          </a:p>
          <a:p>
            <a:pPr marL="0" indent="0">
              <a:buNone/>
            </a:pPr>
            <a:r>
              <a:rPr lang="ru-RU" sz="2400" b="1" dirty="0"/>
              <a:t>проблемные методы </a:t>
            </a:r>
            <a:r>
              <a:rPr lang="ru-RU" sz="2400" dirty="0"/>
              <a:t>(В. </a:t>
            </a:r>
            <a:r>
              <a:rPr lang="ru-RU" sz="2400" dirty="0" err="1"/>
              <a:t>Оконь</a:t>
            </a:r>
            <a:r>
              <a:rPr lang="ru-RU" sz="2400" dirty="0"/>
              <a:t>) как пути и способы решения педагогических задач; </a:t>
            </a:r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b="1" dirty="0"/>
              <a:t>проблемное обучение как тип обучения </a:t>
            </a:r>
            <a:r>
              <a:rPr lang="ru-RU" sz="2400" dirty="0"/>
              <a:t>(</a:t>
            </a:r>
            <a:r>
              <a:rPr lang="ru-RU" sz="2400" dirty="0">
                <a:solidFill>
                  <a:srgbClr val="C00000"/>
                </a:solidFill>
              </a:rPr>
              <a:t>М.И. </a:t>
            </a:r>
            <a:r>
              <a:rPr lang="ru-RU" sz="2400" dirty="0" err="1">
                <a:solidFill>
                  <a:srgbClr val="C00000"/>
                </a:solidFill>
              </a:rPr>
              <a:t>Махмутов</a:t>
            </a:r>
            <a:r>
              <a:rPr lang="ru-RU" sz="2400" dirty="0">
                <a:solidFill>
                  <a:srgbClr val="C00000"/>
                </a:solidFill>
              </a:rPr>
              <a:t>, М.Н. </a:t>
            </a:r>
            <a:r>
              <a:rPr lang="ru-RU" sz="2400" dirty="0" err="1">
                <a:solidFill>
                  <a:srgbClr val="C00000"/>
                </a:solidFill>
              </a:rPr>
              <a:t>Скаткин</a:t>
            </a:r>
            <a:r>
              <a:rPr lang="ru-RU" sz="2400" dirty="0"/>
              <a:t>), если рассматривать его как относительно самостоятельную дидактическую систему. 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="" xmlns:a16="http://schemas.microsoft.com/office/drawing/2014/main" id="{BEED0844-E9B5-447C-8677-1E90C5560E8E}"/>
              </a:ext>
            </a:extLst>
          </p:cNvPr>
          <p:cNvSpPr/>
          <p:nvPr/>
        </p:nvSpPr>
        <p:spPr>
          <a:xfrm>
            <a:off x="6413770" y="618565"/>
            <a:ext cx="5778230" cy="844152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А.М. Матюшкин, М.И. </a:t>
            </a:r>
            <a:r>
              <a:rPr lang="ru-RU" dirty="0" err="1">
                <a:solidFill>
                  <a:schemeClr val="tx1"/>
                </a:solidFill>
              </a:rPr>
              <a:t>Махмутов</a:t>
            </a:r>
            <a:r>
              <a:rPr lang="ru-RU" dirty="0">
                <a:solidFill>
                  <a:schemeClr val="tx1"/>
                </a:solidFill>
              </a:rPr>
              <a:t>, 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</a:rPr>
              <a:t>А.В. </a:t>
            </a:r>
            <a:r>
              <a:rPr lang="ru-RU" sz="1600" dirty="0" err="1">
                <a:solidFill>
                  <a:schemeClr val="tx1"/>
                </a:solidFill>
              </a:rPr>
              <a:t>Брушлинский</a:t>
            </a:r>
            <a:r>
              <a:rPr lang="ru-RU" sz="1600" dirty="0">
                <a:solidFill>
                  <a:schemeClr val="tx1"/>
                </a:solidFill>
              </a:rPr>
              <a:t>, </a:t>
            </a:r>
            <a:r>
              <a:rPr lang="ru-RU" dirty="0">
                <a:solidFill>
                  <a:schemeClr val="tx1"/>
                </a:solidFill>
              </a:rPr>
              <a:t>Т.В. Кудрявцев, И.Я. Лернер и др. </a:t>
            </a:r>
          </a:p>
        </p:txBody>
      </p:sp>
    </p:spTree>
    <p:extLst>
      <p:ext uri="{BB962C8B-B14F-4D97-AF65-F5344CB8AC3E}">
        <p14:creationId xmlns:p14="http://schemas.microsoft.com/office/powerpoint/2010/main" val="3441416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5742F38-904F-459D-BE9A-A688234D3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03551"/>
            <a:ext cx="9605635" cy="1059305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функции проблемного обучения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CE05518-829D-4215-9AD8-8A1BAA8A9C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1" y="860612"/>
            <a:ext cx="2618652" cy="5002306"/>
          </a:xfrm>
          <a:ln>
            <a:solidFill>
              <a:srgbClr val="7030A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Проблемное обучение, как все педагогические технологии, имеет функции и отличительные признаки.  Наиболее широкое распространение на систему основных функций получила точка зрения </a:t>
            </a:r>
            <a:r>
              <a:rPr lang="ru-RU" sz="2400" i="1" dirty="0"/>
              <a:t>М. И. </a:t>
            </a:r>
            <a:r>
              <a:rPr lang="ru-RU" sz="2400" i="1" dirty="0" err="1"/>
              <a:t>Махмутова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DD212C88-406B-4E8E-9913-58F3FCE0D13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5B092B4C-65E2-483C-801A-E47E21DF4D45}"/>
              </a:ext>
            </a:extLst>
          </p:cNvPr>
          <p:cNvSpPr/>
          <p:nvPr/>
        </p:nvSpPr>
        <p:spPr>
          <a:xfrm>
            <a:off x="2958353" y="971787"/>
            <a:ext cx="9005046" cy="5355312"/>
          </a:xfrm>
          <a:prstGeom prst="rect">
            <a:avLst/>
          </a:prstGeom>
          <a:ln w="381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ru-RU" dirty="0"/>
              <a:t>В структуре функций проблемного обучения выделяются </a:t>
            </a:r>
            <a:r>
              <a:rPr lang="ru-RU" i="1" dirty="0"/>
              <a:t>общие и специальные функции</a:t>
            </a:r>
            <a:r>
              <a:rPr lang="ru-RU" dirty="0"/>
              <a:t>. </a:t>
            </a:r>
          </a:p>
          <a:p>
            <a:r>
              <a:rPr lang="ru-RU" dirty="0"/>
              <a:t>К </a:t>
            </a:r>
            <a:r>
              <a:rPr lang="ru-RU" b="1" i="1" dirty="0"/>
              <a:t>общим функциям </a:t>
            </a:r>
            <a:r>
              <a:rPr lang="ru-RU" dirty="0"/>
              <a:t>проблемного обучения относятся:</a:t>
            </a:r>
          </a:p>
          <a:p>
            <a:r>
              <a:rPr lang="ru-RU" dirty="0"/>
              <a:t>– усвоение обучающимися целостной системы знаний и способов деятельности, способствующей применению новых знаний на практике;</a:t>
            </a:r>
          </a:p>
          <a:p>
            <a:r>
              <a:rPr lang="ru-RU" dirty="0"/>
              <a:t>– развитие интеллектуальных способностей обучающихся, их познавательной самостоятельности;</a:t>
            </a:r>
          </a:p>
          <a:p>
            <a:r>
              <a:rPr lang="ru-RU" dirty="0"/>
              <a:t>– формирование диалектико-материалистического </a:t>
            </a:r>
            <a:r>
              <a:rPr lang="ru-RU" dirty="0" smtClean="0"/>
              <a:t>мышления,</a:t>
            </a:r>
            <a:endParaRPr lang="ru-RU" dirty="0"/>
          </a:p>
          <a:p>
            <a:r>
              <a:rPr lang="ru-RU" dirty="0"/>
              <a:t>т.е. мышления, основанного на выявлении и сопоставлении фактов в их взаимосвязи;</a:t>
            </a:r>
          </a:p>
          <a:p>
            <a:r>
              <a:rPr lang="ru-RU" dirty="0"/>
              <a:t>– создание условий для всестороннего развития личности.</a:t>
            </a:r>
          </a:p>
          <a:p>
            <a:endParaRPr lang="ru-RU" b="1" i="1" dirty="0"/>
          </a:p>
          <a:p>
            <a:r>
              <a:rPr lang="ru-RU" b="1" i="1" dirty="0"/>
              <a:t>Специальные функции</a:t>
            </a:r>
            <a:r>
              <a:rPr lang="ru-RU" i="1" dirty="0"/>
              <a:t> </a:t>
            </a:r>
            <a:r>
              <a:rPr lang="ru-RU" dirty="0"/>
              <a:t>проблемного обучения:</a:t>
            </a:r>
          </a:p>
          <a:p>
            <a:r>
              <a:rPr lang="ru-RU" dirty="0"/>
              <a:t>– формирование умений творческого усвоения знаний, применения системы логических приемов, отдельных способов творческой деятельности;</a:t>
            </a:r>
          </a:p>
          <a:p>
            <a:r>
              <a:rPr lang="ru-RU" dirty="0"/>
              <a:t>– формировании умений творческого применения знаний, т.е. применение усвоенных знаний в новой ситуации;</a:t>
            </a:r>
          </a:p>
          <a:p>
            <a:r>
              <a:rPr lang="ru-RU" dirty="0"/>
              <a:t>– накопление опыта творческой деятельности, овладение исследовательскими методами, приобретение способности решать практические проблемы;</a:t>
            </a:r>
          </a:p>
          <a:p>
            <a:r>
              <a:rPr lang="ru-RU" dirty="0"/>
              <a:t>– формирование мотивов, потребностей учения, т.е. создание потребностей, как социальных, нравственных, познавательных.</a:t>
            </a:r>
          </a:p>
        </p:txBody>
      </p:sp>
    </p:spTree>
    <p:extLst>
      <p:ext uri="{BB962C8B-B14F-4D97-AF65-F5344CB8AC3E}">
        <p14:creationId xmlns:p14="http://schemas.microsoft.com/office/powerpoint/2010/main" val="3159566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FCD8A7E-E207-4181-A8DA-DA9D47986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323" y="115745"/>
            <a:ext cx="9605635" cy="570055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C00000"/>
                </a:solidFill>
              </a:rPr>
              <a:t>Особенности </a:t>
            </a:r>
            <a:r>
              <a:rPr lang="ru-RU" b="1" dirty="0">
                <a:solidFill>
                  <a:srgbClr val="C00000"/>
                </a:solidFill>
              </a:rPr>
              <a:t>проблемного обучения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E15525A-75CA-4C07-8974-A275D3DA7D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9323" y="771100"/>
            <a:ext cx="11912677" cy="58098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/>
              <a:t>1. Специфическая интеллектуальная деятельность обучающихся по самостоятельному усвоению знаний путем решения учебных проблем. Педагог дает  задания для самостоятельного решения. Обучающиеся на основе имеющихся знаний решают задачи, приобретают новые знания.</a:t>
            </a:r>
          </a:p>
          <a:p>
            <a:pPr marL="0" indent="0">
              <a:buNone/>
            </a:pPr>
            <a:r>
              <a:rPr lang="ru-RU" sz="2200" dirty="0" smtClean="0"/>
              <a:t>2</a:t>
            </a:r>
            <a:r>
              <a:rPr lang="ru-RU" sz="2200" dirty="0"/>
              <a:t>. Проблемное обучение – наиболее актуальное средство формирования мировоззрения. </a:t>
            </a:r>
            <a:r>
              <a:rPr lang="ru-RU" sz="2200" dirty="0" smtClean="0"/>
              <a:t>При </a:t>
            </a:r>
            <a:r>
              <a:rPr lang="ru-RU" sz="2200" dirty="0"/>
              <a:t>решении заданий формируется критическое, творческое, диалектическое мышление. </a:t>
            </a:r>
          </a:p>
          <a:p>
            <a:pPr marL="0" indent="0">
              <a:buNone/>
            </a:pPr>
            <a:r>
              <a:rPr lang="ru-RU" sz="2200" dirty="0" smtClean="0"/>
              <a:t>3</a:t>
            </a:r>
            <a:r>
              <a:rPr lang="ru-RU" sz="2200" dirty="0"/>
              <a:t>. Закономерная взаимосвязь между практическими и теоретическими проблемами. Связь с практикой и применением жизненного опыта в технологии выступает не как иллюстрация теоретических выводов, а как источник знаний, сфера приложения усвоенных способов решения проблем в практике</a:t>
            </a:r>
            <a:r>
              <a:rPr lang="ru-RU" sz="2200" dirty="0" smtClean="0"/>
              <a:t>.</a:t>
            </a:r>
          </a:p>
          <a:p>
            <a:pPr marL="0" indent="0">
              <a:buNone/>
            </a:pPr>
            <a:r>
              <a:rPr lang="ru-RU" sz="2200" dirty="0"/>
              <a:t>4. Периодическое применение педагогом эффективного сочетания различных типов и видов самостоятельных работ обучающихся. </a:t>
            </a:r>
          </a:p>
          <a:p>
            <a:pPr marL="0" indent="0">
              <a:buNone/>
            </a:pPr>
            <a:r>
              <a:rPr lang="ru-RU" sz="2200" dirty="0" smtClean="0"/>
              <a:t>5</a:t>
            </a:r>
            <a:r>
              <a:rPr lang="ru-RU" sz="2200" dirty="0"/>
              <a:t>. Индивидуальный подход - наличие заданий разной сложности (разработка индивидуальных учебных проблем).</a:t>
            </a:r>
          </a:p>
          <a:p>
            <a:pPr marL="0" indent="0">
              <a:buNone/>
            </a:pPr>
            <a:r>
              <a:rPr lang="ru-RU" sz="2200" dirty="0" smtClean="0"/>
              <a:t>6</a:t>
            </a:r>
            <a:r>
              <a:rPr lang="ru-RU" sz="2200" dirty="0"/>
              <a:t>. Высокая эмоциональная активность обучающихся. Самостоятельная мыслительная деятельность поискового характера вызывает личное переживание, формирует неравнодушное отношение к учебному материалу и процессу учения.</a:t>
            </a:r>
          </a:p>
          <a:p>
            <a:pPr marL="0" indent="0">
              <a:buNone/>
            </a:pPr>
            <a:endParaRPr lang="ru-RU" sz="2200" dirty="0"/>
          </a:p>
          <a:p>
            <a:endParaRPr lang="ru-RU" sz="2200" dirty="0"/>
          </a:p>
        </p:txBody>
      </p:sp>
      <p:sp>
        <p:nvSpPr>
          <p:cNvPr id="5" name="Овал 4">
            <a:extLst>
              <a:ext uri="{FF2B5EF4-FFF2-40B4-BE49-F238E27FC236}">
                <a16:creationId xmlns="" xmlns:a16="http://schemas.microsoft.com/office/drawing/2014/main" id="{7C1ABDEF-C407-4D28-AE9E-F8A11E1ABAD8}"/>
              </a:ext>
            </a:extLst>
          </p:cNvPr>
          <p:cNvSpPr/>
          <p:nvPr/>
        </p:nvSpPr>
        <p:spPr>
          <a:xfrm>
            <a:off x="8618147" y="4650"/>
            <a:ext cx="3294530" cy="76644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>
                <a:solidFill>
                  <a:schemeClr val="accent5">
                    <a:lumMod val="10000"/>
                  </a:schemeClr>
                </a:solidFill>
              </a:rPr>
              <a:t>М. И. </a:t>
            </a:r>
            <a:r>
              <a:rPr lang="ru-RU" sz="2000" i="1" dirty="0" err="1">
                <a:solidFill>
                  <a:schemeClr val="accent5">
                    <a:lumMod val="10000"/>
                  </a:schemeClr>
                </a:solidFill>
              </a:rPr>
              <a:t>Махмутов</a:t>
            </a:r>
            <a:endParaRPr lang="ru-RU" sz="2000" dirty="0">
              <a:solidFill>
                <a:schemeClr val="accent5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682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B9DE681-CBB6-4D1F-96B6-A6A61E287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041" y="211836"/>
            <a:ext cx="9605635" cy="346766"/>
          </a:xfrm>
        </p:spPr>
        <p:txBody>
          <a:bodyPr>
            <a:normAutofit fontScale="90000"/>
          </a:bodyPr>
          <a:lstStyle/>
          <a:p>
            <a:r>
              <a:rPr lang="ru-RU" dirty="0"/>
              <a:t>Проблемное </a:t>
            </a:r>
            <a:r>
              <a:rPr lang="ru-RU" dirty="0" smtClean="0"/>
              <a:t>обучение. Уровни и способы 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42A9078-18DC-441D-8542-B969D7264E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860" y="558602"/>
            <a:ext cx="3267635" cy="32886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1</a:t>
            </a:r>
            <a:r>
              <a:rPr lang="ru-RU" b="1" dirty="0"/>
              <a:t>) </a:t>
            </a:r>
            <a:r>
              <a:rPr lang="ru-RU" b="1" dirty="0">
                <a:solidFill>
                  <a:srgbClr val="C00000"/>
                </a:solidFill>
              </a:rPr>
              <a:t>Способы создания проблемной ситуации </a:t>
            </a:r>
            <a:r>
              <a:rPr lang="ru-RU" dirty="0" smtClean="0">
                <a:solidFill>
                  <a:srgbClr val="C00000"/>
                </a:solidFill>
              </a:rPr>
              <a:t>(выявления противоречия </a:t>
            </a:r>
            <a:r>
              <a:rPr lang="ru-RU" dirty="0">
                <a:solidFill>
                  <a:srgbClr val="C00000"/>
                </a:solidFill>
              </a:rPr>
              <a:t>между знанием и незнанием)</a:t>
            </a:r>
          </a:p>
          <a:p>
            <a:pPr marL="0" indent="0">
              <a:buNone/>
            </a:pPr>
            <a:r>
              <a:rPr lang="ru-RU" dirty="0"/>
              <a:t>2) </a:t>
            </a:r>
            <a:r>
              <a:rPr lang="ru-RU" b="1" dirty="0">
                <a:solidFill>
                  <a:srgbClr val="C00000"/>
                </a:solidFill>
              </a:rPr>
              <a:t>Способы организации умственной деятельности обу</a:t>
            </a:r>
            <a:r>
              <a:rPr lang="ru-RU" dirty="0">
                <a:solidFill>
                  <a:srgbClr val="C00000"/>
                </a:solidFill>
              </a:rPr>
              <a:t>чающихся по решению познавательной задачи. 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9D810AE-A110-4F57-92E2-A81610132A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23129" y="1076246"/>
            <a:ext cx="8747965" cy="404568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900" b="1" dirty="0"/>
              <a:t>Уровни проблемного обучения </a:t>
            </a:r>
          </a:p>
          <a:p>
            <a:pPr marL="0" indent="0">
              <a:buNone/>
            </a:pPr>
            <a:r>
              <a:rPr lang="ru-RU" sz="2900" b="1" dirty="0"/>
              <a:t>(в зависимости от действий педагога)</a:t>
            </a:r>
          </a:p>
          <a:p>
            <a:pPr marL="0" indent="0">
              <a:buNone/>
            </a:pPr>
            <a:r>
              <a:rPr lang="ru-RU" sz="2600" dirty="0" smtClean="0"/>
              <a:t>1. Педагог </a:t>
            </a:r>
            <a:r>
              <a:rPr lang="ru-RU" sz="2600" dirty="0"/>
              <a:t>создает проблемную ситуацию, ставит познавательную задачу и сам ее решает при активном обсуждении решения с </a:t>
            </a:r>
            <a:r>
              <a:rPr lang="ru-RU" sz="2600" dirty="0" smtClean="0"/>
              <a:t>обучающимися </a:t>
            </a:r>
          </a:p>
          <a:p>
            <a:pPr marL="0" indent="0">
              <a:buNone/>
            </a:pPr>
            <a:r>
              <a:rPr lang="ru-RU" sz="2600" dirty="0" smtClean="0"/>
              <a:t>2</a:t>
            </a:r>
            <a:r>
              <a:rPr lang="ru-RU" sz="2600" dirty="0"/>
              <a:t>. Педагог создает проблемную ситуацию, обучающиеся </a:t>
            </a:r>
            <a:r>
              <a:rPr lang="ru-RU" sz="2600" dirty="0" smtClean="0"/>
              <a:t>решают ее </a:t>
            </a:r>
            <a:r>
              <a:rPr lang="ru-RU" sz="2600" dirty="0"/>
              <a:t>руководством </a:t>
            </a:r>
            <a:r>
              <a:rPr lang="ru-RU" sz="2600" dirty="0" smtClean="0"/>
              <a:t>педагога</a:t>
            </a:r>
          </a:p>
          <a:p>
            <a:pPr marL="0" indent="0">
              <a:buNone/>
            </a:pPr>
            <a:r>
              <a:rPr lang="ru-RU" sz="2600" dirty="0" smtClean="0"/>
              <a:t> 3</a:t>
            </a:r>
            <a:r>
              <a:rPr lang="ru-RU" sz="2600" dirty="0"/>
              <a:t>. Педагог создает проблемную ситуацию, </a:t>
            </a:r>
            <a:r>
              <a:rPr lang="ru-RU" sz="2600" dirty="0" smtClean="0"/>
              <a:t>ее </a:t>
            </a:r>
            <a:r>
              <a:rPr lang="ru-RU" sz="2600" dirty="0"/>
              <a:t>решение обучающиеся находят </a:t>
            </a:r>
            <a:r>
              <a:rPr lang="ru-RU" sz="2600" dirty="0" smtClean="0"/>
              <a:t>самостоятельно</a:t>
            </a:r>
            <a:endParaRPr lang="ru-RU" sz="2600" dirty="0"/>
          </a:p>
          <a:p>
            <a:pPr marL="0" indent="0">
              <a:buNone/>
            </a:pPr>
            <a:r>
              <a:rPr lang="ru-RU" sz="2600" dirty="0"/>
              <a:t>4. Педагог побуждает </a:t>
            </a:r>
            <a:r>
              <a:rPr lang="ru-RU" sz="2600" dirty="0" smtClean="0"/>
              <a:t>обучающихся </a:t>
            </a:r>
            <a:r>
              <a:rPr lang="ru-RU" sz="2600" dirty="0"/>
              <a:t>самостоятельно найти проблему в изучаемом материале и обосновать ее решение.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Правая фигурная скобка 5">
            <a:extLst>
              <a:ext uri="{FF2B5EF4-FFF2-40B4-BE49-F238E27FC236}">
                <a16:creationId xmlns="" xmlns:a16="http://schemas.microsoft.com/office/drawing/2014/main" id="{212EA404-D449-4FF5-9CC5-64F07E48E3E5}"/>
              </a:ext>
            </a:extLst>
          </p:cNvPr>
          <p:cNvSpPr/>
          <p:nvPr/>
        </p:nvSpPr>
        <p:spPr>
          <a:xfrm>
            <a:off x="3127859" y="1983628"/>
            <a:ext cx="316176" cy="3862735"/>
          </a:xfrm>
          <a:prstGeom prst="rightBrac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="" xmlns:a16="http://schemas.microsoft.com/office/drawing/2014/main" id="{E02605D0-7005-48B9-A298-19428826E97C}"/>
              </a:ext>
            </a:extLst>
          </p:cNvPr>
          <p:cNvSpPr/>
          <p:nvPr/>
        </p:nvSpPr>
        <p:spPr>
          <a:xfrm>
            <a:off x="3444035" y="5121928"/>
            <a:ext cx="8348161" cy="135085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3 и 4 уровни связаны с организацией исследовательской деятельности </a:t>
            </a:r>
            <a:r>
              <a:rPr lang="ru-RU" sz="2000" dirty="0" smtClean="0">
                <a:solidFill>
                  <a:schemeClr val="tx1"/>
                </a:solidFill>
              </a:rPr>
              <a:t>обучающихся</a:t>
            </a:r>
            <a:r>
              <a:rPr lang="ru-RU" sz="2000" dirty="0">
                <a:solidFill>
                  <a:schemeClr val="tx1"/>
                </a:solidFill>
              </a:rPr>
              <a:t>, в ходе которой они </a:t>
            </a:r>
            <a:r>
              <a:rPr lang="ru-RU" sz="2000" dirty="0" smtClean="0">
                <a:solidFill>
                  <a:schemeClr val="tx1"/>
                </a:solidFill>
              </a:rPr>
              <a:t>усваивают </a:t>
            </a:r>
            <a:r>
              <a:rPr lang="ru-RU" sz="2000" dirty="0">
                <a:solidFill>
                  <a:schemeClr val="tx1"/>
                </a:solidFill>
              </a:rPr>
              <a:t>знания, </a:t>
            </a:r>
            <a:r>
              <a:rPr lang="ru-RU" sz="2000" dirty="0" smtClean="0">
                <a:solidFill>
                  <a:schemeClr val="tx1"/>
                </a:solidFill>
              </a:rPr>
              <a:t>учатся </a:t>
            </a:r>
            <a:r>
              <a:rPr lang="ru-RU" sz="2000" dirty="0">
                <a:solidFill>
                  <a:schemeClr val="tx1"/>
                </a:solidFill>
              </a:rPr>
              <a:t>решать нестандартные задачи, приобретают творческие умения и навыки  </a:t>
            </a:r>
          </a:p>
        </p:txBody>
      </p:sp>
    </p:spTree>
    <p:extLst>
      <p:ext uri="{BB962C8B-B14F-4D97-AF65-F5344CB8AC3E}">
        <p14:creationId xmlns:p14="http://schemas.microsoft.com/office/powerpoint/2010/main" val="1591605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1DC26FB-1545-4DAB-AEC2-D24219205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95" y="339223"/>
            <a:ext cx="10568872" cy="454154"/>
          </a:xfrm>
        </p:spPr>
        <p:txBody>
          <a:bodyPr>
            <a:normAutofit fontScale="90000"/>
          </a:bodyPr>
          <a:lstStyle/>
          <a:p>
            <a:r>
              <a:rPr lang="ru-RU" i="1" dirty="0">
                <a:solidFill>
                  <a:srgbClr val="C00000"/>
                </a:solidFill>
              </a:rPr>
              <a:t>уровни проблемного обучения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349E2EB-88E9-4781-95FD-3B32013E1A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4095" y="948561"/>
            <a:ext cx="6427344" cy="34485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зависимости от степени активности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ученика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Уровень обычной активности </a:t>
            </a:r>
            <a:r>
              <a:rPr lang="ru-RU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восприятие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обучающимися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демонстрируемых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педагогом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объяснений решения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проблем,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также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самостоятельное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решение заданий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репродуктивного характера.</a:t>
            </a: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sz="24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полусамостоятельной</a:t>
            </a:r>
            <a:r>
              <a:rPr lang="ru-RU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активности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использование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обучающимися имеющихся у них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знаний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новой ситуации, участие в совместном с педагогом решении конкретного задания. </a:t>
            </a:r>
          </a:p>
          <a:p>
            <a:pPr marL="0" indent="0">
              <a:buNone/>
            </a:pPr>
            <a:endParaRPr lang="ru-RU" sz="2400" dirty="0"/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2AC3DBD6-DC80-4806-AC0E-5436F880E0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09282" y="1062459"/>
            <a:ext cx="4645152" cy="47330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3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Уровень самостоятельной активности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– выполнение самостоятельных заданий репродуктивно-поискового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характера.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6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Уровень творческой активности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– выполнение самостоятельных заданий, требующих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применения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логического анализа, творческого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воображения, самостоятельных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доказательств. 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="" xmlns:a16="http://schemas.microsoft.com/office/drawing/2014/main" id="{BA64F7D7-ADA0-4CEA-850A-39014C051291}"/>
              </a:ext>
            </a:extLst>
          </p:cNvPr>
          <p:cNvSpPr/>
          <p:nvPr/>
        </p:nvSpPr>
        <p:spPr>
          <a:xfrm>
            <a:off x="484095" y="5795539"/>
            <a:ext cx="11250705" cy="89186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Реализация заданий на каждом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уровней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зависит 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психолого-педагогических факторов и может иметь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различные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варианты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384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4B9BD1B-6388-446C-81E5-5B9A1F4EA2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1719" y="795647"/>
            <a:ext cx="11610899" cy="29087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i="1" dirty="0">
                <a:solidFill>
                  <a:srgbClr val="C00000"/>
                </a:solidFill>
              </a:rPr>
              <a:t>Проблемная ситуация</a:t>
            </a:r>
            <a:r>
              <a:rPr lang="ru-RU" i="1" dirty="0">
                <a:solidFill>
                  <a:srgbClr val="C00000"/>
                </a:solidFill>
              </a:rPr>
              <a:t> – </a:t>
            </a:r>
            <a:r>
              <a:rPr lang="ru-RU" b="1" dirty="0">
                <a:solidFill>
                  <a:srgbClr val="C00000"/>
                </a:solidFill>
              </a:rPr>
              <a:t>основное звено проблемного обучения</a:t>
            </a:r>
            <a:r>
              <a:rPr lang="ru-RU" dirty="0">
                <a:solidFill>
                  <a:srgbClr val="C00000"/>
                </a:solidFill>
              </a:rPr>
              <a:t>, она пробуждает у обучающихся мысль, познавательную потребность. </a:t>
            </a:r>
          </a:p>
          <a:p>
            <a:pPr marL="0" indent="0">
              <a:buNone/>
            </a:pPr>
            <a:r>
              <a:rPr lang="ru-RU" b="1" i="1" dirty="0">
                <a:solidFill>
                  <a:srgbClr val="C00000"/>
                </a:solidFill>
              </a:rPr>
              <a:t>Проблемный вопрос </a:t>
            </a:r>
            <a:r>
              <a:rPr lang="ru-RU" dirty="0"/>
              <a:t>– самостоятельная форма мысли и </a:t>
            </a:r>
            <a:r>
              <a:rPr lang="ru-RU" dirty="0" err="1" smtClean="0"/>
              <a:t>проблематизированное</a:t>
            </a:r>
            <a:r>
              <a:rPr lang="ru-RU" dirty="0" smtClean="0"/>
              <a:t> </a:t>
            </a:r>
            <a:r>
              <a:rPr lang="ru-RU" dirty="0"/>
              <a:t>высказывание, предположение, обращение, требующее ответа или </a:t>
            </a:r>
            <a:r>
              <a:rPr lang="ru-RU" dirty="0" smtClean="0"/>
              <a:t>объяснения; побуждает </a:t>
            </a:r>
            <a:r>
              <a:rPr lang="ru-RU" dirty="0"/>
              <a:t>обучающегося к многоступенчатой познавательной </a:t>
            </a:r>
            <a:r>
              <a:rPr lang="ru-RU" dirty="0" smtClean="0"/>
              <a:t>деятельности, требует </a:t>
            </a:r>
            <a:r>
              <a:rPr lang="ru-RU" dirty="0"/>
              <a:t>размышления, исследования. </a:t>
            </a:r>
            <a:r>
              <a:rPr lang="ru-RU" dirty="0" smtClean="0"/>
              <a:t>. </a:t>
            </a:r>
            <a:endParaRPr lang="ru-RU" dirty="0"/>
          </a:p>
          <a:p>
            <a:pPr marL="0" indent="0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Проблемная </a:t>
            </a:r>
            <a:r>
              <a:rPr lang="ru-RU" b="1" i="1" dirty="0">
                <a:solidFill>
                  <a:srgbClr val="C00000"/>
                </a:solidFill>
              </a:rPr>
              <a:t>задача </a:t>
            </a:r>
            <a:r>
              <a:rPr lang="ru-RU" dirty="0"/>
              <a:t>– задача творческого характера, требует большой инициативности в суждениях, поиска не испытанных ранее путей решения, является средством создания проблемной ситуации, представляет собой </a:t>
            </a:r>
            <a:r>
              <a:rPr lang="ru-RU" dirty="0" smtClean="0"/>
              <a:t>описание ситуации (характеристика данных, составляющих условие задачи) и </a:t>
            </a:r>
            <a:r>
              <a:rPr lang="ru-RU" dirty="0"/>
              <a:t>указание на неизвестное, которое должно быть раскрыто на основании этих условий. 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="" xmlns:a16="http://schemas.microsoft.com/office/drawing/2014/main" id="{F669E18C-AA00-478C-82BE-2F6CBBD2E10B}"/>
              </a:ext>
            </a:extLst>
          </p:cNvPr>
          <p:cNvSpPr/>
          <p:nvPr/>
        </p:nvSpPr>
        <p:spPr>
          <a:xfrm>
            <a:off x="6123709" y="181560"/>
            <a:ext cx="5537393" cy="53887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>
                <a:solidFill>
                  <a:schemeClr val="accent5">
                    <a:lumMod val="10000"/>
                  </a:schemeClr>
                </a:solidFill>
              </a:rPr>
              <a:t>А. М. Матюшкин</a:t>
            </a:r>
            <a:endParaRPr lang="ru-RU" sz="2400" dirty="0">
              <a:solidFill>
                <a:schemeClr val="accent5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97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BA73069-96FB-4A5C-A3FB-CF25C231F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445687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проблемная </a:t>
            </a:r>
            <a:r>
              <a:rPr lang="ru-RU" i="1" dirty="0" smtClean="0"/>
              <a:t>ситуация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4B9BD1B-6388-446C-81E5-5B9A1F4EA2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6716" y="1250576"/>
            <a:ext cx="12030636" cy="34485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Проблемная ситуация может быть создана при организации практической деятельности обучающихся, формулировании гипотезы, в исследовательских заданиях и т.д. Различается </a:t>
            </a:r>
            <a:r>
              <a:rPr lang="ru-RU" dirty="0">
                <a:solidFill>
                  <a:srgbClr val="C00000"/>
                </a:solidFill>
              </a:rPr>
              <a:t>четыре основных </a:t>
            </a:r>
            <a:r>
              <a:rPr lang="ru-RU" i="1" dirty="0">
                <a:solidFill>
                  <a:srgbClr val="C00000"/>
                </a:solidFill>
              </a:rPr>
              <a:t>типа проблемных ситуаций</a:t>
            </a:r>
            <a:r>
              <a:rPr lang="ru-RU" dirty="0">
                <a:solidFill>
                  <a:srgbClr val="C00000"/>
                </a:solidFill>
              </a:rPr>
              <a:t>:</a:t>
            </a:r>
          </a:p>
          <a:p>
            <a:r>
              <a:rPr lang="ru-RU" dirty="0"/>
              <a:t>1) </a:t>
            </a:r>
            <a:r>
              <a:rPr lang="ru-RU" dirty="0">
                <a:solidFill>
                  <a:srgbClr val="C00000"/>
                </a:solidFill>
              </a:rPr>
              <a:t>ситуация нехватки знаний </a:t>
            </a:r>
            <a:r>
              <a:rPr lang="ru-RU" dirty="0"/>
              <a:t>(обучающиеся не могут решить задачу, ответить на вопрос из-за отсутствия необходимых знаний);</a:t>
            </a:r>
          </a:p>
          <a:p>
            <a:r>
              <a:rPr lang="ru-RU" dirty="0"/>
              <a:t>2) </a:t>
            </a:r>
            <a:r>
              <a:rPr lang="ru-RU" dirty="0">
                <a:solidFill>
                  <a:srgbClr val="C00000"/>
                </a:solidFill>
              </a:rPr>
              <a:t>ситуация новых условий </a:t>
            </a:r>
            <a:r>
              <a:rPr lang="ru-RU" dirty="0"/>
              <a:t>(необходимые знания у детей есть, но предстоит придумать, как применить имеющиеся знания и умения в новых условиях);</a:t>
            </a:r>
          </a:p>
          <a:p>
            <a:r>
              <a:rPr lang="ru-RU" dirty="0"/>
              <a:t>3) </a:t>
            </a:r>
            <a:r>
              <a:rPr lang="ru-RU" dirty="0">
                <a:solidFill>
                  <a:srgbClr val="C00000"/>
                </a:solidFill>
              </a:rPr>
              <a:t>ситуация противоречия между теоретической возможностью и практической осуществимостью </a:t>
            </a:r>
            <a:r>
              <a:rPr lang="ru-RU" dirty="0"/>
              <a:t>(надо выбрать из нескольких известных способов решения наиболее рациональный);</a:t>
            </a:r>
          </a:p>
          <a:p>
            <a:r>
              <a:rPr lang="ru-RU" dirty="0"/>
              <a:t>4) ситуация </a:t>
            </a:r>
            <a:r>
              <a:rPr lang="ru-RU" dirty="0">
                <a:solidFill>
                  <a:srgbClr val="C00000"/>
                </a:solidFill>
              </a:rPr>
              <a:t>противоречия между полученным практическим результатом и отсутствием знаний для объяснения как, почему получен такой результат.</a:t>
            </a:r>
          </a:p>
          <a:p>
            <a:endParaRPr lang="ru-RU" dirty="0"/>
          </a:p>
        </p:txBody>
      </p:sp>
      <p:sp>
        <p:nvSpPr>
          <p:cNvPr id="5" name="Овал 4">
            <a:extLst>
              <a:ext uri="{FF2B5EF4-FFF2-40B4-BE49-F238E27FC236}">
                <a16:creationId xmlns="" xmlns:a16="http://schemas.microsoft.com/office/drawing/2014/main" id="{F669E18C-AA00-478C-82BE-2F6CBBD2E10B}"/>
              </a:ext>
            </a:extLst>
          </p:cNvPr>
          <p:cNvSpPr/>
          <p:nvPr/>
        </p:nvSpPr>
        <p:spPr>
          <a:xfrm>
            <a:off x="6913419" y="0"/>
            <a:ext cx="4408838" cy="99752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>
                <a:solidFill>
                  <a:schemeClr val="accent5">
                    <a:lumMod val="10000"/>
                  </a:schemeClr>
                </a:solidFill>
              </a:rPr>
              <a:t>А. М. Матюшкин</a:t>
            </a:r>
            <a:endParaRPr lang="ru-RU" sz="2400" dirty="0">
              <a:solidFill>
                <a:schemeClr val="accent5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07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7FFC1B-A067-4BED-86BF-E3C20AF71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Способы решения проблемных ситуаций и познавательных задач</a:t>
            </a:r>
            <a:r>
              <a:rPr lang="ru-RU" dirty="0"/>
              <a:t> (И.В. Харламов)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3FDAF3C-F010-4E5D-ABB5-CB253165FD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836" y="1662546"/>
            <a:ext cx="11985370" cy="37969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1. </a:t>
            </a:r>
            <a:r>
              <a:rPr lang="ru-RU" dirty="0">
                <a:solidFill>
                  <a:srgbClr val="C00000"/>
                </a:solidFill>
              </a:rPr>
              <a:t>Способ аналогии </a:t>
            </a:r>
            <a:r>
              <a:rPr lang="ru-RU" dirty="0"/>
              <a:t>(педагог опирается на имеющийся житейский опыт обучающихся или ранее полученные  знания)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dirty="0">
                <a:solidFill>
                  <a:srgbClr val="C00000"/>
                </a:solidFill>
              </a:rPr>
              <a:t>Индуктивный </a:t>
            </a:r>
            <a:r>
              <a:rPr lang="ru-RU" dirty="0"/>
              <a:t>(аналитико-синтетический способ): обучающиеся самостоятельно анализируют факты и явления и делают необходимые выводы</a:t>
            </a:r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>
                <a:solidFill>
                  <a:srgbClr val="C00000"/>
                </a:solidFill>
              </a:rPr>
              <a:t>Дедуктивный способ </a:t>
            </a:r>
            <a:r>
              <a:rPr lang="ru-RU" dirty="0"/>
              <a:t>(для решения познавательной задачи необходимо творчески применить ранее изученный принцип, закон или закономерность)</a:t>
            </a:r>
          </a:p>
          <a:p>
            <a:pPr marL="0" indent="0">
              <a:buNone/>
            </a:pPr>
            <a:r>
              <a:rPr lang="ru-RU" dirty="0"/>
              <a:t>4. </a:t>
            </a:r>
            <a:r>
              <a:rPr lang="ru-RU" dirty="0">
                <a:solidFill>
                  <a:srgbClr val="C00000"/>
                </a:solidFill>
              </a:rPr>
              <a:t>Способ отыскания причин</a:t>
            </a:r>
            <a:r>
              <a:rPr lang="ru-RU" dirty="0"/>
              <a:t>, обусловливающих то или иное явление и установление причинно-следственной связи</a:t>
            </a:r>
          </a:p>
          <a:p>
            <a:pPr marL="0" indent="0">
              <a:buNone/>
            </a:pPr>
            <a:r>
              <a:rPr lang="ru-RU" dirty="0"/>
              <a:t>5. </a:t>
            </a:r>
            <a:r>
              <a:rPr lang="ru-RU" dirty="0">
                <a:solidFill>
                  <a:srgbClr val="C00000"/>
                </a:solidFill>
              </a:rPr>
              <a:t>Способ выдвижения гипотез</a:t>
            </a:r>
            <a:r>
              <a:rPr lang="ru-RU" dirty="0"/>
              <a:t>, их подтверждение или опровержение </a:t>
            </a:r>
          </a:p>
        </p:txBody>
      </p:sp>
    </p:spTree>
    <p:extLst>
      <p:ext uri="{BB962C8B-B14F-4D97-AF65-F5344CB8AC3E}">
        <p14:creationId xmlns:p14="http://schemas.microsoft.com/office/powerpoint/2010/main" val="1274749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52E89C6-892A-4350-88D2-013D1230B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Условия эффективности проблемного обучения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81B86C7-62CF-432E-AE59-9CB68E85B2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6256" y="1787236"/>
            <a:ext cx="11873344" cy="49599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– высокий уровень профессионализма педагога;</a:t>
            </a:r>
          </a:p>
          <a:p>
            <a:pPr marL="0" indent="0">
              <a:buNone/>
            </a:pPr>
            <a:r>
              <a:rPr lang="ru-RU" dirty="0" smtClean="0"/>
              <a:t>– оптимальное сочетание технологии проблемного обучения с другими образовательными технологиями;</a:t>
            </a:r>
          </a:p>
          <a:p>
            <a:pPr marL="0" indent="0">
              <a:buNone/>
            </a:pPr>
            <a:r>
              <a:rPr lang="ru-RU" dirty="0" smtClean="0"/>
              <a:t> – интерес </a:t>
            </a:r>
            <a:r>
              <a:rPr lang="ru-RU" dirty="0"/>
              <a:t>обучающихся к содержанию проблемы;</a:t>
            </a:r>
          </a:p>
          <a:p>
            <a:pPr marL="0" indent="0">
              <a:buNone/>
            </a:pPr>
            <a:r>
              <a:rPr lang="ru-RU" dirty="0" smtClean="0"/>
              <a:t>– посильность </a:t>
            </a:r>
            <a:r>
              <a:rPr lang="ru-RU" dirty="0"/>
              <a:t>решения проблемы </a:t>
            </a:r>
            <a:r>
              <a:rPr lang="ru-RU" dirty="0" smtClean="0"/>
              <a:t>(учет уровня подготовленности, возрастных особенностей);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– значимость </a:t>
            </a:r>
            <a:r>
              <a:rPr lang="ru-RU" dirty="0"/>
              <a:t>получаемой при решении </a:t>
            </a:r>
            <a:r>
              <a:rPr lang="ru-RU" dirty="0" smtClean="0"/>
              <a:t>проблемы информации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/>
              <a:t>диалогическое </a:t>
            </a:r>
            <a:r>
              <a:rPr lang="ru-RU" dirty="0" smtClean="0"/>
              <a:t>общение педагога и обучающегося, </a:t>
            </a:r>
            <a:r>
              <a:rPr lang="ru-RU" dirty="0"/>
              <a:t>тактичность, поощрение </a:t>
            </a:r>
            <a:r>
              <a:rPr lang="ru-RU" dirty="0" smtClean="0"/>
              <a:t>высказываний, алгоритмов действий обучающихся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1142" y="772679"/>
            <a:ext cx="2865437" cy="168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07600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6B8C546-90E4-4DE2-BE35-6749AA04A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501" y="868874"/>
            <a:ext cx="11623963" cy="1059305"/>
          </a:xfrm>
        </p:spPr>
        <p:txBody>
          <a:bodyPr>
            <a:normAutofit fontScale="90000"/>
          </a:bodyPr>
          <a:lstStyle/>
          <a:p>
            <a:r>
              <a:rPr lang="ru-RU" i="1" dirty="0">
                <a:solidFill>
                  <a:srgbClr val="C00000"/>
                </a:solidFill>
              </a:rPr>
              <a:t>Метод обучения </a:t>
            </a:r>
            <a:r>
              <a:rPr lang="ru-RU" dirty="0">
                <a:solidFill>
                  <a:srgbClr val="C00000"/>
                </a:solidFill>
              </a:rPr>
              <a:t>– </a:t>
            </a:r>
            <a:r>
              <a:rPr lang="ru-RU" b="1" dirty="0">
                <a:solidFill>
                  <a:srgbClr val="C00000"/>
                </a:solidFill>
              </a:rPr>
              <a:t>способ</a:t>
            </a:r>
            <a:r>
              <a:rPr lang="ru-RU" dirty="0">
                <a:solidFill>
                  <a:srgbClr val="C00000"/>
                </a:solidFill>
              </a:rPr>
              <a:t> упорядоченной взаимосвязанной </a:t>
            </a:r>
            <a:r>
              <a:rPr lang="ru-RU" b="1" dirty="0">
                <a:solidFill>
                  <a:srgbClr val="C00000"/>
                </a:solidFill>
              </a:rPr>
              <a:t>деятельности</a:t>
            </a:r>
            <a:r>
              <a:rPr lang="ru-RU" dirty="0">
                <a:solidFill>
                  <a:srgbClr val="C00000"/>
                </a:solidFill>
              </a:rPr>
              <a:t> педагога и обучающихся, направленной на решение задач обучения</a:t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BF30C63-4774-4EA7-B73B-5A0216163C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419" y="3186544"/>
            <a:ext cx="6037064" cy="33322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В определении понятия «</a:t>
            </a:r>
            <a:r>
              <a:rPr lang="ru-RU" i="1" dirty="0"/>
              <a:t>метод обучения</a:t>
            </a:r>
            <a:r>
              <a:rPr lang="ru-RU" dirty="0"/>
              <a:t>» главное – </a:t>
            </a:r>
            <a:r>
              <a:rPr lang="ru-RU" b="1" dirty="0"/>
              <a:t>способ деятельности</a:t>
            </a:r>
            <a:r>
              <a:rPr lang="ru-RU" dirty="0"/>
              <a:t>, который раскрывается как система действий, ведущих к цели.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31386DB-1A5E-4D33-A410-25FADEFAF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35781" y="1398527"/>
            <a:ext cx="5586378" cy="3441520"/>
          </a:xfrm>
        </p:spPr>
        <p:txBody>
          <a:bodyPr>
            <a:noAutofit/>
          </a:bodyPr>
          <a:lstStyle/>
          <a:p>
            <a:r>
              <a:rPr lang="ru-RU" dirty="0"/>
              <a:t> </a:t>
            </a:r>
          </a:p>
          <a:p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44432867-141D-42F1-861C-608CA6164528}"/>
              </a:ext>
            </a:extLst>
          </p:cNvPr>
          <p:cNvSpPr/>
          <p:nvPr/>
        </p:nvSpPr>
        <p:spPr>
          <a:xfrm>
            <a:off x="280501" y="5181423"/>
            <a:ext cx="7758545" cy="151728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C00000"/>
                </a:solidFill>
              </a:rPr>
              <a:t>Знание и выбор методов обучения </a:t>
            </a:r>
            <a:r>
              <a:rPr lang="ru-RU" sz="2400" dirty="0">
                <a:solidFill>
                  <a:schemeClr val="tx1"/>
                </a:solidFill>
              </a:rPr>
              <a:t>имеет важное значение для практики -  они </a:t>
            </a:r>
            <a:r>
              <a:rPr lang="ru-RU" sz="2400" dirty="0">
                <a:solidFill>
                  <a:srgbClr val="C00000"/>
                </a:solidFill>
              </a:rPr>
              <a:t>определяют дидактические действия, операции, ведущие к достижению цели.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41C0F09B-00CF-4500-BC91-5E468D732060}"/>
              </a:ext>
            </a:extLst>
          </p:cNvPr>
          <p:cNvSpPr/>
          <p:nvPr/>
        </p:nvSpPr>
        <p:spPr>
          <a:xfrm>
            <a:off x="5915891" y="1638795"/>
            <a:ext cx="6165273" cy="3657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Прием </a:t>
            </a:r>
            <a:r>
              <a:rPr lang="ru-RU" sz="2400" dirty="0">
                <a:solidFill>
                  <a:srgbClr val="C00000"/>
                </a:solidFill>
              </a:rPr>
              <a:t>- это составная часть или отдельная сторона метода. </a:t>
            </a:r>
          </a:p>
          <a:p>
            <a:pPr algn="ctr"/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Приемы могут входить в состав методов (например, прием фиксирования учащимися понятий - при объяснении нового материала, самостоятельной работе с источниками). В процессе обучения методы и приемы применяются в различных сочетаниях. </a:t>
            </a:r>
          </a:p>
        </p:txBody>
      </p:sp>
    </p:spTree>
    <p:extLst>
      <p:ext uri="{BB962C8B-B14F-4D97-AF65-F5344CB8AC3E}">
        <p14:creationId xmlns:p14="http://schemas.microsoft.com/office/powerpoint/2010/main" val="4282719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700" y="152401"/>
            <a:ext cx="1165375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i="1" dirty="0"/>
              <a:t>	</a:t>
            </a:r>
            <a:r>
              <a:rPr lang="ru-RU" sz="2800" i="1" dirty="0" smtClean="0"/>
              <a:t>Вопросы:</a:t>
            </a:r>
            <a:endParaRPr lang="ru-RU" sz="2800" i="1" dirty="0"/>
          </a:p>
          <a:p>
            <a:r>
              <a:rPr lang="ru-RU" sz="2800" i="1" dirty="0" smtClean="0"/>
              <a:t>1</a:t>
            </a:r>
            <a:r>
              <a:rPr lang="ru-RU" sz="2800" i="1" dirty="0"/>
              <a:t>. </a:t>
            </a:r>
            <a:r>
              <a:rPr lang="ru-RU" sz="2800" dirty="0"/>
              <a:t>Понятие о педагогической (образовательной) </a:t>
            </a:r>
            <a:r>
              <a:rPr lang="ru-RU" sz="2800" dirty="0" smtClean="0"/>
              <a:t>технологии.</a:t>
            </a:r>
            <a:endParaRPr lang="ru-RU" sz="2800" dirty="0"/>
          </a:p>
          <a:p>
            <a:r>
              <a:rPr lang="ru-RU" sz="2800" dirty="0"/>
              <a:t>2. Технологии проблемного, модульного обучения. </a:t>
            </a:r>
            <a:r>
              <a:rPr lang="ru-RU" sz="2800" dirty="0" smtClean="0"/>
              <a:t>Коммуникативные, игровые и проектные  </a:t>
            </a:r>
            <a:r>
              <a:rPr lang="ru-RU" sz="2800" dirty="0" smtClean="0"/>
              <a:t>технологии. </a:t>
            </a:r>
            <a:endParaRPr lang="ru-RU" sz="2800" dirty="0" smtClean="0"/>
          </a:p>
          <a:p>
            <a:r>
              <a:rPr lang="ru-RU" sz="2800" dirty="0" smtClean="0"/>
              <a:t>3</a:t>
            </a:r>
            <a:r>
              <a:rPr lang="ru-RU" sz="2800" dirty="0"/>
              <a:t>. Понятие и сущность методов и приемов обучения в </a:t>
            </a:r>
            <a:r>
              <a:rPr lang="ru-RU" sz="2800" dirty="0" smtClean="0"/>
              <a:t>учреждениях </a:t>
            </a:r>
            <a:r>
              <a:rPr lang="ru-RU" sz="2800" dirty="0"/>
              <a:t>высшего </a:t>
            </a:r>
            <a:r>
              <a:rPr lang="ru-RU" sz="2800" dirty="0" smtClean="0"/>
              <a:t>образования.</a:t>
            </a:r>
            <a:endParaRPr lang="ru-RU" sz="2800" dirty="0" smtClean="0"/>
          </a:p>
          <a:p>
            <a:r>
              <a:rPr lang="ru-RU" sz="2800" dirty="0" smtClean="0"/>
              <a:t>4. Классификации </a:t>
            </a:r>
            <a:r>
              <a:rPr lang="ru-RU" sz="2800" dirty="0"/>
              <a:t>методов обучения</a:t>
            </a:r>
            <a:r>
              <a:rPr lang="ru-RU" sz="2800" dirty="0" smtClean="0"/>
              <a:t>. </a:t>
            </a:r>
          </a:p>
          <a:p>
            <a:r>
              <a:rPr lang="ru-RU" sz="2800" dirty="0" smtClean="0"/>
              <a:t>5</a:t>
            </a:r>
            <a:r>
              <a:rPr lang="ru-RU" sz="2800" dirty="0"/>
              <a:t>. Критерии оптимального выбора </a:t>
            </a:r>
            <a:r>
              <a:rPr lang="ru-RU" sz="2800" dirty="0" smtClean="0"/>
              <a:t>и </a:t>
            </a:r>
            <a:r>
              <a:rPr lang="ru-RU" sz="2800" dirty="0"/>
              <a:t>сочетания методов обучения.</a:t>
            </a:r>
          </a:p>
          <a:p>
            <a:r>
              <a:rPr lang="ru-RU" sz="2800" dirty="0" smtClean="0"/>
              <a:t>6</a:t>
            </a:r>
            <a:r>
              <a:rPr lang="ru-RU" sz="2800" dirty="0"/>
              <a:t>. </a:t>
            </a:r>
            <a:r>
              <a:rPr lang="ru-RU" sz="2800" dirty="0" smtClean="0"/>
              <a:t>Понятие </a:t>
            </a:r>
            <a:r>
              <a:rPr lang="ru-RU" sz="2800" dirty="0"/>
              <a:t>о средствах обучения. Классификации средств обучения. </a:t>
            </a:r>
          </a:p>
        </p:txBody>
      </p:sp>
      <p:pic>
        <p:nvPicPr>
          <p:cNvPr id="3" name="Рисунок 2" descr="Академическая шапочка">
            <a:extLst>
              <a:ext uri="{FF2B5EF4-FFF2-40B4-BE49-F238E27FC236}">
                <a16:creationId xmlns:a16="http://schemas.microsoft.com/office/drawing/2014/main" xmlns="" id="{249D4AD1-C1AE-48A2-A82C-46ABF1C31B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594041" y="222890"/>
            <a:ext cx="665732" cy="6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3648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6B8C546-90E4-4DE2-BE35-6749AA04A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286" y="830239"/>
            <a:ext cx="11623963" cy="1059305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Метод обучения </a:t>
            </a:r>
            <a:r>
              <a:rPr lang="ru-RU" dirty="0"/>
              <a:t>– способ упорядоченной взаимосвязанной деятельности педагога и обучающихся, направленной на решение задач обучения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BF30C63-4774-4EA7-B73B-5A0216163C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6078" y="2586097"/>
            <a:ext cx="5811981" cy="45079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Большинство </a:t>
            </a:r>
            <a:r>
              <a:rPr lang="ru-RU" dirty="0" err="1"/>
              <a:t>дидактов</a:t>
            </a:r>
            <a:r>
              <a:rPr lang="ru-RU" dirty="0"/>
              <a:t> описывают метод </a:t>
            </a:r>
            <a:r>
              <a:rPr lang="ru-RU" b="1" dirty="0"/>
              <a:t>как </a:t>
            </a:r>
            <a:r>
              <a:rPr lang="ru-RU" b="1" dirty="0">
                <a:solidFill>
                  <a:srgbClr val="C00000"/>
                </a:solidFill>
              </a:rPr>
              <a:t>систему единых действий педагога и обучающегося</a:t>
            </a:r>
            <a:r>
              <a:rPr lang="ru-RU" b="1" dirty="0"/>
              <a:t>.</a:t>
            </a:r>
            <a:r>
              <a:rPr lang="ru-RU" dirty="0"/>
              <a:t>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31386DB-1A5E-4D33-A410-25FADEFAF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41250" y="1307054"/>
            <a:ext cx="5586378" cy="344152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Некоторые </a:t>
            </a:r>
            <a:r>
              <a:rPr lang="ru-RU" dirty="0" err="1">
                <a:solidFill>
                  <a:srgbClr val="C00000"/>
                </a:solidFill>
              </a:rPr>
              <a:t>дидакты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(впервые -  </a:t>
            </a:r>
            <a:r>
              <a:rPr lang="ru-RU" dirty="0" err="1">
                <a:solidFill>
                  <a:srgbClr val="002060"/>
                </a:solidFill>
              </a:rPr>
              <a:t>А.П.Пинкевич</a:t>
            </a:r>
            <a:r>
              <a:rPr lang="ru-RU" dirty="0">
                <a:solidFill>
                  <a:srgbClr val="002060"/>
                </a:solidFill>
              </a:rPr>
              <a:t> (1920-е гг.), </a:t>
            </a:r>
            <a:r>
              <a:rPr lang="ru-RU" dirty="0"/>
              <a:t>Б.Е. Райков, Н.М. Верзилин,</a:t>
            </a:r>
            <a:r>
              <a:rPr lang="ru-RU" i="1" dirty="0"/>
              <a:t> М. И. </a:t>
            </a:r>
            <a:r>
              <a:rPr lang="ru-RU" i="1" dirty="0" err="1"/>
              <a:t>Махмутов</a:t>
            </a:r>
            <a:r>
              <a:rPr lang="ru-RU" i="1" dirty="0"/>
              <a:t>,</a:t>
            </a:r>
            <a:r>
              <a:rPr lang="ru-RU" dirty="0"/>
              <a:t> </a:t>
            </a:r>
            <a:r>
              <a:rPr lang="ru-RU" dirty="0" err="1"/>
              <a:t>А.М.Алексиюк</a:t>
            </a:r>
            <a:r>
              <a:rPr lang="ru-RU" dirty="0"/>
              <a:t>, </a:t>
            </a:r>
            <a:r>
              <a:rPr lang="ru-RU" dirty="0" err="1"/>
              <a:t>К.М.Лосев</a:t>
            </a:r>
            <a:r>
              <a:rPr lang="ru-RU" dirty="0"/>
              <a:t> и др.), опираясь на бинарный характер  учебного процесса </a:t>
            </a:r>
            <a:r>
              <a:rPr lang="ru-RU" dirty="0">
                <a:solidFill>
                  <a:srgbClr val="C00000"/>
                </a:solidFill>
              </a:rPr>
              <a:t>выделяют бинарные методы, основаны на сочетании способов деятельности преподавателя и учащихся.</a:t>
            </a:r>
          </a:p>
          <a:p>
            <a:r>
              <a:rPr lang="ru-RU" dirty="0"/>
              <a:t> </a:t>
            </a:r>
          </a:p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F5D01340-1ECF-430C-9CAF-1DAE2B80C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6726" y="4287596"/>
            <a:ext cx="2504947" cy="2210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6491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03A7F2-FEDF-461A-93F8-9A4487B06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Классификация методов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067394A-B46F-4F61-9B31-4233636245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9669" y="1334542"/>
            <a:ext cx="2902186" cy="28910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i="1" dirty="0">
                <a:solidFill>
                  <a:srgbClr val="C00000"/>
                </a:solidFill>
              </a:rPr>
              <a:t>ПО ИСТОЧНИКУ ЗНАНИЙ: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  <a:p>
            <a:pPr marL="0" indent="0">
              <a:buNone/>
            </a:pPr>
            <a:r>
              <a:rPr lang="ru-RU" sz="2400" i="1" dirty="0">
                <a:solidFill>
                  <a:srgbClr val="C00000"/>
                </a:solidFill>
              </a:rPr>
              <a:t>ПО ХАРАКТЕРУ УЧЕБНО-ПОЗНАВАТЕЛЬНОЙ ДЕЯТЕЛЬНОСТИ:</a:t>
            </a:r>
            <a:r>
              <a:rPr lang="ru-RU" sz="2400" dirty="0"/>
              <a:t>             </a:t>
            </a:r>
            <a:r>
              <a:rPr lang="ru-RU" dirty="0"/>
              <a:t>           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828ED5F-4AA1-45DA-9086-39A219AF2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96293" y="1622308"/>
            <a:ext cx="10824358" cy="13255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b="1" dirty="0">
                <a:solidFill>
                  <a:srgbClr val="C00000"/>
                </a:solidFill>
              </a:rPr>
              <a:t>Словесные </a:t>
            </a:r>
            <a:r>
              <a:rPr lang="ru-RU" sz="2200" b="1" dirty="0">
                <a:solidFill>
                  <a:srgbClr val="002060"/>
                </a:solidFill>
              </a:rPr>
              <a:t>: </a:t>
            </a:r>
            <a:r>
              <a:rPr lang="ru-RU" sz="2200" dirty="0">
                <a:solidFill>
                  <a:srgbClr val="002060"/>
                </a:solidFill>
              </a:rPr>
              <a:t>рассказ, лекция, беседа,  дискуссия, объяснения,  работа с учебником</a:t>
            </a:r>
          </a:p>
          <a:p>
            <a:pPr marL="0" indent="0">
              <a:buNone/>
            </a:pPr>
            <a:r>
              <a:rPr lang="ru-RU" sz="2200" b="1" dirty="0">
                <a:solidFill>
                  <a:srgbClr val="C00000"/>
                </a:solidFill>
              </a:rPr>
              <a:t>Наглядные</a:t>
            </a:r>
            <a:r>
              <a:rPr lang="ru-RU" sz="2200" b="1" dirty="0">
                <a:solidFill>
                  <a:srgbClr val="002060"/>
                </a:solidFill>
              </a:rPr>
              <a:t>:  </a:t>
            </a:r>
            <a:r>
              <a:rPr lang="ru-RU" sz="2200" dirty="0">
                <a:solidFill>
                  <a:srgbClr val="002060"/>
                </a:solidFill>
              </a:rPr>
              <a:t>демонстрация, иллюстрация,  метод наблюдения, драматизация,  экскурсия</a:t>
            </a:r>
          </a:p>
          <a:p>
            <a:pPr marL="0" indent="0">
              <a:buNone/>
            </a:pPr>
            <a:r>
              <a:rPr lang="ru-RU" sz="2200" b="1" dirty="0">
                <a:solidFill>
                  <a:srgbClr val="C00000"/>
                </a:solidFill>
              </a:rPr>
              <a:t>Практические: </a:t>
            </a:r>
            <a:r>
              <a:rPr lang="ru-RU" sz="2200" dirty="0">
                <a:solidFill>
                  <a:srgbClr val="002060"/>
                </a:solidFill>
              </a:rPr>
              <a:t>упражнение, лабораторная работа,  практикумы (эскизы и др.)</a:t>
            </a:r>
            <a:r>
              <a:rPr lang="ru-RU" sz="2200" dirty="0"/>
              <a:t>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C0ACD29A-5EC5-444F-8D86-31484571F2A4}"/>
              </a:ext>
            </a:extLst>
          </p:cNvPr>
          <p:cNvSpPr/>
          <p:nvPr/>
        </p:nvSpPr>
        <p:spPr>
          <a:xfrm>
            <a:off x="7121237" y="42889"/>
            <a:ext cx="4904510" cy="137027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tx1"/>
                </a:solidFill>
              </a:rPr>
              <a:t>бинарные и </a:t>
            </a:r>
            <a:r>
              <a:rPr lang="ru-RU" sz="2000" dirty="0" err="1">
                <a:solidFill>
                  <a:schemeClr val="tx1"/>
                </a:solidFill>
              </a:rPr>
              <a:t>полинарные</a:t>
            </a:r>
            <a:r>
              <a:rPr lang="ru-RU" sz="2000" dirty="0">
                <a:solidFill>
                  <a:schemeClr val="tx1"/>
                </a:solidFill>
              </a:rPr>
              <a:t> классификации методов обучения – в основу положены два или более общих признака. </a:t>
            </a:r>
          </a:p>
        </p:txBody>
      </p:sp>
      <p:sp>
        <p:nvSpPr>
          <p:cNvPr id="6" name="Объект 3">
            <a:extLst>
              <a:ext uri="{FF2B5EF4-FFF2-40B4-BE49-F238E27FC236}">
                <a16:creationId xmlns:a16="http://schemas.microsoft.com/office/drawing/2014/main" xmlns="" id="{31073E74-35B7-4445-8270-6F2E32624DDB}"/>
              </a:ext>
            </a:extLst>
          </p:cNvPr>
          <p:cNvSpPr txBox="1">
            <a:spLocks/>
          </p:cNvSpPr>
          <p:nvPr/>
        </p:nvSpPr>
        <p:spPr>
          <a:xfrm>
            <a:off x="2696651" y="3245738"/>
            <a:ext cx="9495349" cy="34324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400" b="1" dirty="0">
                <a:solidFill>
                  <a:srgbClr val="C00000"/>
                </a:solidFill>
              </a:rPr>
              <a:t>объяснительно-иллюстративные </a:t>
            </a:r>
            <a:r>
              <a:rPr lang="ru-RU" sz="2400" dirty="0"/>
              <a:t>(наглядные)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2400" b="1" dirty="0">
                <a:solidFill>
                  <a:srgbClr val="C00000"/>
                </a:solidFill>
              </a:rPr>
              <a:t>репродуктивные</a:t>
            </a:r>
            <a:r>
              <a:rPr lang="ru-RU" sz="2400" b="1" dirty="0"/>
              <a:t> </a:t>
            </a:r>
            <a:r>
              <a:rPr lang="ru-RU" sz="2400" dirty="0"/>
              <a:t>(рассказ, объяснение и др.)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C00000"/>
                </a:solidFill>
              </a:rPr>
              <a:t>проблемный</a:t>
            </a:r>
            <a:r>
              <a:rPr lang="ru-RU" sz="2400" b="1" dirty="0"/>
              <a:t> </a:t>
            </a:r>
            <a:r>
              <a:rPr lang="ru-RU" sz="2400" dirty="0"/>
              <a:t>(решение задач, в основе которых противоречие) 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C00000"/>
                </a:solidFill>
              </a:rPr>
              <a:t>частично-поисковый (эвристический)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/>
              <a:t>– овладение отдельными этапами, элементами процесса научного поиска, познания</a:t>
            </a:r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b="1" dirty="0">
                <a:solidFill>
                  <a:srgbClr val="C00000"/>
                </a:solidFill>
              </a:rPr>
              <a:t>исследовательский</a:t>
            </a:r>
            <a:r>
              <a:rPr lang="ru-RU" sz="2400" dirty="0"/>
              <a:t> (проблема решается самостоятельно, но под руководством педагога)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ru-RU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624991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03A7F2-FEDF-461A-93F8-9A4487B06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74" y="119239"/>
            <a:ext cx="9605635" cy="1059305"/>
          </a:xfrm>
        </p:spPr>
        <p:txBody>
          <a:bodyPr/>
          <a:lstStyle/>
          <a:p>
            <a:r>
              <a:rPr lang="ru-RU" dirty="0"/>
              <a:t>Классификация методов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067394A-B46F-4F61-9B31-4233636245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9829" y="678740"/>
            <a:ext cx="5252471" cy="49980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r>
              <a:rPr lang="ru-RU" i="1" dirty="0">
                <a:solidFill>
                  <a:srgbClr val="C00000"/>
                </a:solidFill>
              </a:rPr>
              <a:t>ПО </a:t>
            </a:r>
            <a:r>
              <a:rPr lang="ru-RU" i="1" dirty="0">
                <a:solidFill>
                  <a:srgbClr val="C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ДИДАКТИЧЕСКОЙ ЦЕЛИ</a:t>
            </a:r>
            <a:r>
              <a:rPr lang="ru-RU" i="1" dirty="0">
                <a:solidFill>
                  <a:srgbClr val="C00000"/>
                </a:solidFill>
                <a:latin typeface="Times New Roman" panose="02020603050405020304" pitchFamily="18" charset="0"/>
                <a:ea typeface="TimesNewRomanPS-BoldMT"/>
                <a:cs typeface="Times New Roman" panose="02020603050405020304" pitchFamily="18" charset="0"/>
              </a:rPr>
              <a:t>:</a:t>
            </a:r>
            <a:endParaRPr lang="ru-RU" sz="16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F8D8B885-5D5B-4955-B002-55459D9DF694}"/>
              </a:ext>
            </a:extLst>
          </p:cNvPr>
          <p:cNvSpPr/>
          <p:nvPr/>
        </p:nvSpPr>
        <p:spPr>
          <a:xfrm>
            <a:off x="99829" y="1598996"/>
            <a:ext cx="11842789" cy="4600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NewRomanPS-BoldMT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NewRomanPS-BoldMT"/>
                <a:cs typeface="Times New Roman" panose="02020603050405020304" pitchFamily="18" charset="0"/>
              </a:rPr>
              <a:t>методы приобретения (усвоения)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знаний: </a:t>
            </a:r>
            <a:r>
              <a:rPr lang="ru-RU" sz="2000" dirty="0"/>
              <a:t>репродуктивный (педагог сам объясняет материал);  объяснительно-иллюстративный;  проблемный (педагог помогает в решении проблемы);  поисковый (учащиеся сами решают проблему, а педагог делает вывод); эвристический (изложение педагога + творческий поиск обучаемых).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ea typeface="TimesNewRomanPS-BoldMT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NewRomanPS-BoldMT"/>
                <a:cs typeface="Times New Roman" panose="02020603050405020304" pitchFamily="18" charset="0"/>
              </a:rPr>
              <a:t>методы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формирования умений и навыков </a:t>
            </a:r>
            <a:r>
              <a:rPr lang="ru-RU" sz="20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(зависят от специфики предмета, например, при обучении языку – методы разбора, конструирования);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ea typeface="TimesNewRomanPS-BoldMT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NewRomanPS-BoldMT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NewRomanPS-BoldMT"/>
                <a:cs typeface="Times New Roman" panose="02020603050405020304" pitchFamily="18" charset="0"/>
              </a:rPr>
              <a:t>методы использования  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знаний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(</a:t>
            </a:r>
            <a:r>
              <a:rPr lang="ru-RU" sz="2000" dirty="0"/>
              <a:t>эвристический и др.)</a:t>
            </a:r>
            <a:endParaRPr lang="ru-RU" sz="20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ea typeface="TimesNewRomanPSMT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методы закрепления и совершенствования приобретенных знаний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(</a:t>
            </a:r>
            <a:r>
              <a:rPr lang="ru-RU" sz="2000" dirty="0"/>
              <a:t>типичные методы: беседы, лекции обобщающего характера, обзорные доклады, рефераты, сообщения учащихся и др.)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NewRomanPS-BoldMT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методы контроля и проверки ЗУН </a:t>
            </a:r>
            <a:r>
              <a:rPr lang="ru-RU" sz="2000" b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(</a:t>
            </a:r>
            <a:r>
              <a:rPr lang="ru-RU" sz="20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письменные опросы, устные опросы, творческие задания и др.) </a:t>
            </a:r>
            <a:r>
              <a:rPr lang="ru-RU" sz="2000" dirty="0">
                <a:latin typeface="Times New Roman" panose="02020603050405020304" pitchFamily="18" charset="0"/>
                <a:ea typeface="TimesNewRomanPS-BoldMT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8A299D7F-BCAA-4F0B-A2D0-5087B25A666A}"/>
              </a:ext>
            </a:extLst>
          </p:cNvPr>
          <p:cNvSpPr/>
          <p:nvPr/>
        </p:nvSpPr>
        <p:spPr>
          <a:xfrm>
            <a:off x="8817204" y="87684"/>
            <a:ext cx="1514216" cy="12126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ЗУН: 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 ЗНАНИЯ, 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УМЕНИЯ, 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НАВЫКИ</a:t>
            </a:r>
          </a:p>
        </p:txBody>
      </p:sp>
    </p:spTree>
    <p:extLst>
      <p:ext uri="{BB962C8B-B14F-4D97-AF65-F5344CB8AC3E}">
        <p14:creationId xmlns:p14="http://schemas.microsoft.com/office/powerpoint/2010/main" val="41415299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03A7F2-FEDF-461A-93F8-9A4487B06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73" y="-230352"/>
            <a:ext cx="9605635" cy="1059305"/>
          </a:xfrm>
        </p:spPr>
        <p:txBody>
          <a:bodyPr/>
          <a:lstStyle/>
          <a:p>
            <a:r>
              <a:rPr lang="ru-RU" dirty="0"/>
              <a:t>Классификация методов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067394A-B46F-4F61-9B31-4233636245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9829" y="678740"/>
            <a:ext cx="6107007" cy="4998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i="1" dirty="0"/>
              <a:t>ПО МЕСТУ В СТРУКТУРЕ ОБУЧЕНИЯ</a:t>
            </a:r>
            <a:r>
              <a:rPr lang="ru-RU" sz="2400" i="1" dirty="0">
                <a:latin typeface="Times New Roman" panose="02020603050405020304" pitchFamily="18" charset="0"/>
                <a:ea typeface="TimesNewRomanPS-BoldMT"/>
                <a:cs typeface="Times New Roman" panose="02020603050405020304" pitchFamily="18" charset="0"/>
              </a:rPr>
              <a:t>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xmlns="" id="{38BDE5E6-DD02-42A8-8E81-04BC2657EEE2}"/>
              </a:ext>
            </a:extLst>
          </p:cNvPr>
          <p:cNvSpPr/>
          <p:nvPr/>
        </p:nvSpPr>
        <p:spPr>
          <a:xfrm>
            <a:off x="6774873" y="140523"/>
            <a:ext cx="4308764" cy="75507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Ю. К. Бабанский, советский педагог (</a:t>
            </a:r>
            <a:r>
              <a:rPr lang="ru-RU" dirty="0">
                <a:solidFill>
                  <a:schemeClr val="tx2">
                    <a:lumMod val="95000"/>
                    <a:lumOff val="5000"/>
                  </a:schemeClr>
                </a:solidFill>
              </a:rPr>
              <a:t>1927-1987)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2BF1F021-D8CF-4F2E-940A-DD3FA2ED21C2}"/>
              </a:ext>
            </a:extLst>
          </p:cNvPr>
          <p:cNvSpPr/>
          <p:nvPr/>
        </p:nvSpPr>
        <p:spPr>
          <a:xfrm>
            <a:off x="99829" y="1212272"/>
            <a:ext cx="3239471" cy="1066800"/>
          </a:xfrm>
          <a:prstGeom prst="roundRect">
            <a:avLst/>
          </a:prstGeom>
          <a:solidFill>
            <a:schemeClr val="bg2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</a:rPr>
              <a:t>методы организации и осуществления учебно-познавательной деятельности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xmlns="" id="{21F2147C-C414-4C0D-8AE1-9B7D6FF2367C}"/>
              </a:ext>
            </a:extLst>
          </p:cNvPr>
          <p:cNvSpPr/>
          <p:nvPr/>
        </p:nvSpPr>
        <p:spPr>
          <a:xfrm>
            <a:off x="3990464" y="1112452"/>
            <a:ext cx="3239471" cy="1066800"/>
          </a:xfrm>
          <a:prstGeom prst="roundRect">
            <a:avLst/>
          </a:prstGeom>
          <a:solidFill>
            <a:schemeClr val="bg2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</a:rPr>
              <a:t>методы стимулирования и мотивации учебно-познавательной деятельности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xmlns="" id="{DB0A0468-82F2-4036-9909-2A81E13BE373}"/>
              </a:ext>
            </a:extLst>
          </p:cNvPr>
          <p:cNvSpPr/>
          <p:nvPr/>
        </p:nvSpPr>
        <p:spPr>
          <a:xfrm>
            <a:off x="7800110" y="1017060"/>
            <a:ext cx="3987616" cy="1066801"/>
          </a:xfrm>
          <a:prstGeom prst="roundRect">
            <a:avLst/>
          </a:prstGeom>
          <a:solidFill>
            <a:schemeClr val="bg2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методы контроля и самоконтроля за эффективностью учебно-познавательной деятельности</a:t>
            </a:r>
            <a:endParaRPr lang="ru-RU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9B2A5F37-4F9D-4560-B734-B60F81F1B8D1}"/>
              </a:ext>
            </a:extLst>
          </p:cNvPr>
          <p:cNvSpPr/>
          <p:nvPr/>
        </p:nvSpPr>
        <p:spPr>
          <a:xfrm>
            <a:off x="43508" y="5119256"/>
            <a:ext cx="4613564" cy="175952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</a:rPr>
              <a:t>методы передачи учебной информации посредством практических, трудовых действий и тактильного, </a:t>
            </a:r>
            <a:r>
              <a:rPr lang="ru-RU" dirty="0" err="1">
                <a:solidFill>
                  <a:schemeClr val="tx1"/>
                </a:solidFill>
              </a:rPr>
              <a:t>кинестезического</a:t>
            </a:r>
            <a:r>
              <a:rPr lang="ru-RU" dirty="0">
                <a:solidFill>
                  <a:schemeClr val="tx1"/>
                </a:solidFill>
              </a:rPr>
              <a:t> ее восприятия (практические методы: упражнения, лабораторные опыты, трудовые действия и др.)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xmlns="" id="{E4CC14DB-A6EA-41BE-8826-F8672360E11F}"/>
              </a:ext>
            </a:extLst>
          </p:cNvPr>
          <p:cNvSpPr/>
          <p:nvPr/>
        </p:nvSpPr>
        <p:spPr>
          <a:xfrm>
            <a:off x="43508" y="2385930"/>
            <a:ext cx="3687811" cy="104307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</a:rPr>
              <a:t>методы словесной передачи и слухового восприятия информации (словесные методы: рассказ, лекция, беседа и др.);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xmlns="" id="{678DCB91-68A7-433A-A63C-20F6A489E3B8}"/>
              </a:ext>
            </a:extLst>
          </p:cNvPr>
          <p:cNvSpPr/>
          <p:nvPr/>
        </p:nvSpPr>
        <p:spPr>
          <a:xfrm>
            <a:off x="99829" y="3527122"/>
            <a:ext cx="3819595" cy="152467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</a:rPr>
              <a:t>методы наглядной передачи и зрительного восприятия учебной информации (наглядные методы: иллюстрация, демонстрация и др.);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xmlns="" id="{2000B97D-E498-4786-AC12-8E4FEF7B4691}"/>
              </a:ext>
            </a:extLst>
          </p:cNvPr>
          <p:cNvSpPr/>
          <p:nvPr/>
        </p:nvSpPr>
        <p:spPr>
          <a:xfrm>
            <a:off x="4170218" y="2385930"/>
            <a:ext cx="2935026" cy="10668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познавательные игры, дискуссии, учебные требования и др.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xmlns="" id="{E47046FD-88D7-4530-B4E2-2D81EC7771E7}"/>
              </a:ext>
            </a:extLst>
          </p:cNvPr>
          <p:cNvSpPr/>
          <p:nvPr/>
        </p:nvSpPr>
        <p:spPr>
          <a:xfrm>
            <a:off x="4173013" y="3629892"/>
            <a:ext cx="2935026" cy="10668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методы поощрения и наказания – порицания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xmlns="" id="{8959266A-2FAE-4205-A3F6-FFD6156DE16F}"/>
              </a:ext>
            </a:extLst>
          </p:cNvPr>
          <p:cNvSpPr/>
          <p:nvPr/>
        </p:nvSpPr>
        <p:spPr>
          <a:xfrm>
            <a:off x="8326405" y="2320418"/>
            <a:ext cx="2935026" cy="575523"/>
          </a:xfrm>
          <a:prstGeom prst="roundRect">
            <a:avLst>
              <a:gd name="adj" fmla="val 19074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Методы устного контроля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71ED83BB-6245-4B9C-B31D-72FA371977AC}"/>
              </a:ext>
            </a:extLst>
          </p:cNvPr>
          <p:cNvSpPr/>
          <p:nvPr/>
        </p:nvSpPr>
        <p:spPr>
          <a:xfrm>
            <a:off x="8326405" y="3028180"/>
            <a:ext cx="2935026" cy="51954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ru-RU" dirty="0">
                <a:solidFill>
                  <a:schemeClr val="tx1"/>
                </a:solidFill>
              </a:rPr>
              <a:t>Методы письменного контроля</a:t>
            </a:r>
          </a:p>
          <a:p>
            <a:pPr algn="ctr"/>
            <a:endParaRPr lang="ru-RU" dirty="0"/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xmlns="" id="{10A2D17D-4839-4C45-AC6F-A7D29001A1BA}"/>
              </a:ext>
            </a:extLst>
          </p:cNvPr>
          <p:cNvSpPr/>
          <p:nvPr/>
        </p:nvSpPr>
        <p:spPr>
          <a:xfrm>
            <a:off x="8326405" y="3746453"/>
            <a:ext cx="3234761" cy="84512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</a:rPr>
              <a:t>Методы лабораторного контроля 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xmlns="" id="{C49E5E6A-627B-458D-9774-D71D4A78C5D2}"/>
              </a:ext>
            </a:extLst>
          </p:cNvPr>
          <p:cNvSpPr/>
          <p:nvPr/>
        </p:nvSpPr>
        <p:spPr>
          <a:xfrm>
            <a:off x="8326405" y="4696692"/>
            <a:ext cx="3234761" cy="84512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</a:rPr>
              <a:t>Методы компьютерного контроля 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xmlns="" id="{F9AC5B56-1114-44C6-892B-719E9AB09EA7}"/>
              </a:ext>
            </a:extLst>
          </p:cNvPr>
          <p:cNvSpPr/>
          <p:nvPr/>
        </p:nvSpPr>
        <p:spPr>
          <a:xfrm>
            <a:off x="8392528" y="5825836"/>
            <a:ext cx="3234761" cy="84512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</a:rPr>
              <a:t>Методы самоконтроля</a:t>
            </a:r>
            <a:r>
              <a:rPr lang="ru-RU" i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  </a:t>
            </a:r>
            <a:endParaRPr lang="ru-RU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2" name="Соединитель: уступ 21">
            <a:extLst>
              <a:ext uri="{FF2B5EF4-FFF2-40B4-BE49-F238E27FC236}">
                <a16:creationId xmlns:a16="http://schemas.microsoft.com/office/drawing/2014/main" xmlns="" id="{F675A4B1-802D-45E6-80B2-2365077E953F}"/>
              </a:ext>
            </a:extLst>
          </p:cNvPr>
          <p:cNvCxnSpPr>
            <a:cxnSpLocks/>
          </p:cNvCxnSpPr>
          <p:nvPr/>
        </p:nvCxnSpPr>
        <p:spPr>
          <a:xfrm rot="16200000" flipH="1">
            <a:off x="-106744" y="3239473"/>
            <a:ext cx="73697" cy="23260"/>
          </a:xfrm>
          <a:prstGeom prst="bentConnector3">
            <a:avLst>
              <a:gd name="adj1" fmla="val 50000"/>
            </a:avLst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27346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9C13FD-BAC0-4D09-815D-5CCC8724E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124" y="494555"/>
            <a:ext cx="9605635" cy="1059305"/>
          </a:xfrm>
        </p:spPr>
        <p:txBody>
          <a:bodyPr>
            <a:normAutofit fontScale="90000"/>
          </a:bodyPr>
          <a:lstStyle/>
          <a:p>
            <a:r>
              <a:rPr lang="ru-RU" dirty="0"/>
              <a:t>Классификация методов</a:t>
            </a:r>
            <a:br>
              <a:rPr lang="ru-RU" dirty="0"/>
            </a:br>
            <a:r>
              <a:rPr lang="ru-RU" dirty="0"/>
              <a:t>в соответствии с задачами, этапами  и функциями обучения: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66816FE-746F-4202-BB0B-47AFFD91E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124" y="2168047"/>
            <a:ext cx="11413512" cy="41357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1. методы устного изложения знаний педагогом и активной познавательной деятельности учащегося (рассказ, объяснение, лекция, иллюстрация, демонстрация)</a:t>
            </a:r>
          </a:p>
          <a:p>
            <a:pPr marL="0" indent="0">
              <a:buNone/>
            </a:pPr>
            <a:r>
              <a:rPr lang="ru-RU" dirty="0"/>
              <a:t>2. методы закрепления изучаемого материала (беседа, работа с учебником)</a:t>
            </a:r>
          </a:p>
          <a:p>
            <a:pPr marL="0" indent="0">
              <a:buNone/>
            </a:pPr>
            <a:r>
              <a:rPr lang="ru-RU" dirty="0"/>
              <a:t>3. методы самостоятельной работы учащихся по осмыслению и усвоению нового материала (работа с учебником, лабораторные работы)</a:t>
            </a:r>
          </a:p>
          <a:p>
            <a:pPr marL="0" indent="0">
              <a:buNone/>
            </a:pPr>
            <a:r>
              <a:rPr lang="ru-RU" dirty="0"/>
              <a:t>4. методы учебной работы учащихся по применению знаний на практике и выработке умений и навыков (упражнения, лабораторные работы)</a:t>
            </a:r>
          </a:p>
          <a:p>
            <a:pPr marL="0" indent="0">
              <a:buNone/>
            </a:pPr>
            <a:r>
              <a:rPr lang="ru-RU" dirty="0"/>
              <a:t>5. методы проверки и оценки </a:t>
            </a:r>
            <a:r>
              <a:rPr lang="ru-RU" dirty="0" err="1"/>
              <a:t>ЗУНов</a:t>
            </a:r>
            <a:r>
              <a:rPr lang="ru-RU" dirty="0"/>
              <a:t> учащихся (наблюдение, индивидуальный опрос, компьютерный контроль и др.)</a:t>
            </a:r>
          </a:p>
          <a:p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8A299D7F-BCAA-4F0B-A2D0-5087B25A666A}"/>
              </a:ext>
            </a:extLst>
          </p:cNvPr>
          <p:cNvSpPr/>
          <p:nvPr/>
        </p:nvSpPr>
        <p:spPr>
          <a:xfrm>
            <a:off x="10331420" y="5645336"/>
            <a:ext cx="1514216" cy="12126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ЗУН: 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 ЗНАНИЯ, 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УМЕНИЯ, 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НАВЫКИ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xmlns="" id="{E69A7DF1-DC3B-483C-93CD-0F03FB370D66}"/>
              </a:ext>
            </a:extLst>
          </p:cNvPr>
          <p:cNvSpPr/>
          <p:nvPr/>
        </p:nvSpPr>
        <p:spPr>
          <a:xfrm>
            <a:off x="5861093" y="1033670"/>
            <a:ext cx="5651771" cy="85129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И.Ф. </a:t>
            </a:r>
            <a:r>
              <a:rPr lang="ru-RU" sz="2400" b="1" dirty="0" smtClean="0">
                <a:solidFill>
                  <a:schemeClr val="tx1"/>
                </a:solidFill>
              </a:rPr>
              <a:t>Харламов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8440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289450A-8BE1-43BC-96CF-E47314D40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405010"/>
            <a:ext cx="12039599" cy="331184"/>
          </a:xfrm>
        </p:spPr>
        <p:txBody>
          <a:bodyPr>
            <a:normAutofit fontScale="90000"/>
          </a:bodyPr>
          <a:lstStyle/>
          <a:p>
            <a:r>
              <a:rPr lang="ru-RU" dirty="0"/>
              <a:t>Методы обучения </a:t>
            </a:r>
            <a:br>
              <a:rPr lang="ru-RU" dirty="0"/>
            </a:br>
            <a:r>
              <a:rPr lang="ru-RU" dirty="0"/>
              <a:t>по характеру познавательной деятельности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FF375DE-6B23-45CD-B99A-024A9F6B37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33056"/>
            <a:ext cx="11859491" cy="4226418"/>
          </a:xfrm>
        </p:spPr>
        <p:txBody>
          <a:bodyPr>
            <a:noAutofit/>
          </a:bodyPr>
          <a:lstStyle/>
          <a:p>
            <a:pPr marL="457200" indent="-457200">
              <a:buAutoNum type="arabicParenR"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информационно-рецептивные, </a:t>
            </a:r>
          </a:p>
          <a:p>
            <a:pPr marL="457200" indent="-457200">
              <a:buAutoNum type="arabicParenR"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репродуктивные, </a:t>
            </a:r>
          </a:p>
          <a:p>
            <a:pPr marL="457200" indent="-457200">
              <a:buAutoNum type="arabicParenR"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проблемного изложения, </a:t>
            </a:r>
          </a:p>
          <a:p>
            <a:pPr marL="457200" indent="-457200">
              <a:buAutoNum type="arabicParenR"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эвристические, </a:t>
            </a:r>
          </a:p>
          <a:p>
            <a:pPr marL="457200" indent="-457200">
              <a:buAutoNum type="arabicParenR"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исследовательские  </a:t>
            </a:r>
          </a:p>
          <a:p>
            <a:pPr marL="0" indent="0">
              <a:buNone/>
            </a:pPr>
            <a:r>
              <a:rPr lang="ru-RU" sz="2400" dirty="0"/>
              <a:t>	Это  система последовательных действий учителя, организующих и обусловливающих познавательную и практическую деятельность учащихся по усвоению всех элементов содержания образования для достижения целей обучения. В системе </a:t>
            </a:r>
            <a:r>
              <a:rPr lang="ru-RU" sz="2400" dirty="0" err="1"/>
              <a:t>общедидактических</a:t>
            </a:r>
            <a:r>
              <a:rPr lang="ru-RU" sz="2400" dirty="0"/>
              <a:t> методов обучения </a:t>
            </a:r>
            <a:r>
              <a:rPr lang="ru-RU" sz="2400" dirty="0" err="1"/>
              <a:t>И.Я.Лернер</a:t>
            </a:r>
            <a:r>
              <a:rPr lang="ru-RU" sz="2400" dirty="0"/>
              <a:t> и М. Н. </a:t>
            </a:r>
            <a:r>
              <a:rPr lang="ru-RU" sz="2400" dirty="0" err="1"/>
              <a:t>Скаткин</a:t>
            </a:r>
            <a:r>
              <a:rPr lang="ru-RU" sz="2400" dirty="0"/>
              <a:t> выделили две группы: репродуктивные (</a:t>
            </a:r>
            <a:r>
              <a:rPr lang="ru-RU" sz="2400" dirty="0" err="1"/>
              <a:t>информационо</a:t>
            </a:r>
            <a:r>
              <a:rPr lang="ru-RU" sz="2400" dirty="0"/>
              <a:t>-рецептивные и собственно репродуктивные) и продуктивные (проблемное изложение, эвристические, исследовательские). Специфика этих методов обучения связана с деятельностью учителя (преподавание) и деятельностью обучающихся (учение).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xmlns="" id="{80D4338D-DB34-4ECE-A68D-139DACF32619}"/>
              </a:ext>
            </a:extLst>
          </p:cNvPr>
          <p:cNvSpPr/>
          <p:nvPr/>
        </p:nvSpPr>
        <p:spPr>
          <a:xfrm>
            <a:off x="9240982" y="983673"/>
            <a:ext cx="2951018" cy="105930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И. Я. Лернер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</a:p>
          <a:p>
            <a:pPr algn="ctr"/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М. Н. </a:t>
            </a:r>
            <a:r>
              <a:rPr lang="ru-RU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Скаткин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90E1CE6F-54DF-40D7-8889-F8087AEF615E}"/>
              </a:ext>
            </a:extLst>
          </p:cNvPr>
          <p:cNvSpPr/>
          <p:nvPr/>
        </p:nvSpPr>
        <p:spPr>
          <a:xfrm>
            <a:off x="5098473" y="1833259"/>
            <a:ext cx="4142509" cy="141316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соответствии с концепцией содержания образования - каждому элементу содержания образования соответствуют свои методы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7531686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3D46E53-9E3A-47AF-A190-332FA9868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Классификация </a:t>
            </a:r>
            <a:r>
              <a:rPr lang="ru-RU" b="1" dirty="0"/>
              <a:t>Л. </a:t>
            </a:r>
            <a:r>
              <a:rPr lang="ru-RU" b="1" dirty="0" err="1"/>
              <a:t>Йовайша</a:t>
            </a:r>
            <a:r>
              <a:rPr lang="ru-RU" b="1" dirty="0"/>
              <a:t> и П. </a:t>
            </a:r>
            <a:r>
              <a:rPr lang="ru-RU" b="1" dirty="0" err="1"/>
              <a:t>Ютявичене</a:t>
            </a:r>
            <a:r>
              <a:rPr lang="ru-RU" b="1"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(в основе деятельность педагога и студентов </a:t>
            </a:r>
            <a:br>
              <a:rPr lang="ru-RU" dirty="0"/>
            </a:br>
            <a:r>
              <a:rPr lang="ru-RU" dirty="0"/>
              <a:t>на основе анализа зарубежных систем)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1D9ABDF-CD3E-430D-8E74-1E179A5E0A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34713" y="2398805"/>
            <a:ext cx="4645152" cy="3448595"/>
          </a:xfrm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ru-RU" dirty="0"/>
              <a:t>1. методы деятельности педагога </a:t>
            </a:r>
          </a:p>
          <a:p>
            <a:r>
              <a:rPr lang="ru-RU" dirty="0"/>
              <a:t>1.1 информационные методы</a:t>
            </a:r>
          </a:p>
          <a:p>
            <a:r>
              <a:rPr lang="ru-RU" dirty="0"/>
              <a:t>1.2 операционные методы</a:t>
            </a:r>
          </a:p>
          <a:p>
            <a:r>
              <a:rPr lang="ru-RU" dirty="0"/>
              <a:t>1.3 творческие методы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16C0DF0-B2E8-486B-A01E-89A0879AB4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0752" y="2398805"/>
            <a:ext cx="5334883" cy="3441520"/>
          </a:xfrm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ru-RU" dirty="0"/>
              <a:t>2. методы деятельности </a:t>
            </a:r>
            <a:r>
              <a:rPr lang="ru-RU" dirty="0" smtClean="0"/>
              <a:t>обучающихся</a:t>
            </a:r>
            <a:endParaRPr lang="ru-RU" dirty="0"/>
          </a:p>
          <a:p>
            <a:r>
              <a:rPr lang="ru-RU" dirty="0"/>
              <a:t>2.1 методы исследования информационных источников</a:t>
            </a:r>
          </a:p>
          <a:p>
            <a:r>
              <a:rPr lang="ru-RU" dirty="0"/>
              <a:t>2.2 практические операционные методы учения</a:t>
            </a:r>
          </a:p>
          <a:p>
            <a:r>
              <a:rPr lang="ru-RU" dirty="0"/>
              <a:t>2.3 методы учения творчеству</a:t>
            </a:r>
          </a:p>
          <a:p>
            <a:endParaRPr lang="ru-RU" dirty="0"/>
          </a:p>
        </p:txBody>
      </p:sp>
      <p:sp>
        <p:nvSpPr>
          <p:cNvPr id="5" name="Стрелка: влево-вправо 4">
            <a:extLst>
              <a:ext uri="{FF2B5EF4-FFF2-40B4-BE49-F238E27FC236}">
                <a16:creationId xmlns:a16="http://schemas.microsoft.com/office/drawing/2014/main" xmlns="" id="{76330225-EF3F-4100-B813-3CF7FA251FE0}"/>
              </a:ext>
            </a:extLst>
          </p:cNvPr>
          <p:cNvSpPr/>
          <p:nvPr/>
        </p:nvSpPr>
        <p:spPr>
          <a:xfrm>
            <a:off x="5579865" y="3699164"/>
            <a:ext cx="917917" cy="498763"/>
          </a:xfrm>
          <a:prstGeom prst="leftRight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2778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563E999-4D18-4CBC-ABD6-A3E35E998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697" y="172508"/>
            <a:ext cx="9603275" cy="49984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Методы </a:t>
            </a:r>
            <a:r>
              <a:rPr lang="ru-RU" b="1" dirty="0"/>
              <a:t>проблемного обучения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C802174-57C3-4D67-8AA5-90C92E011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964" y="874059"/>
            <a:ext cx="11733577" cy="53653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smtClean="0"/>
              <a:t>В </a:t>
            </a:r>
            <a:r>
              <a:rPr lang="ru-RU" sz="2000" b="1" dirty="0"/>
              <a:t>зависимости от уровня познавательной самостоятельности обучающихся, степени сложности проблемных ситуаций и способов их </a:t>
            </a:r>
            <a:r>
              <a:rPr lang="ru-RU" sz="2000" b="1" dirty="0" smtClean="0"/>
              <a:t>решения: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i="1" dirty="0" smtClean="0">
                <a:solidFill>
                  <a:srgbClr val="C00000"/>
                </a:solidFill>
              </a:rPr>
              <a:t>Метод сообщающего изложения </a:t>
            </a:r>
            <a:r>
              <a:rPr lang="ru-RU" sz="2000" b="1" i="1" dirty="0">
                <a:solidFill>
                  <a:srgbClr val="C00000"/>
                </a:solidFill>
              </a:rPr>
              <a:t>с элементами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проблемности</a:t>
            </a:r>
            <a:r>
              <a:rPr lang="ru-RU" sz="2000" b="1" i="1" dirty="0" smtClean="0">
                <a:solidFill>
                  <a:srgbClr val="C00000"/>
                </a:solidFill>
              </a:rPr>
              <a:t>: </a:t>
            </a:r>
            <a:r>
              <a:rPr lang="ru-RU" sz="2000" i="1" dirty="0" smtClean="0"/>
              <a:t>со</a:t>
            </a:r>
            <a:r>
              <a:rPr lang="ru-RU" sz="2000" dirty="0" smtClean="0"/>
              <a:t>здание </a:t>
            </a:r>
            <a:r>
              <a:rPr lang="ru-RU" sz="2000" dirty="0"/>
              <a:t>на определенных этапах </a:t>
            </a:r>
            <a:r>
              <a:rPr lang="ru-RU" sz="2000" dirty="0" smtClean="0"/>
              <a:t>занятия проблемных </a:t>
            </a:r>
            <a:r>
              <a:rPr lang="ru-RU" sz="2000" dirty="0"/>
              <a:t>ситуаций </a:t>
            </a:r>
            <a:r>
              <a:rPr lang="ru-RU" sz="2000" dirty="0" smtClean="0"/>
              <a:t>невысокой сложности, </a:t>
            </a:r>
            <a:r>
              <a:rPr lang="ru-RU" sz="2000" dirty="0" smtClean="0"/>
              <a:t>решение их в </a:t>
            </a:r>
            <a:r>
              <a:rPr lang="ru-RU" sz="2000" dirty="0" smtClean="0"/>
              <a:t>ходе </a:t>
            </a:r>
            <a:r>
              <a:rPr lang="ru-RU" sz="2000" dirty="0"/>
              <a:t>изложения нового материала самим </a:t>
            </a:r>
            <a:r>
              <a:rPr lang="ru-RU" sz="2000" dirty="0" smtClean="0"/>
              <a:t>преподавателем </a:t>
            </a:r>
            <a:r>
              <a:rPr lang="ru-RU" sz="2000" dirty="0"/>
              <a:t>(</a:t>
            </a:r>
            <a:r>
              <a:rPr lang="ru-RU" sz="2000" dirty="0" smtClean="0"/>
              <a:t>невысокий уровень </a:t>
            </a:r>
            <a:r>
              <a:rPr lang="ru-RU" sz="2000" dirty="0" smtClean="0"/>
              <a:t>познавательной </a:t>
            </a:r>
            <a:r>
              <a:rPr lang="ru-RU" sz="2000" dirty="0"/>
              <a:t>самостоятельности </a:t>
            </a:r>
            <a:r>
              <a:rPr lang="ru-RU" sz="2000" dirty="0" smtClean="0"/>
              <a:t>обучающихся).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b="1" i="1" dirty="0">
                <a:solidFill>
                  <a:srgbClr val="C00000"/>
                </a:solidFill>
              </a:rPr>
              <a:t>Метод </a:t>
            </a:r>
            <a:r>
              <a:rPr lang="ru-RU" sz="2000" b="1" i="1" dirty="0" smtClean="0">
                <a:solidFill>
                  <a:srgbClr val="C00000"/>
                </a:solidFill>
              </a:rPr>
              <a:t> п</a:t>
            </a:r>
            <a:r>
              <a:rPr lang="ru-RU" sz="2000" b="1" dirty="0" smtClean="0">
                <a:solidFill>
                  <a:srgbClr val="C00000"/>
                </a:solidFill>
              </a:rPr>
              <a:t>ознавательного  проблемного  </a:t>
            </a:r>
            <a:r>
              <a:rPr lang="ru-RU" sz="2000" b="1" dirty="0" smtClean="0">
                <a:solidFill>
                  <a:srgbClr val="C00000"/>
                </a:solidFill>
              </a:rPr>
              <a:t>изложения: </a:t>
            </a:r>
            <a:r>
              <a:rPr lang="ru-RU" sz="2000" dirty="0" smtClean="0"/>
              <a:t>педагог </a:t>
            </a:r>
            <a:r>
              <a:rPr lang="ru-RU" sz="2000" dirty="0" smtClean="0"/>
              <a:t>ставит </a:t>
            </a:r>
            <a:r>
              <a:rPr lang="ru-RU" sz="2000" dirty="0" smtClean="0"/>
              <a:t>учебно-познавательную проблему, в </a:t>
            </a:r>
            <a:r>
              <a:rPr lang="ru-RU" sz="2000" dirty="0"/>
              <a:t>процессе изложения материала </a:t>
            </a:r>
            <a:r>
              <a:rPr lang="ru-RU" sz="2000" dirty="0" smtClean="0"/>
              <a:t>их </a:t>
            </a:r>
            <a:r>
              <a:rPr lang="ru-RU" sz="2000" dirty="0" smtClean="0"/>
              <a:t>решает, обращает внимание на </a:t>
            </a:r>
            <a:r>
              <a:rPr lang="ru-RU" sz="2000" dirty="0" smtClean="0"/>
              <a:t>приемы, логику рассуждений, </a:t>
            </a:r>
            <a:r>
              <a:rPr lang="ru-RU" sz="2000" dirty="0" smtClean="0"/>
              <a:t>необходимые действия; </a:t>
            </a:r>
            <a:r>
              <a:rPr lang="ru-RU" sz="2000" dirty="0"/>
              <a:t>обучающиеся </a:t>
            </a:r>
            <a:r>
              <a:rPr lang="ru-RU" sz="2000" dirty="0" smtClean="0"/>
              <a:t>действуют </a:t>
            </a:r>
            <a:r>
              <a:rPr lang="ru-RU" sz="2000" dirty="0"/>
              <a:t>по образцу, </a:t>
            </a:r>
            <a:r>
              <a:rPr lang="ru-RU" sz="2000" dirty="0" smtClean="0"/>
              <a:t>сопоставляют </a:t>
            </a:r>
            <a:r>
              <a:rPr lang="ru-RU" sz="2000" dirty="0"/>
              <a:t>факты и </a:t>
            </a:r>
            <a:r>
              <a:rPr lang="ru-RU" sz="2000" dirty="0" smtClean="0"/>
              <a:t>явления, осваивают способы анализа и построения </a:t>
            </a:r>
            <a:r>
              <a:rPr lang="ru-RU" sz="2000" dirty="0"/>
              <a:t>доказательств </a:t>
            </a:r>
            <a:r>
              <a:rPr lang="ru-RU" sz="2000" dirty="0" smtClean="0"/>
              <a:t>(уровень </a:t>
            </a:r>
            <a:r>
              <a:rPr lang="ru-RU" sz="2000" dirty="0"/>
              <a:t>познавательной самостоятельности </a:t>
            </a:r>
            <a:r>
              <a:rPr lang="ru-RU" sz="2000" dirty="0" smtClean="0"/>
              <a:t>обучающихся несколько выше, чем при применении Метода </a:t>
            </a:r>
            <a:r>
              <a:rPr lang="ru-RU" sz="2000" dirty="0"/>
              <a:t>сообщающего изложения с элементами </a:t>
            </a:r>
            <a:r>
              <a:rPr lang="ru-RU" sz="2000" dirty="0" err="1"/>
              <a:t>проблемности</a:t>
            </a:r>
            <a:r>
              <a:rPr lang="ru-RU" sz="2000" dirty="0" smtClean="0"/>
              <a:t>).</a:t>
            </a:r>
            <a:endParaRPr lang="ru-RU" sz="2000" dirty="0"/>
          </a:p>
          <a:p>
            <a:pPr marL="0" indent="0">
              <a:buNone/>
            </a:pPr>
            <a:r>
              <a:rPr lang="ru-RU" sz="2000" b="1" i="1" dirty="0" smtClean="0">
                <a:solidFill>
                  <a:srgbClr val="C00000"/>
                </a:solidFill>
              </a:rPr>
              <a:t>Метод </a:t>
            </a:r>
            <a:r>
              <a:rPr lang="ru-RU" sz="2000" b="1" dirty="0" smtClean="0">
                <a:solidFill>
                  <a:srgbClr val="C00000"/>
                </a:solidFill>
              </a:rPr>
              <a:t>диалогического проблемного </a:t>
            </a:r>
            <a:r>
              <a:rPr lang="ru-RU" sz="2000" b="1" dirty="0" smtClean="0">
                <a:solidFill>
                  <a:srgbClr val="C00000"/>
                </a:solidFill>
              </a:rPr>
              <a:t>изложения: </a:t>
            </a:r>
            <a:r>
              <a:rPr lang="ru-RU" sz="2000" dirty="0" smtClean="0"/>
              <a:t>педагог </a:t>
            </a:r>
            <a:r>
              <a:rPr lang="ru-RU" sz="2000" dirty="0"/>
              <a:t>создает проблемную </a:t>
            </a:r>
            <a:r>
              <a:rPr lang="ru-RU" sz="2000" dirty="0" smtClean="0"/>
              <a:t>ситуацию, решение идет </a:t>
            </a:r>
            <a:r>
              <a:rPr lang="ru-RU" sz="2000" dirty="0"/>
              <a:t>совместными усилиями педагога и </a:t>
            </a:r>
            <a:r>
              <a:rPr lang="ru-RU" sz="2000" dirty="0" smtClean="0"/>
              <a:t>обучающихся, создаются возможности </a:t>
            </a:r>
            <a:r>
              <a:rPr lang="ru-RU" sz="2000" dirty="0"/>
              <a:t>для активной творческой, самостоятельной познавательной деятельности, </a:t>
            </a:r>
            <a:r>
              <a:rPr lang="ru-RU" sz="2000" dirty="0" smtClean="0"/>
              <a:t>обеспечивается обратная </a:t>
            </a:r>
            <a:r>
              <a:rPr lang="ru-RU" sz="2000" dirty="0"/>
              <a:t>связь в </a:t>
            </a:r>
            <a:r>
              <a:rPr lang="ru-RU" sz="2000" dirty="0" smtClean="0"/>
              <a:t>обучении.</a:t>
            </a:r>
            <a:endParaRPr lang="ru-RU" sz="2000" dirty="0"/>
          </a:p>
          <a:p>
            <a:pPr marL="0" indent="0">
              <a:buNone/>
            </a:pPr>
            <a:r>
              <a:rPr lang="ru-RU" sz="2000" b="1" dirty="0">
                <a:solidFill>
                  <a:srgbClr val="C00000"/>
                </a:solidFill>
              </a:rPr>
              <a:t>Эвристический или частично-поисковый </a:t>
            </a:r>
            <a:r>
              <a:rPr lang="ru-RU" sz="2000" b="1" dirty="0" smtClean="0">
                <a:solidFill>
                  <a:srgbClr val="C00000"/>
                </a:solidFill>
              </a:rPr>
              <a:t>метод:</a:t>
            </a:r>
            <a:r>
              <a:rPr lang="ru-RU" sz="2000" dirty="0"/>
              <a:t> </a:t>
            </a:r>
            <a:r>
              <a:rPr lang="ru-RU" sz="2000" dirty="0" smtClean="0"/>
              <a:t> </a:t>
            </a:r>
            <a:r>
              <a:rPr lang="ru-RU" sz="2000" dirty="0" smtClean="0"/>
              <a:t>ставится </a:t>
            </a:r>
            <a:r>
              <a:rPr lang="ru-RU" sz="2000" dirty="0" smtClean="0"/>
              <a:t>проблема, решение которой  </a:t>
            </a:r>
            <a:r>
              <a:rPr lang="ru-RU" sz="2000" dirty="0" smtClean="0"/>
              <a:t>осуществляется обучающимися, которые самостоятельно ее анализируют, делают обобщения</a:t>
            </a:r>
            <a:r>
              <a:rPr lang="ru-RU" sz="2000" dirty="0"/>
              <a:t>, </a:t>
            </a:r>
            <a:r>
              <a:rPr lang="ru-RU" sz="2000" dirty="0" smtClean="0"/>
              <a:t>устанавливают </a:t>
            </a:r>
            <a:r>
              <a:rPr lang="ru-RU" sz="2000" dirty="0" smtClean="0"/>
              <a:t>существенные </a:t>
            </a:r>
            <a:r>
              <a:rPr lang="ru-RU" sz="2000" dirty="0"/>
              <a:t>различия и </a:t>
            </a:r>
            <a:r>
              <a:rPr lang="ru-RU" sz="2000" dirty="0" smtClean="0"/>
              <a:t>е </a:t>
            </a:r>
            <a:r>
              <a:rPr lang="ru-RU" sz="2000" dirty="0" smtClean="0"/>
              <a:t>сходства, </a:t>
            </a:r>
            <a:r>
              <a:rPr lang="ru-RU" sz="2000" dirty="0"/>
              <a:t> </a:t>
            </a:r>
            <a:r>
              <a:rPr lang="ru-RU" sz="2000" dirty="0" smtClean="0"/>
              <a:t>приходят к каким-либо выводам (</a:t>
            </a:r>
            <a:r>
              <a:rPr lang="ru-RU" sz="2000" dirty="0" smtClean="0"/>
              <a:t>поиск </a:t>
            </a:r>
            <a:r>
              <a:rPr lang="ru-RU" sz="2000" dirty="0"/>
              <a:t>новых </a:t>
            </a:r>
            <a:r>
              <a:rPr lang="ru-RU" sz="2000" dirty="0" smtClean="0"/>
              <a:t>знаний путем наблюдений, использования источников информации, осуществления практических </a:t>
            </a:r>
            <a:r>
              <a:rPr lang="ru-RU" sz="2000" dirty="0"/>
              <a:t>действий, </a:t>
            </a:r>
            <a:r>
              <a:rPr lang="ru-RU" sz="2000" dirty="0" smtClean="0"/>
              <a:t>наглядно-действенного </a:t>
            </a:r>
            <a:r>
              <a:rPr lang="ru-RU" sz="2000" dirty="0"/>
              <a:t>или абстрактного </a:t>
            </a:r>
            <a:r>
              <a:rPr lang="ru-RU" sz="2000" dirty="0" smtClean="0"/>
              <a:t>мышления и </a:t>
            </a:r>
            <a:r>
              <a:rPr lang="ru-RU" sz="2000" dirty="0"/>
              <a:t>т. д. </a:t>
            </a:r>
            <a:r>
              <a:rPr lang="ru-RU" sz="2000" dirty="0" smtClean="0"/>
              <a:t>).</a:t>
            </a:r>
            <a:endParaRPr lang="ru-RU" sz="2000" dirty="0"/>
          </a:p>
          <a:p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678932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0C5A75-198C-4292-B773-AD9A7F51C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110" y="471056"/>
            <a:ext cx="10878814" cy="107448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Критерии оптимального выбора методов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A2B3E06-B877-45FC-B6DA-C59AEAEE27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448" y="1401288"/>
            <a:ext cx="5105869" cy="5456712"/>
          </a:xfrm>
          <a:ln w="57150">
            <a:solidFill>
              <a:srgbClr val="C0000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600" dirty="0"/>
              <a:t>1. </a:t>
            </a:r>
            <a:r>
              <a:rPr lang="ru-RU" sz="2600" b="1" dirty="0"/>
              <a:t>Соответствие методов обучения </a:t>
            </a:r>
            <a:r>
              <a:rPr lang="ru-RU" sz="2600" dirty="0"/>
              <a:t>закономерностям, принципам, цели, задачам и содержанию обучения</a:t>
            </a:r>
          </a:p>
          <a:p>
            <a:pPr marL="0" indent="0">
              <a:buNone/>
            </a:pPr>
            <a:r>
              <a:rPr lang="ru-RU" sz="2600" dirty="0"/>
              <a:t>2…… содержанию и методам данной науки, предмета, изучаемой темы</a:t>
            </a:r>
          </a:p>
          <a:p>
            <a:pPr marL="0" indent="0">
              <a:buNone/>
            </a:pPr>
            <a:r>
              <a:rPr lang="ru-RU" sz="2600" dirty="0"/>
              <a:t>3. ……возможностям обучающихся (возрастным, физическим, психо-физиологическим)</a:t>
            </a:r>
          </a:p>
          <a:p>
            <a:pPr marL="0" indent="0">
              <a:buNone/>
            </a:pPr>
            <a:r>
              <a:rPr lang="ru-RU" sz="2600" dirty="0"/>
              <a:t>4. …… уровню обученности, воспитанности и развитости обучающихся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D58A92F-E9E8-4CF2-8FED-5544BF339A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2655" y="1191491"/>
            <a:ext cx="6359235" cy="4627418"/>
          </a:xfrm>
          <a:ln w="57150">
            <a:solidFill>
              <a:srgbClr val="C0000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5. ……особенностям конкретного учебного коллектива (уровню обученности, воспитанности и развитости обучающихся) </a:t>
            </a:r>
          </a:p>
          <a:p>
            <a:pPr marL="0" indent="0">
              <a:buNone/>
            </a:pPr>
            <a:r>
              <a:rPr lang="ru-RU" sz="2400" dirty="0"/>
              <a:t>6. ….. материально-техническим, пространственно-временным и др. условиям педагогического процесса (географическим, производственным и т.д.) </a:t>
            </a:r>
          </a:p>
          <a:p>
            <a:pPr marL="0" indent="0">
              <a:buNone/>
            </a:pPr>
            <a:r>
              <a:rPr lang="ru-RU" sz="2400" dirty="0"/>
              <a:t>7.  ……возможностям педагогов (опыту, знанию типовых ситуаций, уровню теоретической и практической подготовленности, способностям использовать конкретные методы и средства, умению выбрать оптимальный вариант, личностным качествам и др.) </a:t>
            </a:r>
          </a:p>
          <a:p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05576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F4580F-5F10-4ADE-A9F9-BC3D503A3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635" y="311513"/>
            <a:ext cx="10994440" cy="1059305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Средства обучения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– это объекты, которые выступают в качестве источников учебной информации и инструментов решения задач обучения, воспитания и развития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1600B6B-86C0-4081-81ED-759AAE1CD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5580" y="1605028"/>
            <a:ext cx="5953938" cy="34485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Чаще всего выделяют 4 блока средств:</a:t>
            </a:r>
          </a:p>
          <a:p>
            <a:pPr marL="0" indent="0">
              <a:buNone/>
            </a:pPr>
            <a:r>
              <a:rPr lang="ru-RU" sz="2400" dirty="0"/>
              <a:t>1. слово педагога</a:t>
            </a:r>
          </a:p>
          <a:p>
            <a:pPr marL="0" indent="0">
              <a:buNone/>
            </a:pPr>
            <a:r>
              <a:rPr lang="ru-RU" sz="2400" dirty="0"/>
              <a:t>2. печатные средства обучения (пособия, учебники, дидактические материалы),</a:t>
            </a:r>
          </a:p>
          <a:p>
            <a:pPr marL="0" indent="0">
              <a:buNone/>
            </a:pPr>
            <a:r>
              <a:rPr lang="ru-RU" sz="2400" dirty="0"/>
              <a:t>3. предметные средства обучения (в т. ч. пюпитр, музыкальные инструменты, карты, схемы, таблицы, картины, репродукции картин и др.),</a:t>
            </a:r>
          </a:p>
          <a:p>
            <a:pPr marL="0" indent="0">
              <a:buNone/>
            </a:pPr>
            <a:r>
              <a:rPr lang="ru-RU" sz="2400" dirty="0"/>
              <a:t>4. технические средства обучения: оборудование, станки, учебные кабинеты, лаборатории, ЭВМ, ТВ и другие средства массовой коммуникации.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EDBE2D59-A73F-42A8-94B7-8F58F322BF9C}"/>
              </a:ext>
            </a:extLst>
          </p:cNvPr>
          <p:cNvSpPr/>
          <p:nvPr/>
        </p:nvSpPr>
        <p:spPr>
          <a:xfrm>
            <a:off x="6099519" y="1370818"/>
            <a:ext cx="609248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качестве средств обучения могут выступать также реальные объекты, производство, сооружения. </a:t>
            </a:r>
          </a:p>
          <a:p>
            <a:endParaRPr lang="ru-RU" dirty="0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A2270760-1CCE-4A0B-8DF8-A9D0E22D404E}"/>
              </a:ext>
            </a:extLst>
          </p:cNvPr>
          <p:cNvSpPr/>
          <p:nvPr/>
        </p:nvSpPr>
        <p:spPr>
          <a:xfrm>
            <a:off x="6342072" y="2576946"/>
            <a:ext cx="5752946" cy="374207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/>
                </a:solidFill>
              </a:rPr>
              <a:t>Дидактические средства, как и методы, являются частью педагогической системы и выполняют в ней свое назначение. </a:t>
            </a:r>
          </a:p>
          <a:p>
            <a:endParaRPr lang="ru-RU" sz="2400" i="1" dirty="0">
              <a:solidFill>
                <a:schemeClr val="tx1"/>
              </a:solidFill>
            </a:endParaRPr>
          </a:p>
          <a:p>
            <a:r>
              <a:rPr lang="ru-RU" sz="2400" i="1" dirty="0">
                <a:solidFill>
                  <a:schemeClr val="tx1"/>
                </a:solidFill>
              </a:rPr>
              <a:t>Выбор средств обучения </a:t>
            </a:r>
            <a:r>
              <a:rPr lang="ru-RU" sz="2400" dirty="0">
                <a:solidFill>
                  <a:schemeClr val="tx1"/>
                </a:solidFill>
              </a:rPr>
              <a:t>зависит от дидактической концепции, целей, содержания, методов и условий </a:t>
            </a:r>
            <a:r>
              <a:rPr lang="ru-RU" sz="2400" i="1" dirty="0">
                <a:solidFill>
                  <a:schemeClr val="tx1"/>
                </a:solidFill>
              </a:rPr>
              <a:t>учебного процесса. </a:t>
            </a:r>
            <a:endParaRPr lang="ru-RU" sz="2400" dirty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0497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6119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Литература: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9589" y="1180151"/>
            <a:ext cx="11247040" cy="4857403"/>
          </a:xfrm>
        </p:spPr>
        <p:txBody>
          <a:bodyPr>
            <a:noAutofit/>
          </a:bodyPr>
          <a:lstStyle/>
          <a:p>
            <a:pPr lvl="0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Кодекс Республики Беларусь об образовании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[Электронный ресурс] : от 13 янв. 2011 г. № 243-3 : принят Палатой представителей 2 декабря 2010 г. : одобрен Советом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Респ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22 дек. 2010 г. : в ред. Закона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Респ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Беларусь от 23.07.2019 г. // ЭТАЛОН. Законодательство Республики Беларусь / Нац. Центр правовой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информ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Респ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Беларусь.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Педагогика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: учебно-методическое пособие для студентов творческих специальностей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авт.-сост. Т. В. Леонтьева, Л. Ф. Мустафина. – Изд. 2-е. – Москва 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Директ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-Медиа, 2023.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С. 64-74; 84-112.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Режим доступа: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biblioclub.ru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Дата доступа: 24.10.2024.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Дудина, М. Н.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Теория и практика высшего образования : реверсивное обучение : учебно-методическое пособие / М. Н. Дудина ; Уральский федеральный университет им. первого Президента России Б. Н. Ельцина. – Екатеринбург : Издательство Уральского университета, 2020.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С.11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-67.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Режим доступа: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biblioclub.ru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Дата доступа: 24.10.2024.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8612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F83BC00-6031-4F4C-AC94-EA5BBECC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 средств обучения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5715AC7-CAC3-4F02-ACF2-644B63A8EB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858" y="2010878"/>
            <a:ext cx="2515069" cy="452846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средства расположены по нарастанию возможности заменять действия преподавателя и автоматизировать действия обучающегося.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D436602-D442-4712-86BA-5F5E79D3DC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16769" y="2010877"/>
            <a:ext cx="8642722" cy="45284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dirty="0"/>
              <a:t>1. Простые средства.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Простые словесные средства: учебники и другие тексты.</a:t>
            </a:r>
          </a:p>
          <a:p>
            <a:pPr marL="0" indent="0">
              <a:buNone/>
            </a:pPr>
            <a:r>
              <a:rPr lang="ru-RU" dirty="0"/>
              <a:t>Простые визуальные средства: реальные предметы, модели, картины.</a:t>
            </a:r>
          </a:p>
          <a:p>
            <a:pPr marL="0" indent="0">
              <a:buNone/>
            </a:pPr>
            <a:r>
              <a:rPr lang="ru-RU" i="1" dirty="0"/>
              <a:t>2. </a:t>
            </a:r>
            <a:r>
              <a:rPr lang="ru-RU" b="1" i="1" dirty="0"/>
              <a:t>Сложные средства.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Механические визуальные приборы: </a:t>
            </a:r>
            <a:r>
              <a:rPr lang="ru-RU" dirty="0" smtClean="0"/>
              <a:t>микроскоп </a:t>
            </a:r>
            <a:r>
              <a:rPr lang="ru-RU" dirty="0"/>
              <a:t>и др.</a:t>
            </a:r>
          </a:p>
          <a:p>
            <a:pPr marL="0" indent="0">
              <a:buNone/>
            </a:pPr>
            <a:r>
              <a:rPr lang="ru-RU" dirty="0"/>
              <a:t>Аудиальные средства: проигрыватель, магнитофон, радио.</a:t>
            </a:r>
          </a:p>
          <a:p>
            <a:pPr marL="0" indent="0">
              <a:buNone/>
            </a:pPr>
            <a:r>
              <a:rPr lang="ru-RU" dirty="0"/>
              <a:t>Аудиовизуальные: звуковой фильм, ТВ, видео.</a:t>
            </a:r>
          </a:p>
          <a:p>
            <a:pPr marL="0" indent="0">
              <a:buNone/>
            </a:pPr>
            <a:r>
              <a:rPr lang="ru-RU" dirty="0"/>
              <a:t>Средства, автоматизирующие процесс обучения: лингвистические кабинеты, компьютеры, информационные системы, телекоммуникационные сети.</a:t>
            </a:r>
          </a:p>
          <a:p>
            <a:endParaRPr lang="ru-RU" dirty="0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xmlns="" id="{5DDCEB3C-62EC-4B3B-A359-1685234FCB2F}"/>
              </a:ext>
            </a:extLst>
          </p:cNvPr>
          <p:cNvSpPr/>
          <p:nvPr/>
        </p:nvSpPr>
        <p:spPr>
          <a:xfrm>
            <a:off x="8811491" y="997527"/>
            <a:ext cx="2050473" cy="127461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В. </a:t>
            </a:r>
            <a:r>
              <a:rPr lang="ru-RU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Оконь</a:t>
            </a: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(польский педагог)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6069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Текст 5">
            <a:extLst>
              <a:ext uri="{FF2B5EF4-FFF2-40B4-BE49-F238E27FC236}">
                <a16:creationId xmlns:a16="http://schemas.microsoft.com/office/drawing/2014/main" xmlns="" id="{93389F92-0317-4E4A-9A20-0F1279597854}"/>
              </a:ext>
            </a:extLst>
          </p:cNvPr>
          <p:cNvSpPr txBox="1">
            <a:spLocks/>
          </p:cNvSpPr>
          <p:nvPr/>
        </p:nvSpPr>
        <p:spPr bwMode="auto">
          <a:xfrm>
            <a:off x="1942231" y="282671"/>
            <a:ext cx="8143875" cy="503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None/>
            </a:pPr>
            <a:r>
              <a:rPr lang="be-BY" altLang="ru-RU" sz="2800" u="sng" dirty="0">
                <a:solidFill>
                  <a:srgbClr val="083763"/>
                </a:solidFill>
                <a:latin typeface="Constantia" panose="02030602050306030303" pitchFamily="18" charset="0"/>
              </a:rPr>
              <a:t>Закономерности педагогического процесса</a:t>
            </a:r>
            <a:endParaRPr lang="be-BY" altLang="ru-RU" sz="2800" dirty="0">
              <a:solidFill>
                <a:schemeClr val="accent1"/>
              </a:solidFill>
            </a:endParaRPr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endParaRPr lang="ru-RU" dirty="0"/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endParaRPr lang="ru-RU" dirty="0"/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r>
              <a:rPr lang="ru-RU" dirty="0"/>
              <a:t>процесс обучения органически связан с процессами воспитания и развития, которые в совокупности образуют целостный процесс образования человека;</a:t>
            </a:r>
            <a:r>
              <a:rPr lang="be-BY" altLang="ru-RU" sz="2000" dirty="0"/>
              <a:t> </a:t>
            </a:r>
            <a:endParaRPr lang="en-US" altLang="ru-RU" sz="2000" dirty="0"/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endParaRPr lang="en-US" altLang="ru-RU" sz="2000" dirty="0"/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r>
              <a:rPr lang="ru-RU" dirty="0"/>
              <a:t>в процессе обучения естественным образом связаны процессы преподавания и учения, деятельность педагога и обучающегося; </a:t>
            </a:r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endParaRPr lang="ru-RU" dirty="0"/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r>
              <a:rPr lang="ru-RU" dirty="0"/>
              <a:t>в процессе обучения логически связаны все его элементы – цель, задачи, содержание,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средства,</a:t>
            </a:r>
            <a:r>
              <a:rPr lang="ru-RU" dirty="0"/>
              <a:t> </a:t>
            </a:r>
            <a:r>
              <a:rPr lang="ru-RU" b="1" dirty="0"/>
              <a:t>методы,</a:t>
            </a:r>
            <a:r>
              <a:rPr lang="ru-RU" dirty="0"/>
              <a:t> формы;</a:t>
            </a:r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endParaRPr lang="ru-RU" dirty="0"/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r>
              <a:rPr lang="be-BY" alt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Выбор методов обучения обусловлен целями, задачами и содержанием обручения и вместе с ними определяет выбор форм организации учебного процесса;</a:t>
            </a:r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endParaRPr lang="en-US" altLang="ru-RU" dirty="0"/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r>
              <a:rPr lang="be-BY" altLang="ru-RU" dirty="0"/>
              <a:t>Только гармоничная взаимосвязь всех компонентов педагогического процесса обеспечивают его результативность достижение результатов, которые соответствуют поставленной цели.</a:t>
            </a:r>
            <a:endParaRPr lang="en-US" altLang="ru-RU" dirty="0"/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endParaRPr lang="ru-RU" dirty="0"/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endParaRPr lang="be-BY" altLang="ru-RU" sz="2000" dirty="0"/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endParaRPr lang="be-BY" altLang="ru-RU" sz="2000" dirty="0"/>
          </a:p>
          <a:p>
            <a:pPr algn="just" eaLnBrk="1" hangingPunct="1">
              <a:buClr>
                <a:srgbClr val="0BD0D9"/>
              </a:buClr>
              <a:buFont typeface="Wingdings 2" panose="05020102010507070707" pitchFamily="18" charset="2"/>
              <a:buChar char=""/>
            </a:pPr>
            <a:endParaRPr lang="en-US" altLang="ru-RU" sz="2000" dirty="0"/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xmlns="" id="{A6F32CFA-8650-4649-9784-070FD4A55BA2}"/>
              </a:ext>
            </a:extLst>
          </p:cNvPr>
          <p:cNvSpPr/>
          <p:nvPr/>
        </p:nvSpPr>
        <p:spPr>
          <a:xfrm>
            <a:off x="180111" y="857252"/>
            <a:ext cx="1843950" cy="3200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rgbClr val="002060"/>
                </a:solidFill>
              </a:rPr>
              <a:t>Метод </a:t>
            </a:r>
            <a:r>
              <a:rPr lang="ru-RU" sz="2000" dirty="0">
                <a:solidFill>
                  <a:srgbClr val="002060"/>
                </a:solidFill>
              </a:rPr>
              <a:t>обучения – путь достижения цели и задач обучения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xmlns="" id="{6AF21A4B-8069-4E97-BCE1-252F8C11D84B}"/>
              </a:ext>
            </a:extLst>
          </p:cNvPr>
          <p:cNvSpPr/>
          <p:nvPr/>
        </p:nvSpPr>
        <p:spPr>
          <a:xfrm>
            <a:off x="10167940" y="786250"/>
            <a:ext cx="1843950" cy="343938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Средства обучения</a:t>
            </a: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–объекты, выступающие в качестве источников учебной информации и инструментов решения задач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31324284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700" y="152401"/>
            <a:ext cx="1165375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i="1" dirty="0"/>
              <a:t>	</a:t>
            </a:r>
            <a:r>
              <a:rPr lang="ru-RU" sz="2800" b="1" dirty="0"/>
              <a:t>Раздел </a:t>
            </a:r>
            <a:r>
              <a:rPr lang="en-US" sz="2800" b="1" dirty="0"/>
              <a:t>II</a:t>
            </a:r>
            <a:r>
              <a:rPr lang="ru-RU" sz="2800" b="1" dirty="0"/>
              <a:t>. Тема 7. Методы, педагогические технологии и средства обучения в системе высшего образования</a:t>
            </a:r>
            <a:endParaRPr lang="ru-RU" sz="2800" i="1" dirty="0"/>
          </a:p>
          <a:p>
            <a:r>
              <a:rPr lang="ru-RU" sz="2800" i="1" dirty="0" smtClean="0"/>
              <a:t>1</a:t>
            </a:r>
            <a:r>
              <a:rPr lang="ru-RU" sz="2800" i="1" dirty="0"/>
              <a:t>. </a:t>
            </a:r>
            <a:r>
              <a:rPr lang="ru-RU" sz="2800" dirty="0"/>
              <a:t>Понятие о педагогической (образовательной) </a:t>
            </a:r>
            <a:r>
              <a:rPr lang="ru-RU" sz="2800" dirty="0" smtClean="0"/>
              <a:t>технологии.</a:t>
            </a:r>
            <a:endParaRPr lang="ru-RU" sz="2800" dirty="0"/>
          </a:p>
          <a:p>
            <a:r>
              <a:rPr lang="ru-RU" sz="2800" dirty="0"/>
              <a:t>2. Технологии проблемного, модульного обучения. </a:t>
            </a:r>
            <a:r>
              <a:rPr lang="ru-RU" sz="2800" dirty="0" smtClean="0"/>
              <a:t>Коммуникативные, игровые и проектные  </a:t>
            </a:r>
            <a:r>
              <a:rPr lang="ru-RU" sz="2800" dirty="0" smtClean="0"/>
              <a:t>технологии. </a:t>
            </a:r>
            <a:endParaRPr lang="ru-RU" sz="2800" dirty="0" smtClean="0"/>
          </a:p>
          <a:p>
            <a:r>
              <a:rPr lang="ru-RU" sz="2800" dirty="0" smtClean="0"/>
              <a:t>3</a:t>
            </a:r>
            <a:r>
              <a:rPr lang="ru-RU" sz="2800" dirty="0"/>
              <a:t>. Понятие и сущность методов и приемов обучения в </a:t>
            </a:r>
            <a:r>
              <a:rPr lang="ru-RU" sz="2800" dirty="0" smtClean="0"/>
              <a:t>учреждениях </a:t>
            </a:r>
            <a:r>
              <a:rPr lang="ru-RU" sz="2800" dirty="0"/>
              <a:t>высшего </a:t>
            </a:r>
            <a:r>
              <a:rPr lang="ru-RU" sz="2800" dirty="0" smtClean="0"/>
              <a:t>образования.</a:t>
            </a:r>
            <a:endParaRPr lang="ru-RU" sz="2800" dirty="0" smtClean="0"/>
          </a:p>
          <a:p>
            <a:r>
              <a:rPr lang="ru-RU" sz="2800" dirty="0" smtClean="0"/>
              <a:t>4. Классификации </a:t>
            </a:r>
            <a:r>
              <a:rPr lang="ru-RU" sz="2800" dirty="0"/>
              <a:t>методов обучения</a:t>
            </a:r>
            <a:r>
              <a:rPr lang="ru-RU" sz="2800" dirty="0" smtClean="0"/>
              <a:t>. </a:t>
            </a:r>
          </a:p>
          <a:p>
            <a:r>
              <a:rPr lang="ru-RU" sz="2800" dirty="0" smtClean="0"/>
              <a:t>5</a:t>
            </a:r>
            <a:r>
              <a:rPr lang="ru-RU" sz="2800" dirty="0"/>
              <a:t>. Критерии оптимального выбора </a:t>
            </a:r>
            <a:r>
              <a:rPr lang="ru-RU" sz="2800" dirty="0" smtClean="0"/>
              <a:t>и </a:t>
            </a:r>
            <a:r>
              <a:rPr lang="ru-RU" sz="2800" dirty="0"/>
              <a:t>сочетания методов обучения.</a:t>
            </a:r>
          </a:p>
          <a:p>
            <a:r>
              <a:rPr lang="ru-RU" sz="2800" dirty="0" smtClean="0"/>
              <a:t>6</a:t>
            </a:r>
            <a:r>
              <a:rPr lang="ru-RU" sz="2800" dirty="0"/>
              <a:t>. </a:t>
            </a:r>
            <a:r>
              <a:rPr lang="ru-RU" sz="2800" dirty="0" smtClean="0"/>
              <a:t>Понятие </a:t>
            </a:r>
            <a:r>
              <a:rPr lang="ru-RU" sz="2800" dirty="0"/>
              <a:t>о средствах обучения. Классификации средств обучения. </a:t>
            </a:r>
          </a:p>
        </p:txBody>
      </p:sp>
      <p:pic>
        <p:nvPicPr>
          <p:cNvPr id="3" name="Рисунок 2" descr="Академическая шапочка">
            <a:extLst>
              <a:ext uri="{FF2B5EF4-FFF2-40B4-BE49-F238E27FC236}">
                <a16:creationId xmlns:a16="http://schemas.microsoft.com/office/drawing/2014/main" xmlns="" id="{249D4AD1-C1AE-48A2-A82C-46ABF1C31B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47714" y="0"/>
            <a:ext cx="665732" cy="6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217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A235DF4-173B-4DC4-86B5-E40CE8980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педагогическая технология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D8A61BF-53D5-4826-BA17-ED7DF0DD48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2002" y="1479147"/>
            <a:ext cx="4491317" cy="5059859"/>
          </a:xfrm>
          <a:ln w="38100"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/>
              <a:t>педагогическая технология </a:t>
            </a:r>
            <a:r>
              <a:rPr lang="ru-RU" dirty="0"/>
              <a:t>– </a:t>
            </a:r>
            <a:r>
              <a:rPr lang="ru-RU" sz="2400" dirty="0"/>
              <a:t>совокупность психолого-педагогических установок, определяющих </a:t>
            </a:r>
            <a:r>
              <a:rPr lang="ru-RU" sz="2400" b="1" dirty="0"/>
              <a:t>социальный набор и компоновку </a:t>
            </a:r>
            <a:r>
              <a:rPr lang="ru-RU" sz="2400" dirty="0"/>
              <a:t>форм, методов, способов, приемов обучения, воспитательных средств; она есть инструментарий педагогического процесса </a:t>
            </a:r>
          </a:p>
          <a:p>
            <a:pPr marL="0" indent="0">
              <a:buNone/>
            </a:pPr>
            <a:r>
              <a:rPr lang="ru-RU" sz="2400" dirty="0"/>
              <a:t>(Б. Т. Лихачев)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90B9126-B73B-4E8C-B8E5-2AFFC981D3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54389" y="1296585"/>
            <a:ext cx="7165609" cy="5424985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– это содержательная техника реализации учебного процесса (В. П. Беспалько); </a:t>
            </a:r>
          </a:p>
          <a:p>
            <a:pPr marL="0" indent="0">
              <a:buNone/>
            </a:pPr>
            <a:r>
              <a:rPr lang="ru-RU" sz="2400" dirty="0"/>
              <a:t>– это описание процесса достижения планируемых результатов обучения (И. П. Волков); </a:t>
            </a:r>
          </a:p>
          <a:p>
            <a:pPr marL="0" indent="0">
              <a:buNone/>
            </a:pPr>
            <a:r>
              <a:rPr lang="ru-RU" sz="2400" dirty="0"/>
              <a:t>– это продуманная во всех деталях модель совместной педагогической деятельности по проектированию, организации и проведению учебного процесса с безусловным обеспечением комфортных условий для учащихся и учителя </a:t>
            </a:r>
          </a:p>
          <a:p>
            <a:pPr marL="0" indent="0">
              <a:buNone/>
            </a:pPr>
            <a:r>
              <a:rPr lang="ru-RU" sz="2400" dirty="0"/>
              <a:t>(В. М. Монахов); </a:t>
            </a:r>
          </a:p>
          <a:p>
            <a:pPr marL="0" indent="0">
              <a:buNone/>
            </a:pPr>
            <a:r>
              <a:rPr lang="ru-RU" sz="2400" dirty="0"/>
              <a:t>– системная совокупность и порядок функционирования всех личностных, инструментальных и методологических средств, используемых для достижения педагогических целей (М. В. Кларин). </a:t>
            </a:r>
          </a:p>
          <a:p>
            <a:endParaRPr lang="ru-RU" dirty="0"/>
          </a:p>
        </p:txBody>
      </p:sp>
      <p:sp>
        <p:nvSpPr>
          <p:cNvPr id="5" name="Овал 4">
            <a:extLst>
              <a:ext uri="{FF2B5EF4-FFF2-40B4-BE49-F238E27FC236}">
                <a16:creationId xmlns="" xmlns:a16="http://schemas.microsoft.com/office/drawing/2014/main" id="{E5785082-4DDF-4338-99E3-5A35ECF3FBEB}"/>
              </a:ext>
            </a:extLst>
          </p:cNvPr>
          <p:cNvSpPr/>
          <p:nvPr/>
        </p:nvSpPr>
        <p:spPr>
          <a:xfrm>
            <a:off x="8068235" y="632012"/>
            <a:ext cx="3641544" cy="54169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Другие определения </a:t>
            </a:r>
          </a:p>
        </p:txBody>
      </p:sp>
    </p:spTree>
    <p:extLst>
      <p:ext uri="{BB962C8B-B14F-4D97-AF65-F5344CB8AC3E}">
        <p14:creationId xmlns:p14="http://schemas.microsoft.com/office/powerpoint/2010/main" val="2356731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60B7B78-16E5-4A0F-905C-86B438448B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0305" y="1183341"/>
            <a:ext cx="6306671" cy="4558553"/>
          </a:xfrm>
          <a:ln w="38100">
            <a:solidFill>
              <a:srgbClr val="002060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3300" dirty="0"/>
              <a:t>Технология отличается от методики рядом признаков:</a:t>
            </a:r>
          </a:p>
          <a:p>
            <a:pPr marL="0" indent="0">
              <a:buNone/>
            </a:pPr>
            <a:r>
              <a:rPr lang="ru-RU" sz="3300" dirty="0"/>
              <a:t>1) Концептуальность (в основе технологии – определенная концепция),</a:t>
            </a:r>
          </a:p>
          <a:p>
            <a:pPr marL="0" indent="0">
              <a:buNone/>
            </a:pPr>
            <a:r>
              <a:rPr lang="ru-RU" sz="3300" dirty="0"/>
              <a:t>2) Системность ( взаимосвязь элементов системы: цель, задачи, методы, содержание, средства)</a:t>
            </a:r>
          </a:p>
          <a:p>
            <a:pPr marL="0" indent="0">
              <a:buNone/>
            </a:pPr>
            <a:r>
              <a:rPr lang="ru-RU" sz="3300" dirty="0"/>
              <a:t>3) Управляемость </a:t>
            </a:r>
          </a:p>
          <a:p>
            <a:pPr marL="0" indent="0">
              <a:buNone/>
            </a:pPr>
            <a:r>
              <a:rPr lang="ru-RU" sz="3300" dirty="0"/>
              <a:t>4) эффективность,</a:t>
            </a:r>
          </a:p>
          <a:p>
            <a:pPr marL="0" indent="0">
              <a:buNone/>
            </a:pPr>
            <a:r>
              <a:rPr lang="ru-RU" sz="3300" dirty="0"/>
              <a:t>5) Воспроизводимость</a:t>
            </a:r>
          </a:p>
          <a:p>
            <a:pPr marL="0" indent="0">
              <a:buNone/>
            </a:pPr>
            <a:r>
              <a:rPr lang="ru-RU" sz="3300" dirty="0"/>
              <a:t>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22C95C15-792E-4C11-8D13-F96DFB633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36975" y="2017342"/>
            <a:ext cx="5190565" cy="4738299"/>
          </a:xfrm>
          <a:ln w="38100">
            <a:solidFill>
              <a:srgbClr val="7030A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Технология обучения </a:t>
            </a:r>
            <a:r>
              <a:rPr lang="ru-RU" dirty="0">
                <a:solidFill>
                  <a:srgbClr val="FF0000"/>
                </a:solidFill>
              </a:rPr>
              <a:t>-системный метод создания, применения и определения ВСЕГО ПРОЦЕССА ПРЕПОДАВАНИЯ И УСВОЕНИЯ ЗНАНИЙ с учетом технических и человеческих ресурсов и их взаимодействия, </a:t>
            </a:r>
            <a:r>
              <a:rPr lang="ru-RU" dirty="0"/>
              <a:t>ставящий своей задачей оптимизацию форм образования по повышению его качества  (документы ЮНЕСКО)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="" xmlns:a16="http://schemas.microsoft.com/office/drawing/2014/main" id="{83253F45-F3EF-4E57-B654-172861B06490}"/>
              </a:ext>
            </a:extLst>
          </p:cNvPr>
          <p:cNvSpPr/>
          <p:nvPr/>
        </p:nvSpPr>
        <p:spPr>
          <a:xfrm>
            <a:off x="6919415" y="505715"/>
            <a:ext cx="4687733" cy="132308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Технология: как действовать, чтобы результаты совпали с поставленными требованиями (целями)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="" xmlns:a16="http://schemas.microsoft.com/office/drawing/2014/main" id="{DED7D8B0-A011-4E9C-A049-A342BC3B986B}"/>
              </a:ext>
            </a:extLst>
          </p:cNvPr>
          <p:cNvSpPr/>
          <p:nvPr/>
        </p:nvSpPr>
        <p:spPr>
          <a:xfrm>
            <a:off x="919603" y="1066546"/>
            <a:ext cx="5331072" cy="94355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Технология        методика </a:t>
            </a:r>
          </a:p>
        </p:txBody>
      </p:sp>
      <p:sp>
        <p:nvSpPr>
          <p:cNvPr id="9" name="Не равно 8">
            <a:extLst>
              <a:ext uri="{FF2B5EF4-FFF2-40B4-BE49-F238E27FC236}">
                <a16:creationId xmlns="" xmlns:a16="http://schemas.microsoft.com/office/drawing/2014/main" id="{D19C0FB7-783D-4C7A-8F49-683DBDB7149C}"/>
              </a:ext>
            </a:extLst>
          </p:cNvPr>
          <p:cNvSpPr/>
          <p:nvPr/>
        </p:nvSpPr>
        <p:spPr>
          <a:xfrm>
            <a:off x="3419319" y="1376958"/>
            <a:ext cx="665630" cy="322730"/>
          </a:xfrm>
          <a:prstGeom prst="mathNotEqua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5C726F9C-4A6A-425B-B032-DF78F582625E}"/>
              </a:ext>
            </a:extLst>
          </p:cNvPr>
          <p:cNvSpPr/>
          <p:nvPr/>
        </p:nvSpPr>
        <p:spPr>
          <a:xfrm>
            <a:off x="2816253" y="4961785"/>
            <a:ext cx="3738283" cy="7128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Методика – совокупность методов для выполнения каких-либо задач</a:t>
            </a:r>
          </a:p>
        </p:txBody>
      </p:sp>
    </p:spTree>
    <p:extLst>
      <p:ext uri="{BB962C8B-B14F-4D97-AF65-F5344CB8AC3E}">
        <p14:creationId xmlns:p14="http://schemas.microsoft.com/office/powerpoint/2010/main" val="3022396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B8A046B-B34F-40B2-8EDD-20CC94551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Технология обучения как системная категория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E6700F9-7C22-4359-B931-E079551BBE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4471" y="2010878"/>
            <a:ext cx="5958012" cy="34485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включает в себя следующие структурные составляющие: </a:t>
            </a:r>
          </a:p>
          <a:p>
            <a:pPr marL="0" indent="0">
              <a:buNone/>
            </a:pPr>
            <a:r>
              <a:rPr lang="ru-RU" dirty="0"/>
              <a:t>*дидактические закономерности обучения и его принципы; </a:t>
            </a:r>
          </a:p>
          <a:p>
            <a:pPr marL="0" indent="0">
              <a:buNone/>
            </a:pPr>
            <a:r>
              <a:rPr lang="ru-RU" dirty="0"/>
              <a:t>*содержание и определяемые им цели обучения; </a:t>
            </a:r>
          </a:p>
          <a:p>
            <a:pPr marL="0" indent="0">
              <a:buNone/>
            </a:pPr>
            <a:r>
              <a:rPr lang="ru-RU" dirty="0"/>
              <a:t>*методы и средства педагогического взаимодействия; </a:t>
            </a:r>
          </a:p>
          <a:p>
            <a:pPr marL="0" indent="0">
              <a:buNone/>
            </a:pPr>
            <a:r>
              <a:rPr lang="ru-RU" dirty="0"/>
              <a:t>* формы организации учебного процесса;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0830F54-1C38-41DC-B192-DCE37E726A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88532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*участников образовательного процесса (обучающий и обучающийся);</a:t>
            </a:r>
          </a:p>
          <a:p>
            <a:pPr marL="0" indent="0">
              <a:buNone/>
            </a:pPr>
            <a:r>
              <a:rPr lang="ru-RU" dirty="0"/>
              <a:t>* результаты учебной деятельности.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4370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736AB42-EEDA-4466-BA75-B1E1F23073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3756" y="178130"/>
            <a:ext cx="5780745" cy="667986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В основе </a:t>
            </a:r>
            <a:r>
              <a:rPr lang="ru-RU" sz="2400" b="1" dirty="0"/>
              <a:t>педагогической технологии </a:t>
            </a:r>
            <a:r>
              <a:rPr lang="ru-RU" sz="2400" dirty="0"/>
              <a:t>- </a:t>
            </a:r>
            <a:r>
              <a:rPr lang="ru-RU" sz="2400" dirty="0" smtClean="0"/>
              <a:t>полная управляемость </a:t>
            </a:r>
            <a:r>
              <a:rPr lang="ru-RU" sz="2400" dirty="0"/>
              <a:t>учебным процессом, </a:t>
            </a:r>
            <a:r>
              <a:rPr lang="ru-RU" sz="2400" dirty="0" smtClean="0"/>
              <a:t>его проектирование </a:t>
            </a:r>
            <a:r>
              <a:rPr lang="ru-RU" sz="2400" dirty="0"/>
              <a:t>и </a:t>
            </a:r>
            <a:r>
              <a:rPr lang="ru-RU" sz="2400" dirty="0" smtClean="0"/>
              <a:t>анализ </a:t>
            </a:r>
            <a:r>
              <a:rPr lang="ru-RU" sz="2400" dirty="0"/>
              <a:t>путём поэтапного воспроизведения.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Педагогическая технология </a:t>
            </a:r>
            <a:r>
              <a:rPr lang="ru-RU" sz="2400" dirty="0"/>
              <a:t>– это </a:t>
            </a:r>
            <a:r>
              <a:rPr lang="ru-RU" sz="2400" dirty="0" smtClean="0"/>
              <a:t>сложная система </a:t>
            </a:r>
            <a:r>
              <a:rPr lang="ru-RU" sz="2400" dirty="0"/>
              <a:t>приёмов и методик, объединенных приоритетными общеобразовательными целями, концептуально взаимосвязанными между собой задачами и содержанием, формами и методами организации учебно-воспитательного процесса.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Тенденция </a:t>
            </a:r>
            <a:r>
              <a:rPr lang="ru-RU" sz="2400" dirty="0"/>
              <a:t>более быстрого развития технологии обучения по сравнению с технологией воспитания. Технология </a:t>
            </a:r>
            <a:r>
              <a:rPr lang="ru-RU" sz="2400" dirty="0" smtClean="0"/>
              <a:t>воспитания </a:t>
            </a:r>
            <a:r>
              <a:rPr lang="ru-RU" sz="2400" dirty="0"/>
              <a:t>в </a:t>
            </a:r>
            <a:r>
              <a:rPr lang="ru-RU" sz="2400" dirty="0" smtClean="0"/>
              <a:t>большей зависимости </a:t>
            </a:r>
            <a:r>
              <a:rPr lang="ru-RU" sz="2400" dirty="0"/>
              <a:t>от субъективных </a:t>
            </a:r>
            <a:r>
              <a:rPr lang="ru-RU" sz="2400" dirty="0" smtClean="0"/>
              <a:t>факторов.</a:t>
            </a:r>
            <a:endParaRPr lang="ru-RU" sz="2400" dirty="0"/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1AB4D12F-D7F2-4CF6-B9B5-1AF7B006EC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4502" y="193964"/>
            <a:ext cx="5952076" cy="457991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smtClean="0">
                <a:solidFill>
                  <a:srgbClr val="C00000"/>
                </a:solidFill>
              </a:rPr>
              <a:t>Процессы </a:t>
            </a:r>
            <a:r>
              <a:rPr lang="ru-RU" sz="2000" dirty="0">
                <a:solidFill>
                  <a:srgbClr val="C00000"/>
                </a:solidFill>
              </a:rPr>
              <a:t>создания и </a:t>
            </a:r>
            <a:r>
              <a:rPr lang="ru-RU" sz="2000" dirty="0" smtClean="0">
                <a:solidFill>
                  <a:srgbClr val="C00000"/>
                </a:solidFill>
              </a:rPr>
              <a:t>реализации </a:t>
            </a:r>
            <a:r>
              <a:rPr lang="ru-RU" sz="2000" b="1" dirty="0">
                <a:solidFill>
                  <a:srgbClr val="C00000"/>
                </a:solidFill>
              </a:rPr>
              <a:t>воспитательных технологий </a:t>
            </a:r>
            <a:r>
              <a:rPr lang="ru-RU" sz="2000" dirty="0" smtClean="0">
                <a:solidFill>
                  <a:srgbClr val="C00000"/>
                </a:solidFill>
              </a:rPr>
              <a:t>сложнее чем обучающих. В </a:t>
            </a:r>
            <a:r>
              <a:rPr lang="ru-RU" sz="2000" dirty="0">
                <a:solidFill>
                  <a:srgbClr val="C00000"/>
                </a:solidFill>
              </a:rPr>
              <a:t>их основе -  отношения между воспитателем и </a:t>
            </a:r>
            <a:r>
              <a:rPr lang="ru-RU" sz="2000" dirty="0" smtClean="0">
                <a:solidFill>
                  <a:srgbClr val="C00000"/>
                </a:solidFill>
              </a:rPr>
              <a:t> обучающимися, </a:t>
            </a:r>
            <a:r>
              <a:rPr lang="ru-RU" sz="2000" dirty="0">
                <a:solidFill>
                  <a:srgbClr val="C00000"/>
                </a:solidFill>
              </a:rPr>
              <a:t>они требуют от педагога </a:t>
            </a:r>
            <a:r>
              <a:rPr lang="ru-RU" sz="2000" dirty="0" smtClean="0">
                <a:solidFill>
                  <a:srgbClr val="C00000"/>
                </a:solidFill>
              </a:rPr>
              <a:t>такого мастерства, </a:t>
            </a:r>
            <a:r>
              <a:rPr lang="ru-RU" sz="2000" dirty="0">
                <a:solidFill>
                  <a:srgbClr val="C00000"/>
                </a:solidFill>
              </a:rPr>
              <a:t>чтобы </a:t>
            </a:r>
            <a:r>
              <a:rPr lang="ru-RU" sz="2000" dirty="0" smtClean="0">
                <a:solidFill>
                  <a:srgbClr val="C00000"/>
                </a:solidFill>
              </a:rPr>
              <a:t>обучающиеся </a:t>
            </a:r>
            <a:r>
              <a:rPr lang="ru-RU" sz="2000" dirty="0">
                <a:solidFill>
                  <a:srgbClr val="C00000"/>
                </a:solidFill>
              </a:rPr>
              <a:t>сами выбрали отношение к делу, которое предлагает педагог.</a:t>
            </a:r>
            <a:r>
              <a:rPr lang="ru-RU" sz="2000" dirty="0"/>
              <a:t> </a:t>
            </a: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В </a:t>
            </a:r>
            <a:r>
              <a:rPr lang="ru-RU" sz="2000" dirty="0"/>
              <a:t>педагогической литературе распространено мнение о несовместимости такого тонкого личностного, творческого процесса, как воспитание, с техникой, стандартом, автоматизацией. Вместе с </a:t>
            </a:r>
            <a:r>
              <a:rPr lang="ru-RU" sz="2000" dirty="0" smtClean="0"/>
              <a:t>тем, </a:t>
            </a:r>
            <a:r>
              <a:rPr lang="ru-RU" sz="2000" dirty="0"/>
              <a:t>ученые стремятся </a:t>
            </a:r>
            <a:r>
              <a:rPr lang="ru-RU" sz="2000" dirty="0" err="1"/>
              <a:t>технологизировать</a:t>
            </a:r>
            <a:r>
              <a:rPr lang="ru-RU" sz="2000" dirty="0"/>
              <a:t> воспитательный процесс снабдить учителя – воспитателя «орудиями труда» и рекомендациями по их использованию. 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="" xmlns:a16="http://schemas.microsoft.com/office/drawing/2014/main" id="{391764DB-3BB3-44B1-ACD3-0367D6821CAB}"/>
              </a:ext>
            </a:extLst>
          </p:cNvPr>
          <p:cNvSpPr/>
          <p:nvPr/>
        </p:nvSpPr>
        <p:spPr>
          <a:xfrm>
            <a:off x="5994501" y="4797630"/>
            <a:ext cx="6239063" cy="2060369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2060"/>
              </a:solidFill>
            </a:endParaRPr>
          </a:p>
          <a:p>
            <a:pPr algn="ctr"/>
            <a:r>
              <a:rPr lang="ru-RU" sz="2400" dirty="0">
                <a:solidFill>
                  <a:schemeClr val="tx1"/>
                </a:solidFill>
              </a:rPr>
              <a:t>Пока технология не создана, </a:t>
            </a:r>
            <a:r>
              <a:rPr lang="ru-RU" sz="2400" dirty="0" smtClean="0">
                <a:solidFill>
                  <a:schemeClr val="tx1"/>
                </a:solidFill>
              </a:rPr>
              <a:t>доминирует </a:t>
            </a:r>
            <a:r>
              <a:rPr lang="ru-RU" sz="2400" dirty="0">
                <a:solidFill>
                  <a:schemeClr val="tx1"/>
                </a:solidFill>
              </a:rPr>
              <a:t>индивидуальное мастерство, </a:t>
            </a:r>
            <a:r>
              <a:rPr lang="ru-RU" sz="2400" dirty="0" smtClean="0">
                <a:solidFill>
                  <a:schemeClr val="tx1"/>
                </a:solidFill>
              </a:rPr>
              <a:t>которое может преобразовываться в  </a:t>
            </a:r>
            <a:r>
              <a:rPr lang="ru-RU" sz="2400" dirty="0">
                <a:solidFill>
                  <a:schemeClr val="tx1"/>
                </a:solidFill>
              </a:rPr>
              <a:t>«</a:t>
            </a:r>
            <a:r>
              <a:rPr lang="ru-RU" sz="2400" dirty="0" smtClean="0">
                <a:solidFill>
                  <a:schemeClr val="tx1"/>
                </a:solidFill>
              </a:rPr>
              <a:t>коллективное» - технологию, сокращая </a:t>
            </a:r>
            <a:r>
              <a:rPr lang="ru-RU" sz="2400" dirty="0">
                <a:solidFill>
                  <a:schemeClr val="tx1"/>
                </a:solidFill>
              </a:rPr>
              <a:t>путь к цели, экономит время и затраты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</a:p>
          <a:p>
            <a:pPr algn="ctr"/>
            <a:endParaRPr lang="ru-RU" sz="2400" dirty="0"/>
          </a:p>
        </p:txBody>
      </p:sp>
      <p:cxnSp>
        <p:nvCxnSpPr>
          <p:cNvPr id="10" name="Соединительная линия уступом 9"/>
          <p:cNvCxnSpPr/>
          <p:nvPr/>
        </p:nvCxnSpPr>
        <p:spPr>
          <a:xfrm rot="5400000" flipH="1" flipV="1">
            <a:off x="3553576" y="2918481"/>
            <a:ext cx="5623199" cy="1353783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1809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CED7790-CDC6-45DC-B905-215A98ABE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8248"/>
            <a:ext cx="9605635" cy="1059305"/>
          </a:xfrm>
        </p:spPr>
        <p:txBody>
          <a:bodyPr>
            <a:noAutofit/>
          </a:bodyPr>
          <a:lstStyle/>
          <a:p>
            <a:r>
              <a:rPr lang="ru-RU" sz="2400" dirty="0"/>
              <a:t>Технологии обучения </a:t>
            </a:r>
            <a:r>
              <a:rPr lang="ru-RU" sz="2400" dirty="0">
                <a:solidFill>
                  <a:srgbClr val="0070C0"/>
                </a:solidFill>
              </a:rPr>
              <a:t>традиционные </a:t>
            </a:r>
            <a:r>
              <a:rPr lang="ru-RU" sz="2400" dirty="0"/>
              <a:t>и  инновационные:  </a:t>
            </a:r>
            <a:r>
              <a:rPr lang="ru-RU" sz="2400" i="1" dirty="0">
                <a:solidFill>
                  <a:srgbClr val="7030A0"/>
                </a:solidFill>
              </a:rPr>
              <a:t>проблемное обучение </a:t>
            </a:r>
            <a:r>
              <a:rPr lang="ru-RU" sz="2400" i="1" dirty="0"/>
              <a:t>– инновация? Почему? </a:t>
            </a:r>
            <a:r>
              <a:rPr lang="ru-RU" sz="2400" dirty="0"/>
              <a:t>В чем отличие от традиционного (</a:t>
            </a:r>
            <a:r>
              <a:rPr lang="ru-RU" sz="2400" dirty="0" err="1"/>
              <a:t>знаниевого</a:t>
            </a:r>
            <a:r>
              <a:rPr lang="ru-RU" sz="2400" dirty="0"/>
              <a:t>, объяснительно-иллюстративного) обучения? </a:t>
            </a:r>
            <a:br>
              <a:rPr lang="ru-RU" sz="2400" dirty="0"/>
            </a:br>
            <a:endParaRPr lang="ru-RU" sz="2400" i="1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8FCAECC-38C8-49E9-B0BF-5E0ACE717D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2111" y="1301291"/>
            <a:ext cx="3864257" cy="34485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27685A20-8D1A-4C4B-B36F-BC6578D1A5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02306" y="1871268"/>
            <a:ext cx="5438052" cy="34344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="" xmlns:a16="http://schemas.microsoft.com/office/drawing/2014/main" id="{F7DF4AD8-42AD-4C5A-AF89-150369616269}"/>
              </a:ext>
            </a:extLst>
          </p:cNvPr>
          <p:cNvCxnSpPr>
            <a:cxnSpLocks/>
          </p:cNvCxnSpPr>
          <p:nvPr/>
        </p:nvCxnSpPr>
        <p:spPr>
          <a:xfrm flipV="1">
            <a:off x="4242311" y="5419165"/>
            <a:ext cx="672353" cy="349624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="" xmlns:a16="http://schemas.microsoft.com/office/drawing/2014/main" id="{018030FC-52E1-4A04-BDB9-3FB9FD82961E}"/>
              </a:ext>
            </a:extLst>
          </p:cNvPr>
          <p:cNvCxnSpPr>
            <a:cxnSpLocks/>
          </p:cNvCxnSpPr>
          <p:nvPr/>
        </p:nvCxnSpPr>
        <p:spPr>
          <a:xfrm flipV="1">
            <a:off x="5334391" y="4956089"/>
            <a:ext cx="672353" cy="349624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: скругленные углы 8">
            <a:extLst>
              <a:ext uri="{FF2B5EF4-FFF2-40B4-BE49-F238E27FC236}">
                <a16:creationId xmlns="" xmlns:a16="http://schemas.microsoft.com/office/drawing/2014/main" id="{D75D3279-D72E-4050-BB10-8167B7C20C66}"/>
              </a:ext>
            </a:extLst>
          </p:cNvPr>
          <p:cNvSpPr/>
          <p:nvPr/>
        </p:nvSpPr>
        <p:spPr>
          <a:xfrm>
            <a:off x="178198" y="1936739"/>
            <a:ext cx="3691572" cy="1830498"/>
          </a:xfrm>
          <a:prstGeom prst="roundRect">
            <a:avLst>
              <a:gd name="adj" fmla="val 0"/>
            </a:avLst>
          </a:prstGeom>
          <a:solidFill>
            <a:srgbClr val="99CC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усвоение результатов научного познания, вооружения </a:t>
            </a:r>
            <a:r>
              <a:rPr lang="ru-RU" dirty="0" smtClean="0">
                <a:solidFill>
                  <a:srgbClr val="C00000"/>
                </a:solidFill>
              </a:rPr>
              <a:t>обучающихся </a:t>
            </a:r>
            <a:r>
              <a:rPr lang="ru-RU" dirty="0">
                <a:solidFill>
                  <a:srgbClr val="C00000"/>
                </a:solidFill>
              </a:rPr>
              <a:t>знанием основ наук, овладения системой знаний, умений и навыков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="" xmlns:a16="http://schemas.microsoft.com/office/drawing/2014/main" id="{2A14D460-81DF-4165-BA41-D4AE1352A5EE}"/>
              </a:ext>
            </a:extLst>
          </p:cNvPr>
          <p:cNvSpPr/>
          <p:nvPr/>
        </p:nvSpPr>
        <p:spPr>
          <a:xfrm>
            <a:off x="127770" y="4480384"/>
            <a:ext cx="3691572" cy="2227186"/>
          </a:xfrm>
          <a:prstGeom prst="roundRect">
            <a:avLst>
              <a:gd name="adj" fmla="val 0"/>
            </a:avLst>
          </a:prstGeom>
          <a:solidFill>
            <a:srgbClr val="CCCCFF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усвоение результатов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познания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 процесса получения этих результатов, формирование познавательной деятельности обучающегося, развитие его творческих способностей, помимо овладения системой знаний, умений и навыков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Не равно 10">
            <a:extLst>
              <a:ext uri="{FF2B5EF4-FFF2-40B4-BE49-F238E27FC236}">
                <a16:creationId xmlns="" xmlns:a16="http://schemas.microsoft.com/office/drawing/2014/main" id="{04EDEBF5-F71B-4860-8BDC-316AABE513F7}"/>
              </a:ext>
            </a:extLst>
          </p:cNvPr>
          <p:cNvSpPr/>
          <p:nvPr/>
        </p:nvSpPr>
        <p:spPr>
          <a:xfrm>
            <a:off x="882728" y="3871558"/>
            <a:ext cx="1725706" cy="504504"/>
          </a:xfrm>
          <a:prstGeom prst="mathNotEqua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="" xmlns:a16="http://schemas.microsoft.com/office/drawing/2014/main" id="{2BF6BF75-C729-4260-9010-1A84C97BF382}"/>
              </a:ext>
            </a:extLst>
          </p:cNvPr>
          <p:cNvSpPr/>
          <p:nvPr/>
        </p:nvSpPr>
        <p:spPr>
          <a:xfrm>
            <a:off x="951352" y="1366763"/>
            <a:ext cx="1841020" cy="5045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Цели обучения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="" xmlns:a16="http://schemas.microsoft.com/office/drawing/2014/main" id="{3C3BEE79-1741-48E7-A3CF-C69ECC1FC319}"/>
              </a:ext>
            </a:extLst>
          </p:cNvPr>
          <p:cNvSpPr/>
          <p:nvPr/>
        </p:nvSpPr>
        <p:spPr>
          <a:xfrm>
            <a:off x="4681978" y="1113294"/>
            <a:ext cx="3196618" cy="79647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Принцип организации педагогического процесса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="" xmlns:a16="http://schemas.microsoft.com/office/drawing/2014/main" id="{D6BD5992-8C81-4F49-ADEA-1BF7CEB78D93}"/>
              </a:ext>
            </a:extLst>
          </p:cNvPr>
          <p:cNvSpPr/>
          <p:nvPr/>
        </p:nvSpPr>
        <p:spPr>
          <a:xfrm>
            <a:off x="4227452" y="1993719"/>
            <a:ext cx="3691572" cy="1830498"/>
          </a:xfrm>
          <a:prstGeom prst="roundRect">
            <a:avLst>
              <a:gd name="adj" fmla="val 0"/>
            </a:avLst>
          </a:prstGeom>
          <a:solidFill>
            <a:srgbClr val="99CC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принцип передачи готовых знаний, выводов науки </a:t>
            </a:r>
            <a:r>
              <a:rPr lang="ru-RU" dirty="0" smtClean="0">
                <a:solidFill>
                  <a:srgbClr val="C00000"/>
                </a:solidFill>
              </a:rPr>
              <a:t>обучающимся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="" xmlns:a16="http://schemas.microsoft.com/office/drawing/2014/main" id="{D5049E72-C833-4476-B6F9-AD6B1EF926B5}"/>
              </a:ext>
            </a:extLst>
          </p:cNvPr>
          <p:cNvSpPr/>
          <p:nvPr/>
        </p:nvSpPr>
        <p:spPr>
          <a:xfrm>
            <a:off x="4407493" y="4480384"/>
            <a:ext cx="3691572" cy="2227186"/>
          </a:xfrm>
          <a:prstGeom prst="roundRect">
            <a:avLst>
              <a:gd name="adj" fmla="val 0"/>
            </a:avLst>
          </a:prstGeom>
          <a:solidFill>
            <a:srgbClr val="CCCCFF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принцип поисковой учебно-познавательной деятельности обучающегося,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основа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усвоение знаний через решение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проблем, способов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действий,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изобретение»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новых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способов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приложения знаний к практике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Не равно 15">
            <a:extLst>
              <a:ext uri="{FF2B5EF4-FFF2-40B4-BE49-F238E27FC236}">
                <a16:creationId xmlns="" xmlns:a16="http://schemas.microsoft.com/office/drawing/2014/main" id="{A298E359-0F37-4BA5-AB9A-28361773FF3F}"/>
              </a:ext>
            </a:extLst>
          </p:cNvPr>
          <p:cNvSpPr/>
          <p:nvPr/>
        </p:nvSpPr>
        <p:spPr>
          <a:xfrm>
            <a:off x="9100098" y="3813668"/>
            <a:ext cx="1725706" cy="504504"/>
          </a:xfrm>
          <a:prstGeom prst="mathNotEqua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Не равно 16">
            <a:extLst>
              <a:ext uri="{FF2B5EF4-FFF2-40B4-BE49-F238E27FC236}">
                <a16:creationId xmlns="" xmlns:a16="http://schemas.microsoft.com/office/drawing/2014/main" id="{01F0D7ED-BE8C-4C1D-A52D-D6F48028CFC6}"/>
              </a:ext>
            </a:extLst>
          </p:cNvPr>
          <p:cNvSpPr/>
          <p:nvPr/>
        </p:nvSpPr>
        <p:spPr>
          <a:xfrm>
            <a:off x="5297900" y="3949597"/>
            <a:ext cx="1725706" cy="504504"/>
          </a:xfrm>
          <a:prstGeom prst="mathNotEqua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Объект 3">
            <a:extLst>
              <a:ext uri="{FF2B5EF4-FFF2-40B4-BE49-F238E27FC236}">
                <a16:creationId xmlns="" xmlns:a16="http://schemas.microsoft.com/office/drawing/2014/main" id="{7F21667D-50E9-4534-B13C-F7F499B68AE8}"/>
              </a:ext>
            </a:extLst>
          </p:cNvPr>
          <p:cNvSpPr txBox="1">
            <a:spLocks/>
          </p:cNvSpPr>
          <p:nvPr/>
        </p:nvSpPr>
        <p:spPr>
          <a:xfrm>
            <a:off x="9082216" y="1871268"/>
            <a:ext cx="5438052" cy="3434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="" xmlns:a16="http://schemas.microsoft.com/office/drawing/2014/main" id="{007A9BD6-6A70-4FC4-AC8E-057A1CCA9204}"/>
              </a:ext>
            </a:extLst>
          </p:cNvPr>
          <p:cNvSpPr/>
          <p:nvPr/>
        </p:nvSpPr>
        <p:spPr>
          <a:xfrm>
            <a:off x="8627993" y="1005624"/>
            <a:ext cx="3196618" cy="79647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Характер изложения и  </a:t>
            </a:r>
            <a:r>
              <a:rPr lang="ru-RU" dirty="0" smtClean="0">
                <a:solidFill>
                  <a:srgbClr val="C00000"/>
                </a:solidFill>
              </a:rPr>
              <a:t>усвоения </a:t>
            </a:r>
            <a:r>
              <a:rPr lang="ru-RU" dirty="0">
                <a:solidFill>
                  <a:srgbClr val="C00000"/>
                </a:solidFill>
              </a:rPr>
              <a:t>материала </a:t>
            </a:r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="" xmlns:a16="http://schemas.microsoft.com/office/drawing/2014/main" id="{C7189812-0ECE-4600-8693-F1AA4C702C8B}"/>
              </a:ext>
            </a:extLst>
          </p:cNvPr>
          <p:cNvSpPr/>
          <p:nvPr/>
        </p:nvSpPr>
        <p:spPr>
          <a:xfrm>
            <a:off x="8236278" y="1901911"/>
            <a:ext cx="3813108" cy="1830498"/>
          </a:xfrm>
          <a:prstGeom prst="roundRect">
            <a:avLst>
              <a:gd name="adj" fmla="val 0"/>
            </a:avLst>
          </a:prstGeom>
          <a:solidFill>
            <a:srgbClr val="99CC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информационное изложение учебного материала педагогом, </a:t>
            </a:r>
            <a:r>
              <a:rPr lang="ru-RU" dirty="0" smtClean="0">
                <a:solidFill>
                  <a:srgbClr val="C00000"/>
                </a:solidFill>
              </a:rPr>
              <a:t>обучающиеся усваивают знания </a:t>
            </a:r>
            <a:r>
              <a:rPr lang="ru-RU" dirty="0">
                <a:solidFill>
                  <a:srgbClr val="C00000"/>
                </a:solidFill>
              </a:rPr>
              <a:t>путем запоминания, </a:t>
            </a:r>
            <a:r>
              <a:rPr lang="ru-RU" dirty="0" smtClean="0">
                <a:solidFill>
                  <a:srgbClr val="C00000"/>
                </a:solidFill>
              </a:rPr>
              <a:t>действия </a:t>
            </a:r>
            <a:r>
              <a:rPr lang="ru-RU" dirty="0">
                <a:solidFill>
                  <a:srgbClr val="C00000"/>
                </a:solidFill>
              </a:rPr>
              <a:t>– путем подражания действиям педагога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="" xmlns:a16="http://schemas.microsoft.com/office/drawing/2014/main" id="{E3CA0C77-C475-45C1-BD1F-26B62DC1B914}"/>
              </a:ext>
            </a:extLst>
          </p:cNvPr>
          <p:cNvSpPr/>
          <p:nvPr/>
        </p:nvSpPr>
        <p:spPr>
          <a:xfrm>
            <a:off x="8389444" y="4318172"/>
            <a:ext cx="3691572" cy="2486693"/>
          </a:xfrm>
          <a:prstGeom prst="roundRect">
            <a:avLst>
              <a:gd name="adj" fmla="val 0"/>
            </a:avLst>
          </a:prstGeom>
          <a:solidFill>
            <a:srgbClr val="CCCCFF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объяснение содержания наиболее сложных понятий + создание проблемных ситуации, организация учебно-познавательной деятельности. Обучающиеся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(самостоятельно / под руководством  педагога) делают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выводы и обобщения, формулируют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определение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понятий, правила,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применяют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известные знания в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новых ситуациях</a:t>
            </a: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156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F2CD356-379D-48DE-906A-B26C60D04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53" y="0"/>
            <a:ext cx="9605635" cy="1059305"/>
          </a:xfrm>
        </p:spPr>
        <p:txBody>
          <a:bodyPr>
            <a:normAutofit fontScale="90000"/>
          </a:bodyPr>
          <a:lstStyle/>
          <a:p>
            <a:r>
              <a:rPr lang="ru-RU" dirty="0"/>
              <a:t>вклад в разработку теории и технологии проблемного обучения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638873E5-DB47-44A3-AEF4-EC702B6A0A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13386" y="1856509"/>
            <a:ext cx="7523017" cy="2572603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i="1" dirty="0"/>
              <a:t>Дж. Дьюи </a:t>
            </a:r>
            <a:r>
              <a:rPr lang="ru-RU" dirty="0"/>
              <a:t>обосновал психологические механизмы способностей ребёнка решать проблемы. </a:t>
            </a:r>
          </a:p>
          <a:p>
            <a:pPr marL="0" indent="0">
              <a:buNone/>
            </a:pPr>
            <a:r>
              <a:rPr lang="ru-RU" dirty="0"/>
              <a:t>Предлагал все обучение построить как самостоятельное решение проблем.  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="" xmlns:a16="http://schemas.microsoft.com/office/drawing/2014/main" id="{0C86C38C-D3EC-4440-A8B0-1C6DA967C72F}"/>
              </a:ext>
            </a:extLst>
          </p:cNvPr>
          <p:cNvSpPr/>
          <p:nvPr/>
        </p:nvSpPr>
        <p:spPr>
          <a:xfrm>
            <a:off x="6044656" y="856944"/>
            <a:ext cx="4101353" cy="86125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Дьюи Джон (1859-1952) - американский философ, психолог и педагог</a:t>
            </a:r>
          </a:p>
        </p:txBody>
      </p:sp>
    </p:spTree>
    <p:extLst>
      <p:ext uri="{BB962C8B-B14F-4D97-AF65-F5344CB8AC3E}">
        <p14:creationId xmlns:p14="http://schemas.microsoft.com/office/powerpoint/2010/main" val="17380941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2399</TotalTime>
  <Words>3370</Words>
  <Application>Microsoft Office PowerPoint</Application>
  <PresentationFormat>Произвольный</PresentationFormat>
  <Paragraphs>300</Paragraphs>
  <Slides>32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   Раздел II. Тема 7. Методы, педагогические технологии и средства обучения в системе высшего образования</vt:lpstr>
      <vt:lpstr>Презентация PowerPoint</vt:lpstr>
      <vt:lpstr>Литература:</vt:lpstr>
      <vt:lpstr>педагогическая технология </vt:lpstr>
      <vt:lpstr>Презентация PowerPoint</vt:lpstr>
      <vt:lpstr>Технология обучения как системная категория </vt:lpstr>
      <vt:lpstr>Презентация PowerPoint</vt:lpstr>
      <vt:lpstr>Технологии обучения традиционные и  инновационные:  проблемное обучение – инновация? Почему? В чем отличие от традиционного (знаниевого, объяснительно-иллюстративного) обучения?  </vt:lpstr>
      <vt:lpstr>вклад в разработку теории и технологии проблемного обучения</vt:lpstr>
      <vt:lpstr>вклад в разработку теории и технологии проблемного обучения</vt:lpstr>
      <vt:lpstr>функции проблемного обучения </vt:lpstr>
      <vt:lpstr>Особенности проблемного обучения</vt:lpstr>
      <vt:lpstr>Проблемное обучение. Уровни и способы :</vt:lpstr>
      <vt:lpstr>уровни проблемного обучения</vt:lpstr>
      <vt:lpstr>Презентация PowerPoint</vt:lpstr>
      <vt:lpstr>проблемная ситуация</vt:lpstr>
      <vt:lpstr>Способы решения проблемных ситуаций и познавательных задач (И.В. Харламов) </vt:lpstr>
      <vt:lpstr>Условия эффективности проблемного обучения</vt:lpstr>
      <vt:lpstr>Метод обучения – способ упорядоченной взаимосвязанной деятельности педагога и обучающихся, направленной на решение задач обучения </vt:lpstr>
      <vt:lpstr>Метод обучения – способ упорядоченной взаимосвязанной деятельности педагога и обучающихся, направленной на решение задач обучения </vt:lpstr>
      <vt:lpstr>Классификация методов</vt:lpstr>
      <vt:lpstr>Классификация методов</vt:lpstr>
      <vt:lpstr>Классификация методов</vt:lpstr>
      <vt:lpstr>Классификация методов в соответствии с задачами, этапами  и функциями обучения: </vt:lpstr>
      <vt:lpstr>Методы обучения  по характеру познавательной деятельности</vt:lpstr>
      <vt:lpstr> Классификация Л. Йовайша и П. Ютявичене  (в основе деятельность педагога и студентов  на основе анализа зарубежных систем) </vt:lpstr>
      <vt:lpstr> Методы проблемного обучения </vt:lpstr>
      <vt:lpstr>Критерии оптимального выбора методов </vt:lpstr>
      <vt:lpstr>Средства обучения – это объекты, которые выступают в качестве источников учебной информации и инструментов решения задач обучения, воспитания и развития </vt:lpstr>
      <vt:lpstr>Классификация средств обучения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 Введение в дисциплину «Психология дизайн-деятельности»</dc:title>
  <dc:creator>Fujitsu</dc:creator>
  <cp:lastModifiedBy>Факультет Искусств</cp:lastModifiedBy>
  <cp:revision>228</cp:revision>
  <cp:lastPrinted>2022-09-12T21:30:05Z</cp:lastPrinted>
  <dcterms:created xsi:type="dcterms:W3CDTF">2020-09-07T03:13:46Z</dcterms:created>
  <dcterms:modified xsi:type="dcterms:W3CDTF">2024-10-29T07:57:22Z</dcterms:modified>
</cp:coreProperties>
</file>