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57" r:id="rId3"/>
    <p:sldId id="550" r:id="rId4"/>
    <p:sldId id="343" r:id="rId5"/>
    <p:sldId id="401" r:id="rId6"/>
    <p:sldId id="402" r:id="rId7"/>
    <p:sldId id="407" r:id="rId8"/>
    <p:sldId id="408" r:id="rId9"/>
    <p:sldId id="415" r:id="rId10"/>
    <p:sldId id="420" r:id="rId11"/>
    <p:sldId id="322" r:id="rId12"/>
    <p:sldId id="519" r:id="rId13"/>
    <p:sldId id="520" r:id="rId14"/>
    <p:sldId id="524" r:id="rId15"/>
    <p:sldId id="522" r:id="rId16"/>
    <p:sldId id="526" r:id="rId17"/>
    <p:sldId id="529" r:id="rId18"/>
    <p:sldId id="542" r:id="rId19"/>
    <p:sldId id="543" r:id="rId20"/>
    <p:sldId id="530" r:id="rId21"/>
    <p:sldId id="548" r:id="rId22"/>
    <p:sldId id="525" r:id="rId23"/>
    <p:sldId id="537" r:id="rId24"/>
    <p:sldId id="528" r:id="rId25"/>
    <p:sldId id="538" r:id="rId26"/>
    <p:sldId id="549" r:id="rId27"/>
  </p:sldIdLst>
  <p:sldSz cx="12192000" cy="6858000"/>
  <p:notesSz cx="9882188" cy="6761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257"/>
            <p14:sldId id="550"/>
            <p14:sldId id="343"/>
            <p14:sldId id="401"/>
            <p14:sldId id="402"/>
            <p14:sldId id="407"/>
            <p14:sldId id="408"/>
            <p14:sldId id="415"/>
            <p14:sldId id="420"/>
            <p14:sldId id="322"/>
            <p14:sldId id="519"/>
            <p14:sldId id="520"/>
            <p14:sldId id="524"/>
            <p14:sldId id="522"/>
            <p14:sldId id="526"/>
            <p14:sldId id="529"/>
            <p14:sldId id="542"/>
            <p14:sldId id="543"/>
            <p14:sldId id="530"/>
            <p14:sldId id="548"/>
            <p14:sldId id="525"/>
            <p14:sldId id="537"/>
            <p14:sldId id="528"/>
            <p14:sldId id="538"/>
            <p14:sldId id="5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тьяна Кузьминич" initials="ТК" lastIdx="1" clrIdx="0">
    <p:extLst>
      <p:ext uri="{19B8F6BF-5375-455C-9EA6-DF929625EA0E}">
        <p15:presenceInfo xmlns:p15="http://schemas.microsoft.com/office/powerpoint/2012/main" userId="d2c17a08dcf4ac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49" autoAdjust="0"/>
  </p:normalViewPr>
  <p:slideViewPr>
    <p:cSldViewPr snapToGrid="0">
      <p:cViewPr varScale="1">
        <p:scale>
          <a:sx n="75" d="100"/>
          <a:sy n="75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7620" y="0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844550"/>
            <a:ext cx="4059238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8220" y="3253810"/>
            <a:ext cx="790575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7620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76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28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57D96-2F7D-4AED-8846-B4D3D1873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26741B-2D11-4F41-96DF-510389525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206DFF-BA23-4262-B62B-42C76CB76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A04FEF-FAD8-45C4-8C85-CFB42DDB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2D3C08-D47A-4F95-AC21-A769BDB0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6DF101-6DCE-4255-9888-59B1C882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79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7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7" y="1068779"/>
            <a:ext cx="11642567" cy="2422566"/>
          </a:xfrm>
        </p:spPr>
        <p:txBody>
          <a:bodyPr>
            <a:noAutofit/>
          </a:bodyPr>
          <a:lstStyle/>
          <a:p>
            <a:br>
              <a:rPr lang="ru-RU" sz="3600" b="1" dirty="0"/>
            </a:br>
            <a:br>
              <a:rPr lang="ru-RU" sz="3600" b="1" dirty="0"/>
            </a:b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Тема 6.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Проектирование целей, результатов и содержания обучения студентов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7" y="137599"/>
            <a:ext cx="7475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 и психология высшего образования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5503" y="290944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4CBAA-92F7-45F4-87CE-DD1DA8559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89425"/>
            <a:ext cx="11399520" cy="82497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обучение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F06461-9C4A-449B-A13C-D3FB80F5A5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246" y="914401"/>
            <a:ext cx="4214953" cy="4774429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цель обучения -</a:t>
            </a:r>
            <a:r>
              <a:rPr lang="ru-RU" sz="2400" dirty="0">
                <a:solidFill>
                  <a:schemeClr val="tx1"/>
                </a:solidFill>
              </a:rPr>
              <a:t>организация и стимулирование учебной деятельности обучающихся по овладению ими знаниями, умениями, навыками, формированию у них компетенций, развитию их творческих способностей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C77CDB7-2A8C-43DD-808B-EE2FAE15DA6A}"/>
              </a:ext>
            </a:extLst>
          </p:cNvPr>
          <p:cNvSpPr/>
          <p:nvPr/>
        </p:nvSpPr>
        <p:spPr>
          <a:xfrm>
            <a:off x="76338" y="-157162"/>
            <a:ext cx="4214955" cy="107156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00" b="1" dirty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Кодекс Республики Беларусь об образовании (2011)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A92AC5F-57C2-41EC-B28D-AEF6E36916F5}"/>
              </a:ext>
            </a:extLst>
          </p:cNvPr>
          <p:cNvSpPr/>
          <p:nvPr/>
        </p:nvSpPr>
        <p:spPr>
          <a:xfrm>
            <a:off x="4513462" y="4136032"/>
            <a:ext cx="2523237" cy="82497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компетенции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FEC95445-C16F-491E-B9CF-587B4EA21D03}"/>
              </a:ext>
            </a:extLst>
          </p:cNvPr>
          <p:cNvSpPr/>
          <p:nvPr/>
        </p:nvSpPr>
        <p:spPr>
          <a:xfrm>
            <a:off x="4671033" y="1070682"/>
            <a:ext cx="2147001" cy="8950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знания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8D41E7C8-8EA7-4682-8EC0-CF34323F46C4}"/>
              </a:ext>
            </a:extLst>
          </p:cNvPr>
          <p:cNvSpPr/>
          <p:nvPr/>
        </p:nvSpPr>
        <p:spPr>
          <a:xfrm>
            <a:off x="4716331" y="3145945"/>
            <a:ext cx="2117501" cy="8950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навыки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704A178-C2C7-4FC9-B9D5-FF46B79229FE}"/>
              </a:ext>
            </a:extLst>
          </p:cNvPr>
          <p:cNvSpPr/>
          <p:nvPr/>
        </p:nvSpPr>
        <p:spPr>
          <a:xfrm>
            <a:off x="4716331" y="2054661"/>
            <a:ext cx="2056403" cy="10244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умения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049CE7-78D2-4826-BEF7-640AD8BD493E}"/>
              </a:ext>
            </a:extLst>
          </p:cNvPr>
          <p:cNvSpPr/>
          <p:nvPr/>
        </p:nvSpPr>
        <p:spPr>
          <a:xfrm>
            <a:off x="4417659" y="5151258"/>
            <a:ext cx="2714841" cy="9529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способности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FA9A7CE-8947-4FB0-BA40-2B3EA9E44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803" y="1078892"/>
            <a:ext cx="3999323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9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FA1A7B-65D4-4590-A5A3-5F28DD62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90"/>
            <a:ext cx="9605635" cy="5936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Структура процесса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7A174F-F9DC-46AE-AD35-5C664DE0A4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47331" y="1398530"/>
            <a:ext cx="4645152" cy="406094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ЦЕЛЬ ОБУЧЕНИЯ </a:t>
            </a:r>
          </a:p>
          <a:p>
            <a:r>
              <a:rPr lang="ru-RU" dirty="0">
                <a:solidFill>
                  <a:schemeClr val="tx1"/>
                </a:solidFill>
              </a:rPr>
              <a:t>ЗАДАЧИ ОБУЧЕНИЯ</a:t>
            </a:r>
          </a:p>
          <a:p>
            <a:r>
              <a:rPr lang="ru-RU" dirty="0">
                <a:solidFill>
                  <a:schemeClr val="tx1"/>
                </a:solidFill>
              </a:rPr>
              <a:t>СОДЕРЖАНИЕ ОБУЧЕНИЯ</a:t>
            </a:r>
          </a:p>
          <a:p>
            <a:r>
              <a:rPr lang="ru-RU" dirty="0">
                <a:solidFill>
                  <a:schemeClr val="tx1"/>
                </a:solidFill>
              </a:rPr>
              <a:t>СРЕДСТВА ОБУЧЕНИЯ</a:t>
            </a:r>
          </a:p>
          <a:p>
            <a:r>
              <a:rPr lang="ru-RU" dirty="0">
                <a:solidFill>
                  <a:schemeClr val="tx1"/>
                </a:solidFill>
              </a:rPr>
              <a:t>ФОРМЫ ОБУЧЕНИЯ</a:t>
            </a:r>
          </a:p>
          <a:p>
            <a:r>
              <a:rPr lang="ru-RU" dirty="0">
                <a:solidFill>
                  <a:schemeClr val="tx1"/>
                </a:solidFill>
              </a:rPr>
              <a:t>МЕТОДЫ ОБУЧЕНИЯ</a:t>
            </a:r>
          </a:p>
          <a:p>
            <a:r>
              <a:rPr lang="ru-RU" dirty="0">
                <a:solidFill>
                  <a:schemeClr val="tx1"/>
                </a:solidFill>
              </a:rPr>
              <a:t>РЕЗУЛЬТАТЫ ОБУЧЕНИЯ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6CA18A8-FB6C-4127-810A-6FF1DBDA4DC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40099" y="2098276"/>
            <a:ext cx="4645025" cy="40608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обучение</a:t>
            </a:r>
            <a:r>
              <a:rPr lang="ru-RU" dirty="0">
                <a:solidFill>
                  <a:schemeClr val="tx1"/>
                </a:solidFill>
              </a:rPr>
              <a:t> – целенаправленный процесс организации и стимулирования учебной деятельности обучающихся по овладению ими знаниями, умениями, навыками, формированию у них компетенций, развитию их творческих способностей (Кодекс об образовании)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10588B5-6AB5-4088-B0BC-358C33D6587E}"/>
              </a:ext>
            </a:extLst>
          </p:cNvPr>
          <p:cNvSpPr/>
          <p:nvPr/>
        </p:nvSpPr>
        <p:spPr>
          <a:xfrm>
            <a:off x="3073414" y="5351652"/>
            <a:ext cx="3356975" cy="14029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на всех уровнях образования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36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E3F96-EC2C-46F6-A819-B5DC85BB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77" y="317209"/>
            <a:ext cx="9605635" cy="47436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Содержание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EDD34-A46A-4D53-A81F-8C6463819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787" y="939869"/>
            <a:ext cx="5152670" cy="5918131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Это педагогически представленный (оформленный) опыт человечества (духовный и материальный), который отражен в учебных планах, программах, учебниках, учебных  пособиях и др. 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От содержания обучения зависят выбор методов и средств обучения, критерии оценки знаний, умений, компетенций  и личностных качеств обучающихся, качество подготовки специалистов.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8B272B-A7EE-4FA8-922C-9D89CFF1C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0104" y="1069524"/>
            <a:ext cx="5381942" cy="578847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Содержание обучения </a:t>
            </a:r>
            <a:r>
              <a:rPr lang="ru-RU" dirty="0">
                <a:solidFill>
                  <a:schemeClr val="tx1"/>
                </a:solidFill>
              </a:rPr>
              <a:t>строится как </a:t>
            </a:r>
            <a:r>
              <a:rPr lang="ru-RU" b="1" dirty="0">
                <a:solidFill>
                  <a:schemeClr val="tx1"/>
                </a:solidFill>
              </a:rPr>
              <a:t>предметное</a:t>
            </a:r>
            <a:r>
              <a:rPr lang="ru-RU" dirty="0">
                <a:solidFill>
                  <a:schemeClr val="tx1"/>
                </a:solidFill>
              </a:rPr>
              <a:t> (на основе предметов для изучения), могут  включаться интегративные курсы.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Элементами содержания </a:t>
            </a:r>
            <a:r>
              <a:rPr lang="ru-RU" dirty="0">
                <a:solidFill>
                  <a:schemeClr val="tx1"/>
                </a:solidFill>
              </a:rPr>
              <a:t>обучения являются: знания, умения, навыки, компетенции, опыт учебной творческой деятельности, а также опыт эмоционально-ценностных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71101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E3F96-EC2C-46F6-A819-B5DC85BB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352" y="0"/>
            <a:ext cx="10739761" cy="40811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Содержание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EDD34-A46A-4D53-A81F-8C6463819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1153886"/>
            <a:ext cx="2374901" cy="5601756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Элементами содержания обучения являются: знания, умения, навыки, компетенции, опыт учебной деятельности, опыт творческой деятельности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8B272B-A7EE-4FA8-922C-9D89CFF1C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4600" y="690893"/>
            <a:ext cx="9677400" cy="616710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/>
              <a:t>Знания</a:t>
            </a:r>
            <a:r>
              <a:rPr lang="ru-RU" sz="2000" i="1" dirty="0"/>
              <a:t> – 1)понимание, сохранение в памяти и воспроизведение фактов науки, понятий, правил, законов, теорий; 2)Форма существования и систематизации результатов познавательной деятельности человека; 3)Совокупность понятий, теоретических построений и представлений в сознании человека.</a:t>
            </a:r>
          </a:p>
          <a:p>
            <a:pPr marL="0" indent="0">
              <a:buNone/>
            </a:pPr>
            <a:r>
              <a:rPr lang="ru-RU" sz="2000" b="1" dirty="0"/>
              <a:t>Умения</a:t>
            </a:r>
            <a:r>
              <a:rPr lang="ru-RU" sz="2000" dirty="0"/>
              <a:t> – 1)освоенный субъектом способ выполнения действий, обеспеченный совокупностью приобретенных знаний и навыков;  2)владение способами применять усвоенные знания на практике. </a:t>
            </a:r>
          </a:p>
          <a:p>
            <a:pPr marL="0" indent="0">
              <a:buNone/>
            </a:pPr>
            <a:r>
              <a:rPr lang="ru-RU" sz="2000" b="1" dirty="0"/>
              <a:t>Навыки</a:t>
            </a:r>
            <a:r>
              <a:rPr lang="ru-RU" sz="2000" dirty="0"/>
              <a:t> – доведенные до автоматизма умения.</a:t>
            </a:r>
          </a:p>
          <a:p>
            <a:pPr marL="0" indent="0">
              <a:buNone/>
            </a:pPr>
            <a:r>
              <a:rPr lang="ru-RU" sz="2000" b="1" i="1" dirty="0"/>
              <a:t>Компетенции</a:t>
            </a:r>
            <a:r>
              <a:rPr lang="ru-RU" sz="2000" i="1" dirty="0"/>
              <a:t> - </a:t>
            </a:r>
            <a:r>
              <a:rPr lang="ru-RU" sz="2000" dirty="0"/>
              <a:t>приобретаемые в процессе обучения и воспитания способности осуществлять деятельность в соответствии с полученным образованием (в условиях неопределенности и непредсказуемости).</a:t>
            </a:r>
          </a:p>
          <a:p>
            <a:pPr marL="0" indent="0">
              <a:buNone/>
            </a:pPr>
            <a:r>
              <a:rPr lang="ru-RU" sz="2000" b="1" i="1" dirty="0"/>
              <a:t>Опыт учебной творческой деятельности </a:t>
            </a:r>
            <a:r>
              <a:rPr lang="ru-RU" sz="2000" dirty="0"/>
              <a:t>–</a:t>
            </a:r>
            <a:r>
              <a:rPr lang="ru-RU" sz="2000" b="1" i="1" dirty="0"/>
              <a:t> это результат творческого активного освоения и реализации </a:t>
            </a:r>
            <a:r>
              <a:rPr lang="ru-RU" sz="2000" dirty="0"/>
              <a:t>знаний, умений, компетенций, используемых в самостоятельной, высокоорганизованной, мотивированной деятельности, содержащей элементы новизны, открытия, изобретения. </a:t>
            </a:r>
          </a:p>
          <a:p>
            <a:pPr marL="0" indent="0">
              <a:buNone/>
            </a:pPr>
            <a:r>
              <a:rPr lang="ru-RU" sz="2000" b="1" dirty="0"/>
              <a:t>Опыт эмоционально-ценностных отношений </a:t>
            </a:r>
            <a:r>
              <a:rPr lang="ru-RU" sz="2000" dirty="0"/>
              <a:t>(совокупность отношений к себе, другим людям, обществу, государству).</a:t>
            </a:r>
          </a:p>
        </p:txBody>
      </p:sp>
    </p:spTree>
    <p:extLst>
      <p:ext uri="{BB962C8B-B14F-4D97-AF65-F5344CB8AC3E}">
        <p14:creationId xmlns:p14="http://schemas.microsoft.com/office/powerpoint/2010/main" val="594798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B4B6D-28CC-475F-B80D-6BCB2E5F1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10" y="225341"/>
            <a:ext cx="12076090" cy="8354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факторы, детерминирующие содержание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C2582D-AEBB-4C1B-973C-85F0CEB20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910" y="1060758"/>
            <a:ext cx="7143872" cy="5275648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1</a:t>
            </a:r>
            <a:r>
              <a:rPr lang="ru-RU" sz="2400" dirty="0"/>
              <a:t>. </a:t>
            </a:r>
            <a:r>
              <a:rPr lang="ru-RU" sz="2400" dirty="0">
                <a:solidFill>
                  <a:srgbClr val="C00000"/>
                </a:solidFill>
              </a:rPr>
              <a:t>Социальная среда</a:t>
            </a:r>
            <a:r>
              <a:rPr lang="ru-RU" sz="2400" dirty="0"/>
              <a:t>, которая аккумулирует знания и опыт в процессе культурно-исторического развития общества</a:t>
            </a:r>
          </a:p>
          <a:p>
            <a:pPr marL="0" indent="0">
              <a:buNone/>
            </a:pPr>
            <a:r>
              <a:rPr lang="ru-RU" sz="2400" dirty="0"/>
              <a:t>2</a:t>
            </a:r>
            <a:r>
              <a:rPr lang="ru-RU" sz="2400" dirty="0">
                <a:solidFill>
                  <a:srgbClr val="C00000"/>
                </a:solidFill>
              </a:rPr>
              <a:t>. Профессиональные, культурные требования общества</a:t>
            </a:r>
            <a:r>
              <a:rPr lang="ru-RU" sz="2400" dirty="0"/>
              <a:t> к обучающемуся, результатам его подготовки. </a:t>
            </a:r>
          </a:p>
          <a:p>
            <a:pPr marL="0" indent="0">
              <a:buNone/>
            </a:pPr>
            <a:r>
              <a:rPr lang="ru-RU" sz="2400" dirty="0"/>
              <a:t>3.  </a:t>
            </a:r>
            <a:r>
              <a:rPr lang="ru-RU" sz="2400" dirty="0">
                <a:solidFill>
                  <a:srgbClr val="C00000"/>
                </a:solidFill>
              </a:rPr>
              <a:t>Степень соответствия обучения современному уровню научного знания</a:t>
            </a:r>
            <a:r>
              <a:rPr lang="ru-RU" sz="2400" dirty="0"/>
              <a:t>, принципу систематичности, последовательности и др.; </a:t>
            </a:r>
          </a:p>
          <a:p>
            <a:pPr marL="0" indent="0">
              <a:buNone/>
            </a:pPr>
            <a:r>
              <a:rPr lang="ru-RU" sz="2400" dirty="0"/>
              <a:t>4. </a:t>
            </a:r>
            <a:r>
              <a:rPr lang="ru-RU" sz="2400" dirty="0">
                <a:solidFill>
                  <a:srgbClr val="C00000"/>
                </a:solidFill>
              </a:rPr>
              <a:t>Соответствие </a:t>
            </a:r>
            <a:r>
              <a:rPr lang="ru-RU" sz="2400" dirty="0"/>
              <a:t>содержания обучения </a:t>
            </a:r>
            <a:r>
              <a:rPr lang="ru-RU" sz="2400" dirty="0">
                <a:solidFill>
                  <a:srgbClr val="C00000"/>
                </a:solidFill>
              </a:rPr>
              <a:t>психологическим возможностям и уровню развития обучающихся;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A86398-998D-430A-9410-D9D0DE16A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8934" y="4520126"/>
            <a:ext cx="4207215" cy="2112533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5. </a:t>
            </a:r>
            <a:r>
              <a:rPr lang="ru-RU" sz="2400" dirty="0">
                <a:solidFill>
                  <a:srgbClr val="C00000"/>
                </a:solidFill>
              </a:rPr>
              <a:t>потребности личности в обучении (образовании).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706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A8B5C-988C-46BF-BE91-F51CF496F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" y="26511"/>
            <a:ext cx="10711542" cy="62080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Принципы построения содержания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FC202-A856-4DD3-BE0C-AF8517CA8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724" y="647312"/>
            <a:ext cx="11937275" cy="5829687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направленность содержания</a:t>
            </a:r>
            <a:r>
              <a:rPr lang="ru-RU" sz="2000" i="1" dirty="0">
                <a:solidFill>
                  <a:srgbClr val="C00000"/>
                </a:solidFill>
              </a:rPr>
              <a:t> на обучение, воспитание и развитие личности обучающихся;</a:t>
            </a:r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научность</a:t>
            </a:r>
            <a:r>
              <a:rPr lang="ru-RU" sz="2000" i="1" dirty="0"/>
              <a:t> содержания обучения (соответствие содержания современному уровню и перспективам развития науки, культуры общества); 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связь теории с практикой </a:t>
            </a:r>
            <a:r>
              <a:rPr lang="ru-RU" sz="2000" b="1" i="1" dirty="0"/>
              <a:t>- </a:t>
            </a:r>
            <a:r>
              <a:rPr lang="ru-RU" sz="2000" i="1" dirty="0"/>
              <a:t>сочетание учебной подготовки с профессиональной деятельностью;</a:t>
            </a:r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единство содержания обучения с организацией обучения и оптимальными формами представления учебного материала</a:t>
            </a:r>
            <a:r>
              <a:rPr lang="ru-RU" sz="2000" i="1" dirty="0"/>
              <a:t>;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-</a:t>
            </a:r>
            <a:r>
              <a:rPr lang="ru-RU" sz="2000" b="1" i="1" dirty="0" err="1">
                <a:solidFill>
                  <a:srgbClr val="C00000"/>
                </a:solidFill>
              </a:rPr>
              <a:t>гуманизация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/>
              <a:t>содержания обучения – формирование содержательного блока обучения в расчете на  реализацию возможностей творческого и практического освоения общечеловеческой культуры, направленности на благополучие человека; </a:t>
            </a:r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стабильность и динамичность </a:t>
            </a:r>
            <a:r>
              <a:rPr lang="ru-RU" sz="2000" b="1" i="1" dirty="0"/>
              <a:t>содержания обучения - н</a:t>
            </a:r>
            <a:r>
              <a:rPr lang="ru-RU" sz="2000" i="1" dirty="0"/>
              <a:t>аличие базисной части содержания учебных дисциплин и динамичной (специальной) части, изменяемой с учетом требований общества к подготовке специалистов;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преемственность</a:t>
            </a:r>
            <a:r>
              <a:rPr lang="ru-RU" sz="2000" i="1" dirty="0"/>
              <a:t> содержания обучения этой ступени с предшествующей и последующей ступенями;</a:t>
            </a:r>
          </a:p>
          <a:p>
            <a:pPr marL="0" indent="0">
              <a:buNone/>
            </a:pPr>
            <a:r>
              <a:rPr lang="ru-RU" sz="2000" b="1" i="1" dirty="0"/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структурного единства </a:t>
            </a:r>
            <a:r>
              <a:rPr lang="ru-RU" sz="2000" i="1" dirty="0"/>
              <a:t>содержания обучения на разных уровнях его формирования с учетом личностного развития обучающихся. </a:t>
            </a:r>
            <a:endParaRPr lang="ru-RU" sz="2000" dirty="0"/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2B049F1-2B1C-4D2D-91A5-158FEB813F0D}"/>
              </a:ext>
            </a:extLst>
          </p:cNvPr>
          <p:cNvSpPr/>
          <p:nvPr/>
        </p:nvSpPr>
        <p:spPr>
          <a:xfrm>
            <a:off x="254723" y="6246254"/>
            <a:ext cx="11937275" cy="611746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</a:rPr>
              <a:t>Принципы  определяют подходы к наполнению содержания учебных дисциплин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5271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2723A-7E12-4B8F-B38C-4239E2320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62" y="339223"/>
            <a:ext cx="9605635" cy="73367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Стандартизация содержания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55D978-5406-4287-BC74-99115B6CF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971" y="1045029"/>
            <a:ext cx="5010912" cy="51137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Стандартизация каждого из уровней образования, определенных в Кодексе об образовании в Республике Беларусь, </a:t>
            </a:r>
          </a:p>
          <a:p>
            <a:pPr marL="0" indent="0">
              <a:buNone/>
            </a:pPr>
            <a:r>
              <a:rPr lang="ru-RU" dirty="0"/>
              <a:t>обусловлена:</a:t>
            </a:r>
          </a:p>
          <a:p>
            <a:pPr marL="0" indent="0">
              <a:buNone/>
            </a:pPr>
            <a:r>
              <a:rPr lang="ru-RU" dirty="0"/>
              <a:t>1. необходимостью создания единого педагогического пространства в РБ, благодаря которому обеспечивается единый уровень обучения, получаемого в разных типах учреждений образования;</a:t>
            </a:r>
          </a:p>
          <a:p>
            <a:pPr marL="0" indent="0">
              <a:buNone/>
            </a:pPr>
            <a:r>
              <a:rPr lang="ru-RU" dirty="0"/>
              <a:t>2. задачей вхождения Беларуси в систему мировой культуры, что требует учета тенденций развития образования  применительно  международной образовательной практике;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417B7E-B325-4118-98A6-8D62B7BEA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4335" y="871016"/>
            <a:ext cx="6287665" cy="578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</a:rPr>
              <a:t>Образовательный  стандарт</a:t>
            </a:r>
            <a:r>
              <a:rPr lang="ru-RU" sz="2000" dirty="0">
                <a:solidFill>
                  <a:schemeClr val="tx1"/>
                </a:solidFill>
              </a:rPr>
              <a:t> – это система основных параметров, принимаемых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идеала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(Леднев В.С.)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Это основной нормативный документ, который  обеспечивает толкование определенной части Кодекса об образовании, отражает </a:t>
            </a:r>
            <a:r>
              <a:rPr lang="ru-RU" sz="2000" b="1" dirty="0">
                <a:solidFill>
                  <a:schemeClr val="tx1"/>
                </a:solidFill>
              </a:rPr>
              <a:t>обязательства государства перед своим гражданином, гражданина перед государством</a:t>
            </a:r>
            <a:r>
              <a:rPr lang="ru-RU" sz="2000" dirty="0">
                <a:solidFill>
                  <a:schemeClr val="tx1"/>
                </a:solidFill>
              </a:rPr>
              <a:t>. 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Государство требует от своего граждан</a:t>
            </a:r>
            <a:r>
              <a:rPr lang="ru-RU" sz="2000" dirty="0"/>
              <a:t>ина достижения определенного стандартом уровня образованности и гарантирует необходимый для этого уровень образовательных услуг. </a:t>
            </a:r>
          </a:p>
          <a:p>
            <a:pPr marL="0" indent="0">
              <a:buNone/>
            </a:pPr>
            <a:r>
              <a:rPr lang="ru-RU" sz="2000" dirty="0"/>
              <a:t> 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614ADA5-D054-4922-86BA-DE8E3AB089BB}"/>
              </a:ext>
            </a:extLst>
          </p:cNvPr>
          <p:cNvSpPr/>
          <p:nvPr/>
        </p:nvSpPr>
        <p:spPr>
          <a:xfrm>
            <a:off x="154380" y="6124326"/>
            <a:ext cx="11855652" cy="733674"/>
          </a:xfrm>
          <a:prstGeom prst="roundRect">
            <a:avLst/>
          </a:prstGeom>
          <a:solidFill>
            <a:schemeClr val="bg2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Стандарт</a:t>
            </a:r>
            <a:r>
              <a:rPr lang="ru-RU" sz="2000" dirty="0">
                <a:solidFill>
                  <a:schemeClr val="tx1"/>
                </a:solidFill>
              </a:rPr>
              <a:t> (от англ. </a:t>
            </a:r>
            <a:r>
              <a:rPr lang="en-US" sz="2000" dirty="0">
                <a:solidFill>
                  <a:schemeClr val="tx1"/>
                </a:solidFill>
              </a:rPr>
              <a:t>S</a:t>
            </a:r>
            <a:r>
              <a:rPr lang="ru-RU" sz="2000" dirty="0" err="1">
                <a:solidFill>
                  <a:schemeClr val="tx1"/>
                </a:solidFill>
              </a:rPr>
              <a:t>tandard</a:t>
            </a:r>
            <a:r>
              <a:rPr lang="ru-RU" sz="2000" dirty="0">
                <a:solidFill>
                  <a:schemeClr val="tx1"/>
                </a:solidFill>
              </a:rPr>
              <a:t> -норма, образец, мерило ) — нормативный технический документ, устанавливающий нормы, правила, требования к объекту стандартизации.</a:t>
            </a:r>
            <a:endParaRPr lang="ru-RU" sz="20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701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2723A-7E12-4B8F-B38C-4239E2320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62" y="339223"/>
            <a:ext cx="9605635" cy="733674"/>
          </a:xfrm>
        </p:spPr>
        <p:txBody>
          <a:bodyPr>
            <a:noAutofit/>
          </a:bodyPr>
          <a:lstStyle/>
          <a:p>
            <a:r>
              <a:rPr lang="ru-RU" sz="3600" dirty="0"/>
              <a:t>Стандартизация содержания высшего  образования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417B7E-B325-4118-98A6-8D62B7BEA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662" y="1331685"/>
            <a:ext cx="6314151" cy="578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  </a:t>
            </a:r>
            <a:r>
              <a:rPr lang="ru-RU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Образовательный </a:t>
            </a:r>
            <a:r>
              <a:rPr lang="ru-RU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стандарт включает: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1. описание содержания обучения на выделяемых уровнях (высшее и др.) образования;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требования к минимально необходимой подготовке учащихся на каждом из выделенных уровней образования;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  максимально допустимый уровень учебной нагрузки </a:t>
            </a:r>
            <a:r>
              <a:rPr lang="ru-RU" sz="2400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обучающихся </a:t>
            </a:r>
            <a:r>
              <a:rPr lang="ru-RU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по уровням, ступеням и годам обучения.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5CEBBD9-70BE-419B-A37F-F2DB1DE3291C}"/>
              </a:ext>
            </a:extLst>
          </p:cNvPr>
          <p:cNvSpPr/>
          <p:nvPr/>
        </p:nvSpPr>
        <p:spPr>
          <a:xfrm>
            <a:off x="6878472" y="1828109"/>
            <a:ext cx="5115606" cy="2599899"/>
          </a:xfrm>
          <a:prstGeom prst="roundRect">
            <a:avLst/>
          </a:prstGeom>
          <a:solidFill>
            <a:schemeClr val="bg2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На основе образовательных стандартов разрабатываются учебные планы, учебные программы по отдельным предметам, УМК и другая учебная литература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00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8185E6-406B-45A2-84D7-5A9B291B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20" y="0"/>
            <a:ext cx="11420670" cy="58167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СТАНДАРТ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(ОСВО 1-21 04 01-2021)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1-21 04 01 Культурология (по направлениям)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специальности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1-21 04 01-01 Культурология (фундаментальная)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Культуролог-исследователь. Преподаватель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специальности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1-21 04 01-02 Культурология (прикладная)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Культуролог-менеджер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99B510-5016-465C-BB0C-CAED7FCE0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76456" y="3936999"/>
            <a:ext cx="3777343" cy="274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УТВЕРЖДЕН</a:t>
            </a:r>
          </a:p>
          <a:p>
            <a:pPr marL="45720" indent="0">
              <a:buNone/>
            </a:pPr>
            <a:r>
              <a:rPr lang="ru-RU" dirty="0"/>
              <a:t>Постановление</a:t>
            </a:r>
          </a:p>
          <a:p>
            <a:pPr marL="45720" indent="0">
              <a:buNone/>
            </a:pPr>
            <a:r>
              <a:rPr lang="ru-RU" dirty="0"/>
              <a:t>Министерства образования</a:t>
            </a:r>
          </a:p>
          <a:p>
            <a:pPr marL="0" indent="0">
              <a:buNone/>
            </a:pPr>
            <a:r>
              <a:rPr lang="ru-RU" dirty="0"/>
              <a:t>Республики Беларусь</a:t>
            </a:r>
          </a:p>
          <a:p>
            <a:pPr marL="0" indent="0">
              <a:buNone/>
            </a:pPr>
            <a:r>
              <a:rPr lang="ru-RU" dirty="0"/>
              <a:t>12.04.2022 № 78</a:t>
            </a:r>
          </a:p>
        </p:txBody>
      </p:sp>
    </p:spTree>
    <p:extLst>
      <p:ext uri="{BB962C8B-B14F-4D97-AF65-F5344CB8AC3E}">
        <p14:creationId xmlns:p14="http://schemas.microsoft.com/office/powerpoint/2010/main" val="2251455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8BF1A-BAC0-4D5A-A334-AA227C18E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120" y="-121134"/>
            <a:ext cx="10239279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СТАНДАРТ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(ОСВО 1-17 03 01-2021)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39ACF-2023-46AB-A11D-D846C7D24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079" y="1364282"/>
            <a:ext cx="12037621" cy="4812681"/>
          </a:xfrm>
          <a:ln w="762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Специальность </a:t>
            </a:r>
            <a:r>
              <a:rPr lang="ru-RU" sz="2000" dirty="0"/>
              <a:t>1-17 03 01 Искусство эстрады (по направлениям)</a:t>
            </a:r>
          </a:p>
          <a:p>
            <a:r>
              <a:rPr lang="ru-RU" sz="2000" b="1" dirty="0"/>
              <a:t>Направление специальности </a:t>
            </a:r>
            <a:r>
              <a:rPr lang="ru-RU" sz="2000" dirty="0"/>
              <a:t>1-17 03 01-01 Искусство эстрады (инструментальная</a:t>
            </a:r>
          </a:p>
          <a:p>
            <a:pPr marL="0" indent="0">
              <a:buNone/>
            </a:pPr>
            <a:r>
              <a:rPr lang="ru-RU" sz="2000" dirty="0"/>
              <a:t>музыка)</a:t>
            </a:r>
          </a:p>
          <a:p>
            <a:r>
              <a:rPr lang="ru-RU" sz="2000" b="1" dirty="0"/>
              <a:t>Квалификация </a:t>
            </a:r>
            <a:r>
              <a:rPr lang="ru-RU" sz="2000" dirty="0"/>
              <a:t>Артист. Руководитель эстрадного оркестра, ансамбля. Преподаватель</a:t>
            </a:r>
          </a:p>
          <a:p>
            <a:r>
              <a:rPr lang="ru-RU" sz="2000" b="1" dirty="0"/>
              <a:t>Направление специальности </a:t>
            </a:r>
            <a:r>
              <a:rPr lang="ru-RU" sz="2000" dirty="0"/>
              <a:t>1-17 03 01-02 Искусство эстрады (компьютерная музыка)</a:t>
            </a:r>
          </a:p>
          <a:p>
            <a:r>
              <a:rPr lang="ru-RU" sz="2000" b="1" dirty="0"/>
              <a:t>Квалификация </a:t>
            </a:r>
            <a:r>
              <a:rPr lang="ru-RU" sz="2000" dirty="0"/>
              <a:t>Аранжировщик компьютерной музыки. Преподаватель</a:t>
            </a:r>
          </a:p>
          <a:p>
            <a:r>
              <a:rPr lang="ru-RU" sz="2000" b="1" dirty="0"/>
              <a:t>Направление специальности </a:t>
            </a:r>
            <a:r>
              <a:rPr lang="ru-RU" sz="2000" dirty="0"/>
              <a:t>1-17 03 01-03 Искусство эстрады (пение) </a:t>
            </a:r>
            <a:r>
              <a:rPr lang="ru-RU" sz="2000" b="1" dirty="0"/>
              <a:t>Квалификация</a:t>
            </a:r>
          </a:p>
          <a:p>
            <a:r>
              <a:rPr lang="ru-RU" sz="2000" dirty="0"/>
              <a:t>Певец. Руководитель вокального ансамбля. Преподаватель</a:t>
            </a:r>
          </a:p>
          <a:p>
            <a:r>
              <a:rPr lang="ru-RU" sz="2000" b="1" dirty="0"/>
              <a:t>Направление специальности </a:t>
            </a:r>
            <a:r>
              <a:rPr lang="ru-RU" sz="2000" dirty="0"/>
              <a:t>1-17 03 01-04 Искусство эстрады (режиссура)</a:t>
            </a:r>
          </a:p>
          <a:p>
            <a:r>
              <a:rPr lang="ru-RU" sz="2000" b="1" dirty="0"/>
              <a:t>Квалификация </a:t>
            </a:r>
            <a:r>
              <a:rPr lang="ru-RU" sz="2000" dirty="0"/>
              <a:t>Режиссер. Преподаватель</a:t>
            </a:r>
          </a:p>
          <a:p>
            <a:r>
              <a:rPr lang="ru-RU" sz="2000" b="1" dirty="0"/>
              <a:t>Направление специальности </a:t>
            </a:r>
            <a:r>
              <a:rPr lang="ru-RU" sz="2000" dirty="0"/>
              <a:t>1-17 03 01-06 Искусство эстрады (</a:t>
            </a:r>
            <a:r>
              <a:rPr lang="ru-RU" sz="2000" dirty="0" err="1"/>
              <a:t>продюсерство</a:t>
            </a:r>
            <a:r>
              <a:rPr lang="ru-RU" sz="2000" dirty="0"/>
              <a:t>)</a:t>
            </a:r>
          </a:p>
          <a:p>
            <a:r>
              <a:rPr lang="ru-RU" sz="2000" b="1" dirty="0"/>
              <a:t>Квалификация </a:t>
            </a:r>
            <a:r>
              <a:rPr lang="ru-RU" sz="2000" dirty="0"/>
              <a:t>Продюсер. Преподаватель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1B9BA4-6277-475B-BA26-288E683769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i="1" dirty="0">
                <a:solidFill>
                  <a:srgbClr val="7030A0"/>
                </a:solidFill>
              </a:rPr>
              <a:t>Вопросы:</a:t>
            </a:r>
          </a:p>
          <a:p>
            <a:pPr lvl="0"/>
            <a:r>
              <a:rPr lang="ru-RU" sz="2800" b="1" i="1" dirty="0">
                <a:solidFill>
                  <a:srgbClr val="002060"/>
                </a:solidFill>
              </a:rPr>
              <a:t>1.	</a:t>
            </a:r>
            <a:r>
              <a:rPr lang="ru-RU" sz="2800" i="1" dirty="0"/>
              <a:t>Понятие цели и результата в образовании. </a:t>
            </a:r>
            <a:endParaRPr lang="ru-RU" sz="2800" dirty="0"/>
          </a:p>
          <a:p>
            <a:pPr lvl="0"/>
            <a:r>
              <a:rPr lang="ru-RU" sz="2800" i="1" dirty="0"/>
              <a:t>2. Трактовка целей образования в Кодексе Республики Беларусь об образовании</a:t>
            </a:r>
          </a:p>
          <a:p>
            <a:r>
              <a:rPr lang="ru-RU" sz="2800" i="1" dirty="0"/>
              <a:t>3. Понятие содержания обучения, его сущность. </a:t>
            </a:r>
          </a:p>
          <a:p>
            <a:r>
              <a:rPr lang="ru-RU" sz="2800" i="1" dirty="0"/>
              <a:t>4. Компетентностный подход в формировании содержания обучения студентов.</a:t>
            </a:r>
            <a:endParaRPr lang="ru-RU" sz="2800" dirty="0"/>
          </a:p>
          <a:p>
            <a:r>
              <a:rPr lang="ru-RU" sz="2800" i="1" dirty="0"/>
              <a:t>5. Образовательные стандарты высшего образования, их функции и структура. </a:t>
            </a:r>
          </a:p>
          <a:p>
            <a:r>
              <a:rPr lang="ru-RU" sz="2800" i="1" dirty="0"/>
              <a:t>6. Документы, определяющие содержание высшего образования, и их характеристика (учебный план, учебная программа, учебные пособия и др.).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EC7F7-10D6-4492-9E35-777BA5AA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565" y="226665"/>
            <a:ext cx="11335870" cy="105930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EAA16A-C4CE-4B5B-BDE0-B8AB07D92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016" y="308758"/>
            <a:ext cx="11384420" cy="6322577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На основе стандартов разрабатывают учебно-программную документацию: </a:t>
            </a:r>
          </a:p>
          <a:p>
            <a:pPr marL="0" indent="0">
              <a:buNone/>
            </a:pPr>
            <a:r>
              <a:rPr lang="ru-RU" sz="3200" dirty="0"/>
              <a:t>1. учебные планы; </a:t>
            </a:r>
          </a:p>
          <a:p>
            <a:pPr marL="0" indent="0">
              <a:buNone/>
            </a:pPr>
            <a:r>
              <a:rPr lang="ru-RU" sz="3200" dirty="0"/>
              <a:t>2. учебную программу. 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b="1" dirty="0"/>
              <a:t>Учебные планы подразделяются на: </a:t>
            </a:r>
          </a:p>
          <a:p>
            <a:pPr marL="0" indent="0">
              <a:buNone/>
            </a:pPr>
            <a:r>
              <a:rPr lang="ru-RU" sz="3200" dirty="0"/>
              <a:t>* типовой учебный план; </a:t>
            </a:r>
          </a:p>
          <a:p>
            <a:pPr marL="0" indent="0">
              <a:buNone/>
            </a:pPr>
            <a:r>
              <a:rPr lang="ru-RU" sz="3200" dirty="0"/>
              <a:t>*учебные планы учреждений образования, реализующих образовательную программу;</a:t>
            </a:r>
          </a:p>
          <a:p>
            <a:pPr marL="0" indent="0">
              <a:buNone/>
            </a:pPr>
            <a:r>
              <a:rPr lang="ru-RU" sz="3200" dirty="0"/>
              <a:t> *экспериментальные учебные планы учреждений образования; </a:t>
            </a:r>
          </a:p>
          <a:p>
            <a:pPr marL="0" indent="0">
              <a:buNone/>
            </a:pPr>
            <a:r>
              <a:rPr lang="ru-RU" sz="3200" dirty="0"/>
              <a:t>*индивидуальные учебные планы.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648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7D54-3A34-40EC-892D-19D0BCEE1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Учебная программа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A0FA-8621-4015-A85A-112F56D16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441" y="1284604"/>
            <a:ext cx="10656107" cy="468575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является техническим нормативным правовым актом и определяет: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цели и задачи изучения образовательных областей; содержание образовательных областей;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время, отведенное на изучение отдельных тем;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виды учебной деятельности;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рекомендуемые формы и методы обучения и воспитания,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результаты освоения содержания учебной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2637036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17F39-D493-4BC4-BE35-454B7B8AB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5100" y="72714"/>
            <a:ext cx="11073648" cy="1059305"/>
          </a:xfrm>
        </p:spPr>
        <p:txBody>
          <a:bodyPr>
            <a:noAutofit/>
          </a:bodyPr>
          <a:lstStyle/>
          <a:p>
            <a:r>
              <a:rPr lang="ru-RU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расположения материала в программе: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9657E-5B5C-42E1-92F3-36E9B0BA3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2336" y="1864194"/>
            <a:ext cx="5690147" cy="499380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chemeClr val="tx1"/>
                </a:solidFill>
              </a:rPr>
              <a:t>1) Линейный (линейная структура) </a:t>
            </a:r>
            <a:r>
              <a:rPr lang="ru-RU" sz="2400" i="1" dirty="0"/>
              <a:t>- части материала расположены последовательно. </a:t>
            </a:r>
          </a:p>
          <a:p>
            <a:pPr marL="0" indent="0">
              <a:buNone/>
            </a:pPr>
            <a:r>
              <a:rPr lang="ru-RU" sz="2400" i="1" dirty="0"/>
              <a:t>2) </a:t>
            </a:r>
            <a:r>
              <a:rPr lang="ru-RU" sz="2400" i="1" dirty="0">
                <a:solidFill>
                  <a:schemeClr val="tx1"/>
                </a:solidFill>
              </a:rPr>
              <a:t>концентрический (концентрическая структура) - темы или разделы изучаются с перерывом, повторяясь на новом уровне несколько раз за время обучения. </a:t>
            </a:r>
          </a:p>
          <a:p>
            <a:pPr marL="0" indent="0">
              <a:buNone/>
            </a:pPr>
            <a:r>
              <a:rPr lang="ru-RU" sz="2400" i="1" dirty="0">
                <a:solidFill>
                  <a:schemeClr val="tx1"/>
                </a:solidFill>
              </a:rPr>
              <a:t>3) Спиральные программы сочетают последовательность и цикличность.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908445-3836-4211-A71C-358376561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7047" y="1459148"/>
            <a:ext cx="6234953" cy="51096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chemeClr val="tx1"/>
                </a:solidFill>
              </a:rPr>
              <a:t>Учебные дисциплины могут объединяться в циклы, модули, компоненты – близкие по содержанию блоки. </a:t>
            </a:r>
          </a:p>
          <a:p>
            <a:r>
              <a:rPr lang="ru-RU" sz="2400" i="1" dirty="0"/>
              <a:t>Рекомендуется устанавливать </a:t>
            </a:r>
            <a:r>
              <a:rPr lang="ru-RU" sz="2400" i="1" dirty="0">
                <a:solidFill>
                  <a:schemeClr val="tx1"/>
                </a:solidFill>
              </a:rPr>
              <a:t>межпредметные связи </a:t>
            </a:r>
            <a:r>
              <a:rPr lang="ru-RU" sz="2400" i="1" dirty="0"/>
              <a:t>– видеть общие темы, сквозные, фундаментальные проблемы в разных учебных дисциплинах, строить обучение с опорой на комплекс предметов.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2538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7D54-3A34-40EC-892D-19D0BCEE1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84047" y="92268"/>
            <a:ext cx="8683348" cy="1143000"/>
          </a:xfrm>
        </p:spPr>
        <p:txBody>
          <a:bodyPr/>
          <a:lstStyle/>
          <a:p>
            <a:r>
              <a:rPr lang="ru-RU" dirty="0"/>
              <a:t>Учебная программа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A0FA-8621-4015-A85A-112F56D16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3" y="1334541"/>
            <a:ext cx="2203077" cy="468575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Учебные программы бывают: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 типовыми;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*рабочими;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*авторскими; 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E0DD48-32A4-4AEC-9AE0-5B48D90B5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18973" y="2678051"/>
            <a:ext cx="8157881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Типовые учебные программы </a:t>
            </a:r>
            <a:r>
              <a:rPr lang="ru-RU" sz="2000" dirty="0"/>
              <a:t>разрабатываются на основе Стандарта образования, утверждаются Министерством образования, имеют рекомендательный характер</a:t>
            </a:r>
          </a:p>
          <a:p>
            <a:pPr marL="0" indent="0">
              <a:buNone/>
            </a:pPr>
            <a:r>
              <a:rPr lang="ru-RU" sz="2000" b="1" dirty="0"/>
              <a:t>Рабочие учебные программы </a:t>
            </a:r>
            <a:r>
              <a:rPr lang="ru-RU" sz="2000" dirty="0"/>
              <a:t>разрабатываются на основе Типовой программы, утверждаются педсоветом учреждением образования с учетом возможностей методического, информационного и технического обеспечения образовательного процесса</a:t>
            </a:r>
          </a:p>
          <a:p>
            <a:pPr marL="0" indent="0">
              <a:buNone/>
            </a:pPr>
            <a:r>
              <a:rPr lang="ru-RU" sz="2000" b="1" dirty="0"/>
              <a:t>Авторские  учебные программы </a:t>
            </a:r>
            <a:r>
              <a:rPr lang="ru-RU" sz="2000" dirty="0"/>
              <a:t>отражают авторские точки зрения, утверждаются педсоветом учреждением образования  (курсы по выбору и др.)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BC576E1-844B-48FF-8B5A-B73BB7451C69}"/>
              </a:ext>
            </a:extLst>
          </p:cNvPr>
          <p:cNvSpPr/>
          <p:nvPr/>
        </p:nvSpPr>
        <p:spPr>
          <a:xfrm>
            <a:off x="7767718" y="501829"/>
            <a:ext cx="4265160" cy="186419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Структура:</a:t>
            </a:r>
          </a:p>
          <a:p>
            <a:pPr marL="342900" indent="-342900" algn="ctr"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Пояснительная записка,</a:t>
            </a:r>
          </a:p>
          <a:p>
            <a:pPr marL="342900" indent="-342900" algn="ctr"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Содержание курса </a:t>
            </a:r>
          </a:p>
          <a:p>
            <a:pPr marL="342900" indent="-342900" algn="ctr"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Методические указания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6249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17F39-D493-4BC4-BE35-454B7B8AB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82" y="92369"/>
            <a:ext cx="10506212" cy="1059305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документы, регламентирующие содержание. Учебная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9657E-5B5C-42E1-92F3-36E9B0BA3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882" y="2010878"/>
            <a:ext cx="2372690" cy="475525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К учебной литературе относятся: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* учебники,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* учебные пособия</a:t>
            </a: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908445-3836-4211-A71C-358376561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96509" y="1132104"/>
            <a:ext cx="8835193" cy="46630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Структура учебника: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текст (главный компонент), 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внетекстовые</a:t>
            </a:r>
            <a:r>
              <a:rPr lang="ru-RU" sz="2000" dirty="0">
                <a:solidFill>
                  <a:schemeClr val="tx1"/>
                </a:solidFill>
              </a:rPr>
              <a:t> вспомогательные компоненты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К учебнику предъявляются требования: 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Дидактические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(от простого к сложному, наглядность, системность,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 соответствие учебной программе и др.),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2. Психологические,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3. Эстетические,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4. Гигиенические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F8192EA-F3F3-4995-812E-0DBFF9B4EBFC}"/>
              </a:ext>
            </a:extLst>
          </p:cNvPr>
          <p:cNvSpPr/>
          <p:nvPr/>
        </p:nvSpPr>
        <p:spPr>
          <a:xfrm>
            <a:off x="9351411" y="622021"/>
            <a:ext cx="2729753" cy="121023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Текст-описание, тексты-повествования, тексты-рассуждения 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75A4A5-F6EC-48D7-9A65-434FF031B957}"/>
              </a:ext>
            </a:extLst>
          </p:cNvPr>
          <p:cNvSpPr/>
          <p:nvPr/>
        </p:nvSpPr>
        <p:spPr>
          <a:xfrm>
            <a:off x="9240576" y="1900052"/>
            <a:ext cx="2951424" cy="47738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>
                <a:solidFill>
                  <a:schemeClr val="tx1"/>
                </a:solidFill>
              </a:rPr>
              <a:t>Внетекстовые</a:t>
            </a:r>
            <a:r>
              <a:rPr lang="ru-RU" sz="2000" dirty="0">
                <a:solidFill>
                  <a:schemeClr val="tx1"/>
                </a:solidFill>
              </a:rPr>
              <a:t> компоненты: 1. аппарат организации усвоения (вопросы, задания, памятки, таблицы и др.),</a:t>
            </a:r>
          </a:p>
          <a:p>
            <a:r>
              <a:rPr lang="ru-RU" sz="2000" dirty="0">
                <a:solidFill>
                  <a:schemeClr val="tx1"/>
                </a:solidFill>
              </a:rPr>
              <a:t>2. иллюстративный материал,</a:t>
            </a:r>
          </a:p>
          <a:p>
            <a:r>
              <a:rPr lang="ru-RU" sz="2000" dirty="0">
                <a:solidFill>
                  <a:schemeClr val="tx1"/>
                </a:solidFill>
              </a:rPr>
              <a:t>3.  аппарат ориентировки (предисловие, оглавление, указатели)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1C0848B-BB40-48C6-AC87-C287BC96B849}"/>
              </a:ext>
            </a:extLst>
          </p:cNvPr>
          <p:cNvSpPr/>
          <p:nvPr/>
        </p:nvSpPr>
        <p:spPr>
          <a:xfrm>
            <a:off x="5461000" y="5689600"/>
            <a:ext cx="3479800" cy="1168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Печатные и цифровые формы</a:t>
            </a:r>
          </a:p>
        </p:txBody>
      </p:sp>
    </p:spTree>
    <p:extLst>
      <p:ext uri="{BB962C8B-B14F-4D97-AF65-F5344CB8AC3E}">
        <p14:creationId xmlns:p14="http://schemas.microsoft.com/office/powerpoint/2010/main" val="442440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17F39-D493-4BC4-BE35-454B7B8AB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804889"/>
            <a:ext cx="10506212" cy="1059305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документы, регламентирующие содержание. Учебная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9657E-5B5C-42E1-92F3-36E9B0BA3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2337" y="2010878"/>
            <a:ext cx="2286598" cy="442724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К учебным пособиям относятся: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хрестоматии, сборники задач, атласы, сборники упражнений и др.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908445-3836-4211-A71C-358376561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8935" y="2010878"/>
            <a:ext cx="8835193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Содержат изложение основ наук, </a:t>
            </a:r>
          </a:p>
          <a:p>
            <a:pPr marL="0" indent="0">
              <a:buNone/>
            </a:pPr>
            <a:r>
              <a:rPr lang="ru-RU" dirty="0"/>
              <a:t>организуют самостоятельную </a:t>
            </a:r>
          </a:p>
          <a:p>
            <a:pPr marL="0" indent="0">
              <a:buNone/>
            </a:pPr>
            <a:r>
              <a:rPr lang="ru-RU" dirty="0"/>
              <a:t>учебную деятельность учащихся,</a:t>
            </a:r>
          </a:p>
          <a:p>
            <a:pPr marL="0" indent="0">
              <a:buNone/>
            </a:pPr>
            <a:r>
              <a:rPr lang="ru-RU" dirty="0"/>
              <a:t>Отличается ясностью и четкостью изложения материала, доступностью и проблемностью изложения</a:t>
            </a:r>
          </a:p>
          <a:p>
            <a:pPr marL="0" indent="0">
              <a:buNone/>
            </a:pPr>
            <a:r>
              <a:rPr lang="ru-RU" dirty="0"/>
              <a:t>Создаются в печатной и цифровой формах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F8192EA-F3F3-4995-812E-0DBFF9B4EBFC}"/>
              </a:ext>
            </a:extLst>
          </p:cNvPr>
          <p:cNvSpPr/>
          <p:nvPr/>
        </p:nvSpPr>
        <p:spPr>
          <a:xfrm>
            <a:off x="9059910" y="2010878"/>
            <a:ext cx="2729753" cy="121023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Текст-описание, тексты-повествования, тексты-рассуждения 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F73859F-26BC-4A5F-B661-6FE438C3DDE8}"/>
              </a:ext>
            </a:extLst>
          </p:cNvPr>
          <p:cNvSpPr/>
          <p:nvPr/>
        </p:nvSpPr>
        <p:spPr>
          <a:xfrm>
            <a:off x="7685865" y="5180426"/>
            <a:ext cx="4506135" cy="121023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Учебные пособия должны побуждать к самообразованию и творчеству </a:t>
            </a:r>
          </a:p>
        </p:txBody>
      </p:sp>
    </p:spTree>
    <p:extLst>
      <p:ext uri="{BB962C8B-B14F-4D97-AF65-F5344CB8AC3E}">
        <p14:creationId xmlns:p14="http://schemas.microsoft.com/office/powerpoint/2010/main" val="2869892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406" y="2291939"/>
            <a:ext cx="10313964" cy="427511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b="1" i="1" dirty="0">
                <a:solidFill>
                  <a:srgbClr val="002060"/>
                </a:solidFill>
              </a:rPr>
              <a:t>1. </a:t>
            </a:r>
            <a:r>
              <a:rPr lang="ru-RU" sz="2400" i="1" dirty="0"/>
              <a:t>Понятие цели и результата в образовании. </a:t>
            </a:r>
            <a:endParaRPr lang="ru-RU" sz="2400" dirty="0"/>
          </a:p>
          <a:p>
            <a:pPr lvl="0"/>
            <a:r>
              <a:rPr lang="ru-RU" sz="2400" i="1" dirty="0"/>
              <a:t>2. Трактовка целей образования в Кодексе Республики Беларусь об образовании.</a:t>
            </a:r>
          </a:p>
          <a:p>
            <a:r>
              <a:rPr lang="ru-RU" sz="2400" i="1" dirty="0"/>
              <a:t>3. Понятие содержания обучения, его сущность. </a:t>
            </a:r>
          </a:p>
          <a:p>
            <a:r>
              <a:rPr lang="ru-RU" sz="2400" i="1" dirty="0"/>
              <a:t>4. </a:t>
            </a:r>
            <a:r>
              <a:rPr lang="ru-RU" sz="2400" i="1" dirty="0" err="1"/>
              <a:t>Компетентностный</a:t>
            </a:r>
            <a:r>
              <a:rPr lang="ru-RU" sz="2400" i="1" dirty="0"/>
              <a:t> подход в формировании содержания обучения студентов.</a:t>
            </a:r>
            <a:endParaRPr lang="ru-RU" sz="2400" dirty="0"/>
          </a:p>
          <a:p>
            <a:r>
              <a:rPr lang="ru-RU" sz="2400" i="1" dirty="0"/>
              <a:t>5. Образовательные стандарты высшего образования, их функции и структура. </a:t>
            </a:r>
          </a:p>
          <a:p>
            <a:r>
              <a:rPr lang="ru-RU" sz="2400" i="1" dirty="0"/>
              <a:t>6. Документы, определяющие содержание высшего образования, и их характеристика (учебный план, учебная программа, учебные пособия и др.). </a:t>
            </a:r>
            <a:endParaRPr lang="ru-RU" sz="2400" b="1" i="1" dirty="0">
              <a:solidFill>
                <a:srgbClr val="002060"/>
              </a:solidFill>
            </a:endParaRPr>
          </a:p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10379824" cy="1288473"/>
          </a:xfrm>
        </p:spPr>
        <p:txBody>
          <a:bodyPr>
            <a:noAutofit/>
          </a:bodyPr>
          <a:lstStyle/>
          <a:p>
            <a:r>
              <a:rPr lang="ru-RU" sz="3600" b="1" dirty="0"/>
              <a:t>Раздел </a:t>
            </a:r>
            <a:r>
              <a:rPr lang="en-US" sz="3600" b="1" dirty="0"/>
              <a:t>II</a:t>
            </a:r>
            <a:r>
              <a:rPr lang="ru-RU" sz="3600" b="1" dirty="0"/>
              <a:t>. Тема 6.</a:t>
            </a:r>
            <a:br>
              <a:rPr lang="ru-RU" sz="3600" dirty="0"/>
            </a:br>
            <a:r>
              <a:rPr lang="ru-RU" sz="3600" dirty="0">
                <a:effectLst/>
              </a:rPr>
              <a:t>Проектирование целей, результатов и содержания обучения студентов</a:t>
            </a:r>
            <a:endParaRPr lang="ru-RU" sz="36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7" y="137599"/>
            <a:ext cx="7475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 и психология высшего образования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5503" y="290944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61198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Литература: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29589" y="758121"/>
            <a:ext cx="11016343" cy="4857403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Кодекс Республики Беларусь об образовании [Электронный ресурс] : от 13 янв. 2011 г. № 243-3 : принят Палатой представителей 2 декабря 2010 г. : одобрен Советом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22 дек. 2010 г. : в ред. Закона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Беларусь от 23.07.2019 г. // ЭТАЛОН. Законодательство Республики Беларусь / Нац. Центр правовой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Республики Беларусь. 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Жук, О, Л. Педагогическая подготовка студентов: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подход / О.Л. Жук. – Минск : РИВШ, 2009. – 363 с.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Образование: сокрытое сокровище: Основные положения Доклада Международной комиссии по образованию для XXI века / Жак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Делор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и др.; МОО ВПП ЮНЕСКО «Информация для всех». – Москва: Издательство ЮНЕСО, 1996. – 31 с.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28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001" y="241301"/>
            <a:ext cx="115697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 - 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реальный целостный конкретно-исторический педагогический процесс обучения воспитания и развития человека,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целенаправленно организуемый в социальных институтах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(семья, образовательные учреждения различного типа, культурно-воспитательных учреждениях и т.д.), органически связанный с законами развития общественных отношений.</a:t>
            </a:r>
          </a:p>
          <a:p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Рассматривается также как ценность личностная, общественная и государственная; как система учреждений, которые его реализуют; как результат   образовательной деятельности.</a:t>
            </a:r>
          </a:p>
          <a:p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6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330C2-EB0F-4C0F-AD8D-7DF875D4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2088" y="0"/>
            <a:ext cx="8683348" cy="1143000"/>
          </a:xfrm>
        </p:spPr>
        <p:txBody>
          <a:bodyPr/>
          <a:lstStyle/>
          <a:p>
            <a:r>
              <a:rPr lang="ru-RU" dirty="0"/>
              <a:t>Цель, Целеполагание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6A095-F26F-47E7-972D-38D8A778CE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6935" y="2091439"/>
            <a:ext cx="5632597" cy="3169330"/>
          </a:xfrm>
          <a:ln w="38100"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ru-RU" sz="9600" b="1" dirty="0">
                <a:solidFill>
                  <a:schemeClr val="tx1"/>
                </a:solidFill>
              </a:rPr>
              <a:t>ЦЕЛЬ</a:t>
            </a:r>
            <a:r>
              <a:rPr lang="ru-RU" sz="9600" dirty="0">
                <a:solidFill>
                  <a:schemeClr val="tx1"/>
                </a:solidFill>
              </a:rPr>
              <a:t> – </a:t>
            </a:r>
          </a:p>
          <a:p>
            <a:r>
              <a:rPr lang="ru-RU" sz="9600" dirty="0">
                <a:solidFill>
                  <a:schemeClr val="tx1"/>
                </a:solidFill>
              </a:rPr>
              <a:t>идеальный или реальный предмет сознательного или бессознательного стремления субъекта; </a:t>
            </a:r>
          </a:p>
          <a:p>
            <a:r>
              <a:rPr lang="ru-RU" sz="9600" dirty="0">
                <a:solidFill>
                  <a:schemeClr val="tx1"/>
                </a:solidFill>
              </a:rPr>
              <a:t>идеальное предвосхищение результата деятельности;</a:t>
            </a:r>
          </a:p>
          <a:p>
            <a:r>
              <a:rPr lang="ru-RU" sz="9600" dirty="0">
                <a:solidFill>
                  <a:schemeClr val="tx1"/>
                </a:solidFill>
              </a:rPr>
              <a:t>финальный результат, на который преднамеренно направлен процесс. </a:t>
            </a:r>
          </a:p>
          <a:p>
            <a:endParaRPr lang="ru-RU" sz="9600" i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3D25CE-220E-4E5A-9790-812AC6EC9F0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771450" y="1125351"/>
            <a:ext cx="6080123" cy="3185392"/>
          </a:xfrm>
        </p:spPr>
        <p:txBody>
          <a:bodyPr>
            <a:normAutofit fontScale="32500" lnSpcReduction="20000"/>
          </a:bodyPr>
          <a:lstStyle/>
          <a:p>
            <a:r>
              <a:rPr lang="en-US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en-US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система постановки иерархии целей деятельности;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первичная фаза управления системой, включающая постановку генеральной цели и совокупности целей (дерева целей) в соответствии с назначением системы, стратегическими установками и характером решаемых задач.</a:t>
            </a:r>
          </a:p>
          <a:p>
            <a:endParaRPr lang="ru-RU" sz="8000" i="1" dirty="0"/>
          </a:p>
          <a:p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8EB2266-DB20-4424-8171-0F1DC9F9510B}"/>
              </a:ext>
            </a:extLst>
          </p:cNvPr>
          <p:cNvSpPr/>
          <p:nvPr/>
        </p:nvSpPr>
        <p:spPr>
          <a:xfrm>
            <a:off x="1282535" y="841746"/>
            <a:ext cx="2897051" cy="107156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900" b="1" dirty="0" err="1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Справочно</a:t>
            </a:r>
            <a:r>
              <a:rPr lang="ru-RU" sz="1900" b="1" dirty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96000" y="3973286"/>
            <a:ext cx="6096000" cy="923330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dirty="0"/>
              <a:t>Цель подвижна, динамична, порождается сознанием человека, который взаимодействует с изменяющимся миром и сам постоянно меняется. </a:t>
            </a:r>
          </a:p>
        </p:txBody>
      </p:sp>
    </p:spTree>
    <p:extLst>
      <p:ext uri="{BB962C8B-B14F-4D97-AF65-F5344CB8AC3E}">
        <p14:creationId xmlns:p14="http://schemas.microsoft.com/office/powerpoint/2010/main" val="331570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82FAB2-1A49-456B-98E8-348894DF8E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118753" y="0"/>
            <a:ext cx="6092483" cy="4042233"/>
          </a:xfrm>
        </p:spPr>
        <p:txBody>
          <a:bodyPr>
            <a:normAutofit/>
          </a:bodyPr>
          <a:lstStyle/>
          <a:p>
            <a:r>
              <a:rPr lang="ru-RU" b="1" dirty="0"/>
              <a:t>образование</a:t>
            </a:r>
            <a:r>
              <a:rPr lang="ru-RU" dirty="0"/>
              <a:t> – </a:t>
            </a:r>
            <a:r>
              <a:rPr lang="ru-RU" b="1" dirty="0"/>
              <a:t>обучение, воспитание и развитие  </a:t>
            </a:r>
            <a:r>
              <a:rPr lang="ru-RU" dirty="0"/>
              <a:t>в ИНТЕРЕСАХ ЛИЧНОСТИ, ОБЩЕСТВА И ГОСУДАРСТВА, направленные на интеллектуальное, духовно-нравственное, творческое, физическое и профессиональное развитие личности, удовлетворение ее образовательных потребностей и интересов, а также совокупность приобретенных знаний, умений, навыков и компетенций определенного объема и сложности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16B2AB-A401-4B6B-A141-819D68774D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18272" y="188543"/>
            <a:ext cx="5794543" cy="3441520"/>
          </a:xfrm>
        </p:spPr>
        <p:txBody>
          <a:bodyPr>
            <a:noAutofit/>
          </a:bodyPr>
          <a:lstStyle/>
          <a:p>
            <a:r>
              <a:rPr lang="ru-RU" sz="2400" b="1" dirty="0"/>
              <a:t>образовательная деятельность</a:t>
            </a:r>
            <a:r>
              <a:rPr lang="ru-RU" sz="2400" dirty="0"/>
              <a:t> – </a:t>
            </a:r>
            <a:r>
              <a:rPr lang="ru-RU" sz="2400" b="1" dirty="0"/>
              <a:t>деятельность</a:t>
            </a:r>
            <a:r>
              <a:rPr lang="ru-RU" sz="2400" dirty="0"/>
              <a:t> по обучению,  воспитанию и развитию, осуществляемая учреждением образования, организацией, реализующей образовательные программы научно-ориентированного образования, иной организацией, индивидуальным предпринимателем, осуществляющими образовательную деятельность, в ходе реализации образовательных программ;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264" y="5215639"/>
            <a:ext cx="104621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Общие</a:t>
            </a:r>
            <a:r>
              <a:rPr lang="ru-RU" sz="3200" dirty="0"/>
              <a:t> и </a:t>
            </a:r>
            <a:r>
              <a:rPr lang="ru-RU" sz="3200" b="1" dirty="0"/>
              <a:t>индивидуальные </a:t>
            </a:r>
            <a:r>
              <a:rPr lang="ru-RU" sz="3200" dirty="0"/>
              <a:t>цели образования </a:t>
            </a:r>
          </a:p>
        </p:txBody>
      </p:sp>
      <p:sp>
        <p:nvSpPr>
          <p:cNvPr id="7" name="Стрелка: вниз 5">
            <a:extLst>
              <a:ext uri="{FF2B5EF4-FFF2-40B4-BE49-F238E27FC236}">
                <a16:creationId xmlns:a16="http://schemas.microsoft.com/office/drawing/2014/main" id="{466C13DD-894F-456A-86F0-A0C2AA4913A0}"/>
              </a:ext>
            </a:extLst>
          </p:cNvPr>
          <p:cNvSpPr/>
          <p:nvPr/>
        </p:nvSpPr>
        <p:spPr>
          <a:xfrm>
            <a:off x="1838829" y="3776353"/>
            <a:ext cx="2726310" cy="1546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5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ED815-F152-460A-9206-8D6F5157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Общие</a:t>
            </a:r>
            <a:r>
              <a:rPr lang="ru-RU" dirty="0"/>
              <a:t> и </a:t>
            </a:r>
            <a:r>
              <a:rPr lang="ru-RU" b="1" dirty="0"/>
              <a:t>индивидуальные </a:t>
            </a:r>
            <a:r>
              <a:rPr lang="ru-RU" dirty="0"/>
              <a:t>цели образования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61AC7E-DB4F-4541-9DA0-78C95F944A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6883" y="98952"/>
            <a:ext cx="10464800" cy="344859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Общая цель </a:t>
            </a:r>
            <a:r>
              <a:rPr lang="ru-RU" dirty="0">
                <a:solidFill>
                  <a:srgbClr val="C00000"/>
                </a:solidFill>
              </a:rPr>
              <a:t>выражает </a:t>
            </a:r>
            <a:r>
              <a:rPr lang="ru-RU" b="1" dirty="0">
                <a:solidFill>
                  <a:srgbClr val="C00000"/>
                </a:solidFill>
              </a:rPr>
              <a:t>качества, которые должны быть сформированы у всех людей. </a:t>
            </a:r>
          </a:p>
          <a:p>
            <a:r>
              <a:rPr lang="ru-RU" b="1" dirty="0">
                <a:solidFill>
                  <a:srgbClr val="C00000"/>
                </a:solidFill>
              </a:rPr>
              <a:t>Индивидуальная </a:t>
            </a:r>
            <a:r>
              <a:rPr lang="ru-RU" dirty="0">
                <a:solidFill>
                  <a:srgbClr val="C00000"/>
                </a:solidFill>
              </a:rPr>
              <a:t>цель предполагает  образование отдельного человека. </a:t>
            </a:r>
          </a:p>
          <a:p>
            <a:pPr marL="45720" indent="0">
              <a:buNone/>
            </a:pPr>
            <a:r>
              <a:rPr lang="ru-RU" dirty="0"/>
              <a:t>Современная педагогика выступает на совмещение общих и индивидуальных целей образования.</a:t>
            </a:r>
          </a:p>
          <a:p>
            <a:pPr marL="45720" indent="0">
              <a:buNone/>
            </a:pPr>
            <a:r>
              <a:rPr lang="ru-RU" dirty="0"/>
              <a:t>Цель образования представляет собой систему конкретных задач. </a:t>
            </a:r>
          </a:p>
          <a:p>
            <a:pPr marL="45720" indent="0">
              <a:buNone/>
            </a:pPr>
            <a:r>
              <a:rPr lang="ru-RU" dirty="0"/>
              <a:t>Цели и задачи соотносятся как целое и часть, система и ее компоненты </a:t>
            </a:r>
          </a:p>
          <a:p>
            <a:pPr marL="45720" indent="0">
              <a:buNone/>
            </a:pPr>
            <a:r>
              <a:rPr lang="ru-RU" dirty="0"/>
              <a:t>Цель образования – система решаемых педагогических  задач  (задач может быть </a:t>
            </a:r>
            <a:r>
              <a:rPr lang="ru-RU" b="1" dirty="0"/>
              <a:t>много</a:t>
            </a:r>
            <a:r>
              <a:rPr lang="ru-RU" dirty="0"/>
              <a:t>, цель в рамках отдельно взятой образовательной системы – </a:t>
            </a:r>
            <a:r>
              <a:rPr lang="ru-RU" b="1" dirty="0"/>
              <a:t>всегда одна</a:t>
            </a:r>
            <a:r>
              <a:rPr lang="ru-RU" dirty="0"/>
              <a:t>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80BDBE-D1B1-4668-B457-1155179263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30080" y="2017345"/>
            <a:ext cx="1528843" cy="245305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42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051C329-8DE8-4179-8E32-EB5752BD6D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756" y="285970"/>
            <a:ext cx="5039360" cy="3448595"/>
          </a:xfrm>
        </p:spPr>
        <p:txBody>
          <a:bodyPr>
            <a:noAutofit/>
          </a:bodyPr>
          <a:lstStyle/>
          <a:p>
            <a:r>
              <a:rPr lang="ru-RU" sz="2400" dirty="0"/>
              <a:t>Существует многообразие целей образования и соответствующих им образовательных систем.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В формировании целей образования находят отражение объективные причины: закономерности физиологического созревания организма, психическое развитие людей, достижение философской и педагогической мысли общества, уровень общественной культуры, идеология и политика государства, потребности общества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3C4428-9A78-4B41-AA1F-10873E18A4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10795" y="391886"/>
            <a:ext cx="3871356" cy="646611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 </a:t>
            </a:r>
            <a:r>
              <a:rPr lang="ru-RU" sz="4200" dirty="0"/>
              <a:t>Цели образования: </a:t>
            </a:r>
          </a:p>
          <a:p>
            <a:r>
              <a:rPr lang="ru-RU" sz="4200" dirty="0"/>
              <a:t>имеют классовую направленность,  </a:t>
            </a:r>
          </a:p>
          <a:p>
            <a:r>
              <a:rPr lang="ru-RU" sz="4200" dirty="0"/>
              <a:t>выражает исторически назревшую </a:t>
            </a:r>
            <a:r>
              <a:rPr lang="ru-RU" sz="4200" b="1" dirty="0"/>
              <a:t>потребность </a:t>
            </a:r>
            <a:r>
              <a:rPr lang="ru-RU" sz="4200" dirty="0"/>
              <a:t>общества в подготовке подрастающего поколения к выполнению определенных общественных функций </a:t>
            </a:r>
          </a:p>
          <a:p>
            <a:endParaRPr lang="ru-RU" sz="4200" dirty="0"/>
          </a:p>
          <a:p>
            <a:r>
              <a:rPr lang="ru-RU" sz="4200" b="1" dirty="0"/>
              <a:t>потребности </a:t>
            </a:r>
            <a:r>
              <a:rPr lang="ru-RU" sz="4200" dirty="0"/>
              <a:t>общества определяются способом производства (уровнем развития производительных сил и характером производственных отношений), что и отражает цель образования  </a:t>
            </a:r>
          </a:p>
        </p:txBody>
      </p:sp>
      <p:sp>
        <p:nvSpPr>
          <p:cNvPr id="6" name="Стрелка: изогнутая 5">
            <a:extLst>
              <a:ext uri="{FF2B5EF4-FFF2-40B4-BE49-F238E27FC236}">
                <a16:creationId xmlns:a16="http://schemas.microsoft.com/office/drawing/2014/main" id="{BCAFD205-517F-42C7-838C-67095CFBAF92}"/>
              </a:ext>
            </a:extLst>
          </p:cNvPr>
          <p:cNvSpPr/>
          <p:nvPr/>
        </p:nvSpPr>
        <p:spPr>
          <a:xfrm>
            <a:off x="5624681" y="846486"/>
            <a:ext cx="853440" cy="586307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81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4CBAA-92F7-45F4-87CE-DD1DA8559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5" y="0"/>
            <a:ext cx="11399520" cy="82497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цели образования в современной школе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F06461-9C4A-449B-A13C-D3FB80F5A5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9382" y="914403"/>
            <a:ext cx="5355264" cy="3291837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интеллектуальное, духовно-нравственное, творческое, физическое и профессиональное развитие личности, удовлетворение ее образовательных потребностей и интересов, а также совокупность приобретенных знаний, умений, навыков и компетенций определенного объема и сложности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0">
              <a:buNone/>
            </a:pPr>
            <a:endParaRPr lang="ru-RU" sz="1800" b="1" i="1" dirty="0"/>
          </a:p>
          <a:p>
            <a:pPr indent="0">
              <a:buNone/>
            </a:pPr>
            <a:endParaRPr lang="ru-RU" sz="1800" b="1" i="1" dirty="0"/>
          </a:p>
          <a:p>
            <a:pPr indent="0">
              <a:buNone/>
            </a:pPr>
            <a:endParaRPr lang="ru-RU" sz="1800" b="1" i="1" dirty="0"/>
          </a:p>
          <a:p>
            <a:pPr indent="0">
              <a:buNone/>
            </a:pPr>
            <a:r>
              <a:rPr lang="ru-RU" sz="1800" b="1" i="1" dirty="0"/>
              <a:t>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9230722-902B-410A-A37B-320143F0A4A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40016" y="4465122"/>
            <a:ext cx="5681418" cy="1983179"/>
          </a:xfrm>
        </p:spPr>
        <p:txBody>
          <a:bodyPr>
            <a:normAutofit fontScale="47500" lnSpcReduction="20000"/>
          </a:bodyPr>
          <a:lstStyle/>
          <a:p>
            <a:r>
              <a:rPr lang="ru-RU" sz="7200" dirty="0"/>
              <a:t>Образование -  триединый процесс воспитания,  </a:t>
            </a:r>
            <a:r>
              <a:rPr lang="ru-RU" sz="7200" b="1" dirty="0"/>
              <a:t>обучения</a:t>
            </a:r>
            <a:r>
              <a:rPr lang="ru-RU" sz="7200" dirty="0"/>
              <a:t> и развития личности  </a:t>
            </a:r>
          </a:p>
          <a:p>
            <a:endParaRPr lang="ru-RU" sz="7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7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C77CDB7-2A8C-43DD-808B-EE2FAE15DA6A}"/>
              </a:ext>
            </a:extLst>
          </p:cNvPr>
          <p:cNvSpPr/>
          <p:nvPr/>
        </p:nvSpPr>
        <p:spPr>
          <a:xfrm>
            <a:off x="7417585" y="5282286"/>
            <a:ext cx="4214955" cy="107156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00" b="1" dirty="0">
                <a:solidFill>
                  <a:srgbClr val="C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Кодекс Республики Беларусь об образовании (2011)</a:t>
            </a:r>
          </a:p>
        </p:txBody>
      </p:sp>
      <p:sp>
        <p:nvSpPr>
          <p:cNvPr id="8" name="Объект 3">
            <a:extLst>
              <a:ext uri="{FF2B5EF4-FFF2-40B4-BE49-F238E27FC236}">
                <a16:creationId xmlns:a16="http://schemas.microsoft.com/office/drawing/2014/main" id="{54E7C9DC-ECC2-43EC-874D-1F1F133488C3}"/>
              </a:ext>
            </a:extLst>
          </p:cNvPr>
          <p:cNvSpPr txBox="1">
            <a:spLocks/>
          </p:cNvSpPr>
          <p:nvPr/>
        </p:nvSpPr>
        <p:spPr>
          <a:xfrm>
            <a:off x="5791200" y="731520"/>
            <a:ext cx="4864608" cy="3474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r>
              <a:rPr lang="ru-RU" dirty="0">
                <a:solidFill>
                  <a:schemeClr val="tx1"/>
                </a:solidFill>
              </a:rPr>
              <a:t>Целями образования являются формирование гражданственности и патриотизма, интеллектуальное, духовно-нравственное, творческое, физическое и профессиональное развитие личности обучающегося, формирование у него знаний, умений, навыков и компетенций.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EA622716-8DC7-4BE4-85FC-F194878CE10A}"/>
              </a:ext>
            </a:extLst>
          </p:cNvPr>
          <p:cNvSpPr/>
          <p:nvPr/>
        </p:nvSpPr>
        <p:spPr>
          <a:xfrm>
            <a:off x="3835400" y="6223000"/>
            <a:ext cx="2260600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56967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1287</TotalTime>
  <Words>1899</Words>
  <Application>Microsoft Office PowerPoint</Application>
  <PresentationFormat>Широкоэкранный</PresentationFormat>
  <Paragraphs>220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Batang</vt:lpstr>
      <vt:lpstr>Calibri</vt:lpstr>
      <vt:lpstr>Georgia</vt:lpstr>
      <vt:lpstr>Segoe UI</vt:lpstr>
      <vt:lpstr>Times New Roman</vt:lpstr>
      <vt:lpstr>Trebuchet MS</vt:lpstr>
      <vt:lpstr>Воздушный поток</vt:lpstr>
      <vt:lpstr>   Раздел II. Тема 6. Проектирование целей, результатов и содержания обучения студентов</vt:lpstr>
      <vt:lpstr>Презентация PowerPoint</vt:lpstr>
      <vt:lpstr>Литература:</vt:lpstr>
      <vt:lpstr>Презентация PowerPoint</vt:lpstr>
      <vt:lpstr>Цель, Целеполагание </vt:lpstr>
      <vt:lpstr>Презентация PowerPoint</vt:lpstr>
      <vt:lpstr>Общие и индивидуальные цели образования  </vt:lpstr>
      <vt:lpstr>Презентация PowerPoint</vt:lpstr>
      <vt:lpstr>цели образования в современной школе </vt:lpstr>
      <vt:lpstr>обучение</vt:lpstr>
      <vt:lpstr>Структура процесса обучения </vt:lpstr>
      <vt:lpstr>Содержание обучения </vt:lpstr>
      <vt:lpstr>Содержание обучения </vt:lpstr>
      <vt:lpstr>факторы, детерминирующие содержание образования</vt:lpstr>
      <vt:lpstr>Принципы построения содержания обучения</vt:lpstr>
      <vt:lpstr>Стандартизация содержания обучения</vt:lpstr>
      <vt:lpstr>Стандартизация содержания высшего  образования</vt:lpstr>
      <vt:lpstr>ОБРАЗОВАТЕЛЬНЫЙ СТАНДАРТ ВЫСШЕГО ОБРАЗОВАНИЯ (ОСВО 1-21 04 01-2021) ВЫСШЕЕ ОБРАЗОВАНИЕ. I СТУПЕНЬ Специальность 1-21 04 01 Культурология (по направлениям) Направление специальности 1-21 04 01-01 Культурология (фундаментальная) Квалификация Культуролог-исследователь. Преподаватель Направление специальности 1-21 04 01-02 Культурология (прикладная) Квалификация Культуролог-менеджер </vt:lpstr>
      <vt:lpstr>ОБРАЗОВАТЕЛЬНЫЙ СТАНДАРТ ВЫСШЕГО ОБРАЗОВАНИЯ (ОСВО 1-17 03 01-2021) I СТУПЕНЬ </vt:lpstr>
      <vt:lpstr>Презентация PowerPoint</vt:lpstr>
      <vt:lpstr>Учебная программа</vt:lpstr>
      <vt:lpstr>Принципы расположения материала в программе:</vt:lpstr>
      <vt:lpstr>Учебная программа</vt:lpstr>
      <vt:lpstr>Нормативные документы, регламентирующие содержание. Учебная литература</vt:lpstr>
      <vt:lpstr>Нормативные документы, регламентирующие содержание. Учебная литература</vt:lpstr>
      <vt:lpstr>Раздел II. Тема 6. Проектирование целей, результатов и содержания обучения студентов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121</cp:revision>
  <cp:lastPrinted>2024-10-31T00:25:13Z</cp:lastPrinted>
  <dcterms:created xsi:type="dcterms:W3CDTF">2020-09-07T03:13:46Z</dcterms:created>
  <dcterms:modified xsi:type="dcterms:W3CDTF">2024-10-31T00:25:57Z</dcterms:modified>
</cp:coreProperties>
</file>