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  <p:sldMasterId id="2147483875" r:id="rId2"/>
  </p:sldMasterIdLst>
  <p:notesMasterIdLst>
    <p:notesMasterId r:id="rId32"/>
  </p:notesMasterIdLst>
  <p:sldIdLst>
    <p:sldId id="256" r:id="rId3"/>
    <p:sldId id="257" r:id="rId4"/>
    <p:sldId id="545" r:id="rId5"/>
    <p:sldId id="514" r:id="rId6"/>
    <p:sldId id="515" r:id="rId7"/>
    <p:sldId id="315" r:id="rId8"/>
    <p:sldId id="316" r:id="rId9"/>
    <p:sldId id="317" r:id="rId10"/>
    <p:sldId id="266" r:id="rId11"/>
    <p:sldId id="520" r:id="rId12"/>
    <p:sldId id="541" r:id="rId13"/>
    <p:sldId id="516" r:id="rId14"/>
    <p:sldId id="523" r:id="rId15"/>
    <p:sldId id="525" r:id="rId16"/>
    <p:sldId id="526" r:id="rId17"/>
    <p:sldId id="517" r:id="rId18"/>
    <p:sldId id="529" r:id="rId19"/>
    <p:sldId id="536" r:id="rId20"/>
    <p:sldId id="543" r:id="rId21"/>
    <p:sldId id="544" r:id="rId22"/>
    <p:sldId id="539" r:id="rId23"/>
    <p:sldId id="546" r:id="rId24"/>
    <p:sldId id="548" r:id="rId25"/>
    <p:sldId id="551" r:id="rId26"/>
    <p:sldId id="554" r:id="rId27"/>
    <p:sldId id="566" r:id="rId28"/>
    <p:sldId id="568" r:id="rId29"/>
    <p:sldId id="567" r:id="rId30"/>
    <p:sldId id="542" r:id="rId31"/>
  </p:sldIdLst>
  <p:sldSz cx="12192000" cy="6858000"/>
  <p:notesSz cx="9882188" cy="6761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423EA86-8E6A-422D-B822-020A2A1343B2}">
          <p14:sldIdLst>
            <p14:sldId id="256"/>
            <p14:sldId id="257"/>
            <p14:sldId id="545"/>
            <p14:sldId id="514"/>
            <p14:sldId id="515"/>
            <p14:sldId id="315"/>
            <p14:sldId id="316"/>
            <p14:sldId id="317"/>
            <p14:sldId id="266"/>
            <p14:sldId id="520"/>
            <p14:sldId id="541"/>
            <p14:sldId id="516"/>
            <p14:sldId id="523"/>
            <p14:sldId id="525"/>
            <p14:sldId id="526"/>
            <p14:sldId id="517"/>
            <p14:sldId id="529"/>
            <p14:sldId id="536"/>
            <p14:sldId id="543"/>
            <p14:sldId id="544"/>
            <p14:sldId id="539"/>
            <p14:sldId id="546"/>
            <p14:sldId id="548"/>
            <p14:sldId id="551"/>
            <p14:sldId id="554"/>
            <p14:sldId id="566"/>
            <p14:sldId id="568"/>
            <p14:sldId id="567"/>
            <p14:sldId id="54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E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0" autoAdjust="0"/>
    <p:restoredTop sz="92186" autoAdjust="0"/>
  </p:normalViewPr>
  <p:slideViewPr>
    <p:cSldViewPr snapToGrid="0">
      <p:cViewPr varScale="1">
        <p:scale>
          <a:sx n="86" d="100"/>
          <a:sy n="86" d="100"/>
        </p:scale>
        <p:origin x="33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282281" cy="339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7622" y="1"/>
            <a:ext cx="4282281" cy="339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D8610-1C3D-43F5-89A9-86AB567CD42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11475" y="844550"/>
            <a:ext cx="4059238" cy="2282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8220" y="3253810"/>
            <a:ext cx="7905750" cy="266220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421932"/>
            <a:ext cx="4282281" cy="339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7622" y="6421932"/>
            <a:ext cx="4282281" cy="339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2EDC9-606C-45D4-A142-1169FF8C16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175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11475" y="844550"/>
            <a:ext cx="4059238" cy="22828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184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837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11475" y="844550"/>
            <a:ext cx="4059238" cy="22828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504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8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10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20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3" y="731522"/>
            <a:ext cx="6439049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8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5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5" y="2209803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9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5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4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3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172203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3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ce-education.ru/" TargetMode="External"/><Relationship Id="rId2" Type="http://schemas.openxmlformats.org/officeDocument/2006/relationships/hyperlink" Target="https://biblioclub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104019"/>
            <a:ext cx="10379824" cy="1463039"/>
          </a:xfrm>
        </p:spPr>
        <p:txBody>
          <a:bodyPr/>
          <a:lstStyle/>
          <a:p>
            <a:pPr algn="r"/>
            <a:r>
              <a:rPr lang="ru-RU" dirty="0" err="1"/>
              <a:t>Кузьминич</a:t>
            </a:r>
            <a:r>
              <a:rPr lang="ru-RU" dirty="0"/>
              <a:t> Татьяна Васильевна, </a:t>
            </a:r>
          </a:p>
          <a:p>
            <a:pPr algn="r"/>
            <a:r>
              <a:rPr lang="ru-RU" dirty="0"/>
              <a:t>Кандидат педагогических наук, доцент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8161" y="831273"/>
            <a:ext cx="10585663" cy="2161309"/>
          </a:xfrm>
        </p:spPr>
        <p:txBody>
          <a:bodyPr>
            <a:noAutofit/>
          </a:bodyPr>
          <a:lstStyle/>
          <a:p>
            <a:br>
              <a:rPr lang="ru-RU" sz="3600" b="1" dirty="0"/>
            </a:br>
            <a:br>
              <a:rPr lang="ru-RU" sz="3600" b="1" dirty="0"/>
            </a:br>
            <a:br>
              <a:rPr lang="ru-RU" sz="3600" b="1" dirty="0"/>
            </a:br>
            <a:r>
              <a:rPr lang="ru-RU" sz="2800" b="1" dirty="0"/>
              <a:t>Раздел </a:t>
            </a:r>
            <a:r>
              <a:rPr lang="en-US" sz="2800" dirty="0"/>
              <a:t>II</a:t>
            </a:r>
            <a:r>
              <a:rPr lang="ru-RU" sz="2800" dirty="0"/>
              <a:t>. Тема </a:t>
            </a:r>
            <a:r>
              <a:rPr lang="ru-RU" sz="2800" b="1" dirty="0"/>
              <a:t>5. Психолого-педагогические основы процесса обучения в учреждении высшего образования</a:t>
            </a:r>
            <a:endParaRPr lang="ru-RU" sz="24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CDB4914-276E-41ED-B012-208D2969C247}"/>
              </a:ext>
            </a:extLst>
          </p:cNvPr>
          <p:cNvSpPr/>
          <p:nvPr/>
        </p:nvSpPr>
        <p:spPr>
          <a:xfrm>
            <a:off x="2266589" y="137601"/>
            <a:ext cx="7475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Педагогика  и психология высшего образования</a:t>
            </a:r>
            <a:endParaRPr lang="ru-RU" sz="2400" dirty="0"/>
          </a:p>
        </p:txBody>
      </p:sp>
      <p:pic>
        <p:nvPicPr>
          <p:cNvPr id="6" name="Рисунок 5" descr="Академическая шапочка">
            <a:extLst>
              <a:ext uri="{FF2B5EF4-FFF2-40B4-BE49-F238E27FC236}">
                <a16:creationId xmlns:a16="http://schemas.microsoft.com/office/drawing/2014/main" id="{E49FD3B4-27DE-4531-ACF4-5EBDABA361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60498" y="70250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440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24EA3E-78DB-411C-B175-E0236903C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0987" y="120802"/>
            <a:ext cx="8683348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Организационно-содержательная структура обучения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77EF301-3DB4-471B-AFF5-2C3B4EFCA8D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013860" y="1876303"/>
            <a:ext cx="7885215" cy="4355568"/>
          </a:xfrm>
        </p:spPr>
        <p:txBody>
          <a:bodyPr>
            <a:no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C8171A0-8969-4451-96D2-A642593735E3}"/>
              </a:ext>
            </a:extLst>
          </p:cNvPr>
          <p:cNvSpPr/>
          <p:nvPr/>
        </p:nvSpPr>
        <p:spPr>
          <a:xfrm>
            <a:off x="5640778" y="2303812"/>
            <a:ext cx="5498277" cy="403622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</a:rPr>
              <a:t>Учение </a:t>
            </a:r>
            <a:r>
              <a:rPr lang="ru-RU" sz="2400" dirty="0">
                <a:solidFill>
                  <a:schemeClr val="tx1"/>
                </a:solidFill>
              </a:rPr>
              <a:t>– целенаправленный процесс, регламентирован стандартами, учебными планами и программами, управляемый процесс усвоения знаний, умений, навыков, развития и становления личности, ее сущностных сил и качеств 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2509" y="1306285"/>
            <a:ext cx="4298868" cy="503375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</a:rPr>
              <a:t>Преподавание </a:t>
            </a:r>
            <a:r>
              <a:rPr lang="ru-RU" sz="2400" dirty="0">
                <a:solidFill>
                  <a:schemeClr val="tx1"/>
                </a:solidFill>
              </a:rPr>
              <a:t>– целенаправленная деятельность педагога, регламентированная стандартами, учебными планами и программами, по передаче знаний, формированию умений, навыков и компетенций обучающегося, развитию его способностей  </a:t>
            </a:r>
          </a:p>
          <a:p>
            <a:pPr algn="ctr"/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Крест 8"/>
          <p:cNvSpPr/>
          <p:nvPr/>
        </p:nvSpPr>
        <p:spPr>
          <a:xfrm>
            <a:off x="4631377" y="3170711"/>
            <a:ext cx="1009401" cy="926276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005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1D54163-FA37-4923-BFBA-2918FFE6936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7725" y="653460"/>
            <a:ext cx="8683347" cy="3474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>
                <a:solidFill>
                  <a:srgbClr val="FF0000"/>
                </a:solidFill>
              </a:rPr>
              <a:t>С точки зрения психологии:</a:t>
            </a:r>
          </a:p>
          <a:p>
            <a:pPr marL="45720" indent="0">
              <a:buNone/>
            </a:pPr>
            <a:r>
              <a:rPr lang="ru-RU" sz="2400" dirty="0"/>
              <a:t> усвоение знаний </a:t>
            </a:r>
            <a:r>
              <a:rPr lang="ru-RU" sz="2400" i="1" dirty="0"/>
              <a:t>в процессе учения </a:t>
            </a:r>
            <a:r>
              <a:rPr lang="ru-RU" sz="2400" dirty="0"/>
              <a:t>является преобразованием внешнего для личности опыта в ее  внутренние свойства. </a:t>
            </a:r>
          </a:p>
          <a:p>
            <a:pPr marL="45720" indent="0">
              <a:buNone/>
            </a:pPr>
            <a:r>
              <a:rPr lang="ru-RU" sz="2400" dirty="0"/>
              <a:t>Психическая, внутренняя деятельность является результатом внешне выраженной материальной деятельности. </a:t>
            </a:r>
          </a:p>
          <a:p>
            <a:pPr marL="45720" indent="0">
              <a:buNone/>
            </a:pPr>
            <a:r>
              <a:rPr lang="ru-RU" sz="2400" dirty="0"/>
              <a:t>Процесс </a:t>
            </a:r>
            <a:r>
              <a:rPr lang="ru-RU" sz="2400" dirty="0">
                <a:solidFill>
                  <a:schemeClr val="tx1"/>
                </a:solidFill>
              </a:rPr>
              <a:t>интериоризации </a:t>
            </a:r>
            <a:r>
              <a:rPr lang="ru-RU" sz="2400" dirty="0"/>
              <a:t>составляет </a:t>
            </a:r>
            <a:r>
              <a:rPr lang="ru-RU" sz="2400" i="1" dirty="0"/>
              <a:t>психологическую основу процесса обучения</a:t>
            </a:r>
            <a:r>
              <a:rPr lang="ru-RU" sz="2400" dirty="0"/>
              <a:t>. При этом усвоение является внутренним процессом, а обучение рассматривается  как педагогический </a:t>
            </a:r>
            <a:r>
              <a:rPr lang="ru-RU" sz="2400" i="1" dirty="0"/>
              <a:t>процесс управления усвоением</a:t>
            </a:r>
            <a:r>
              <a:rPr lang="ru-RU" sz="2400" dirty="0"/>
              <a:t>.</a:t>
            </a:r>
          </a:p>
          <a:p>
            <a:endParaRPr lang="ru-RU" sz="1800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E93EBA28-99FA-4FED-806F-16E086544758}"/>
              </a:ext>
            </a:extLst>
          </p:cNvPr>
          <p:cNvSpPr/>
          <p:nvPr/>
        </p:nvSpPr>
        <p:spPr>
          <a:xfrm>
            <a:off x="8114370" y="1735685"/>
            <a:ext cx="3679906" cy="200164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Процесс перевода социального опыта в психические новообразования личности называется </a:t>
            </a:r>
            <a:r>
              <a:rPr lang="ru-RU" sz="2000" b="1" dirty="0">
                <a:solidFill>
                  <a:schemeClr val="tx1"/>
                </a:solidFill>
              </a:rPr>
              <a:t>интериоризацией.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490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FA1A7B-65D4-4590-A5A3-5F28DD62C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207" y="401129"/>
            <a:ext cx="9605635" cy="59363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Структура процесса обучения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7A174F-F9DC-46AE-AD35-5C664DE0A45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5430" y="1230444"/>
            <a:ext cx="4645152" cy="406094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Цель обучения </a:t>
            </a:r>
          </a:p>
          <a:p>
            <a:r>
              <a:rPr lang="ru-RU" dirty="0">
                <a:solidFill>
                  <a:srgbClr val="C00000"/>
                </a:solidFill>
              </a:rPr>
              <a:t>Задачи обучения</a:t>
            </a:r>
          </a:p>
          <a:p>
            <a:r>
              <a:rPr lang="ru-RU" dirty="0">
                <a:solidFill>
                  <a:srgbClr val="C00000"/>
                </a:solidFill>
              </a:rPr>
              <a:t>Содержание обучения</a:t>
            </a:r>
          </a:p>
          <a:p>
            <a:r>
              <a:rPr lang="ru-RU" dirty="0">
                <a:solidFill>
                  <a:srgbClr val="C00000"/>
                </a:solidFill>
              </a:rPr>
              <a:t>Средства обучения</a:t>
            </a:r>
          </a:p>
          <a:p>
            <a:r>
              <a:rPr lang="ru-RU" dirty="0">
                <a:solidFill>
                  <a:srgbClr val="C00000"/>
                </a:solidFill>
              </a:rPr>
              <a:t>Формы обучения</a:t>
            </a:r>
          </a:p>
          <a:p>
            <a:r>
              <a:rPr lang="ru-RU" dirty="0">
                <a:solidFill>
                  <a:srgbClr val="C00000"/>
                </a:solidFill>
              </a:rPr>
              <a:t>Методы обучения</a:t>
            </a:r>
          </a:p>
          <a:p>
            <a:r>
              <a:rPr lang="ru-RU" dirty="0">
                <a:solidFill>
                  <a:srgbClr val="C00000"/>
                </a:solidFill>
              </a:rPr>
              <a:t>Результаты обучения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96CA18A8-FB6C-4127-810A-6FF1DBDA4DC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440099" y="2098276"/>
            <a:ext cx="4645025" cy="40608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обучение</a:t>
            </a:r>
            <a:r>
              <a:rPr lang="ru-RU" dirty="0">
                <a:solidFill>
                  <a:schemeClr val="tx1"/>
                </a:solidFill>
              </a:rPr>
              <a:t> – целенаправленный процесс организации и стимулирования учебной деятельности обучающихся по овладению ими знаниями, умениями, навыками, формированию у них компетенций, развитию их творческих способностей (Кодекс об образовании)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010588B5-6AB5-4088-B0BC-358C33D6587E}"/>
              </a:ext>
            </a:extLst>
          </p:cNvPr>
          <p:cNvSpPr/>
          <p:nvPr/>
        </p:nvSpPr>
        <p:spPr>
          <a:xfrm>
            <a:off x="3216130" y="4589932"/>
            <a:ext cx="3356975" cy="140291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2060"/>
                </a:solidFill>
              </a:rPr>
              <a:t>на всех уровнях образования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0037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62E1CC0-5CD8-4C2C-BCE5-464AB0EF773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7696" y="2635903"/>
            <a:ext cx="4988699" cy="1749647"/>
          </a:xfrm>
          <a:ln w="381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000" dirty="0"/>
              <a:t>Усвоение подрастающим поколением накопленного социального и духовного опыта человечества в форме знаний, умений, навыков, компетенций, опыта учебной творческой деятельности.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. </a:t>
            </a:r>
            <a:endParaRPr lang="ru-RU" dirty="0"/>
          </a:p>
          <a:p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FE4E7E3C-CB55-4CE5-903B-8AAD3FE1B586}"/>
              </a:ext>
            </a:extLst>
          </p:cNvPr>
          <p:cNvSpPr/>
          <p:nvPr/>
        </p:nvSpPr>
        <p:spPr>
          <a:xfrm>
            <a:off x="418564" y="166255"/>
            <a:ext cx="11259633" cy="15865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обучение</a:t>
            </a:r>
            <a:r>
              <a:rPr lang="ru-RU" sz="2400" dirty="0">
                <a:solidFill>
                  <a:schemeClr val="tx1"/>
                </a:solidFill>
              </a:rPr>
              <a:t> – целенаправленный процесс организации и стимулирования учебной деятельности обучающихся по овладению ими знаниями, умениями, навыками, формированию у них компетенций, развитию их творческих способностей (Кодекс об образовании)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1478114A-E602-46CF-AAB4-08B863D44962}"/>
              </a:ext>
            </a:extLst>
          </p:cNvPr>
          <p:cNvSpPr/>
          <p:nvPr/>
        </p:nvSpPr>
        <p:spPr>
          <a:xfrm>
            <a:off x="639531" y="1916929"/>
            <a:ext cx="4795024" cy="56526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Цель обучения</a:t>
            </a:r>
          </a:p>
        </p:txBody>
      </p:sp>
      <p:sp>
        <p:nvSpPr>
          <p:cNvPr id="8" name="Прямоугольник: скругленные углы 5">
            <a:extLst>
              <a:ext uri="{FF2B5EF4-FFF2-40B4-BE49-F238E27FC236}">
                <a16:creationId xmlns:a16="http://schemas.microsoft.com/office/drawing/2014/main" id="{1478114A-E602-46CF-AAB4-08B863D44962}"/>
              </a:ext>
            </a:extLst>
          </p:cNvPr>
          <p:cNvSpPr/>
          <p:nvPr/>
        </p:nvSpPr>
        <p:spPr>
          <a:xfrm>
            <a:off x="6421226" y="1752795"/>
            <a:ext cx="4795024" cy="56526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Задачи обучения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196787" y="2482194"/>
            <a:ext cx="5718917" cy="3162404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defTabSz="91440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dirty="0">
                <a:solidFill>
                  <a:srgbClr val="002060"/>
                </a:solidFill>
              </a:rPr>
              <a:t>1.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Формирование у обучающегося научных представлений, понятий, законов,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общеучебных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и специальных знаний, умений, навыков и компетенций; </a:t>
            </a:r>
          </a:p>
          <a:p>
            <a:pPr marL="45720" lvl="0" defTabSz="91440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2. Формирование опыта учебной творческой деятельности;</a:t>
            </a:r>
          </a:p>
          <a:p>
            <a:pPr marL="45720" lvl="0" defTabSz="91440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3. Приобретение учебных умений и навыков;</a:t>
            </a:r>
          </a:p>
          <a:p>
            <a:pPr marL="45720" lvl="0" defTabSz="91440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4.  Формирование умения самостоятельного совершенствования знаний </a:t>
            </a:r>
          </a:p>
        </p:txBody>
      </p:sp>
      <p:sp>
        <p:nvSpPr>
          <p:cNvPr id="11" name="Прямоугольник: скругленные углы 5">
            <a:extLst>
              <a:ext uri="{FF2B5EF4-FFF2-40B4-BE49-F238E27FC236}">
                <a16:creationId xmlns:a16="http://schemas.microsoft.com/office/drawing/2014/main" id="{206D0C5A-446B-4360-8D5F-687F0B04DE72}"/>
              </a:ext>
            </a:extLst>
          </p:cNvPr>
          <p:cNvSpPr/>
          <p:nvPr/>
        </p:nvSpPr>
        <p:spPr>
          <a:xfrm>
            <a:off x="71253" y="5023262"/>
            <a:ext cx="6078033" cy="183473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FF0000"/>
                </a:solidFill>
              </a:rPr>
              <a:t>Результаты обучения </a:t>
            </a:r>
            <a:r>
              <a:rPr lang="ru-RU" sz="2400" dirty="0">
                <a:solidFill>
                  <a:schemeClr val="tx1"/>
                </a:solidFill>
              </a:rPr>
              <a:t>– </a:t>
            </a:r>
            <a:r>
              <a:rPr lang="ru-RU" sz="2400" b="1" dirty="0">
                <a:solidFill>
                  <a:schemeClr val="tx1"/>
                </a:solidFill>
              </a:rPr>
              <a:t>обученность </a:t>
            </a:r>
            <a:r>
              <a:rPr lang="ru-RU" sz="2400" dirty="0">
                <a:solidFill>
                  <a:schemeClr val="tx1"/>
                </a:solidFill>
              </a:rPr>
              <a:t>личности (усвоенный социальный опыт в форме знаний, умений, навыков, компетенций, опыта учебной и творческой деятельности)  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2244436" y="4381996"/>
            <a:ext cx="1211283" cy="6412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5296395" y="2802578"/>
            <a:ext cx="900392" cy="6293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3"/>
          </p:cNvCxnSpPr>
          <p:nvPr/>
        </p:nvCxnSpPr>
        <p:spPr>
          <a:xfrm>
            <a:off x="5296395" y="3510727"/>
            <a:ext cx="920905" cy="50313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3" idx="3"/>
          </p:cNvCxnSpPr>
          <p:nvPr/>
        </p:nvCxnSpPr>
        <p:spPr>
          <a:xfrm>
            <a:off x="5296395" y="3510727"/>
            <a:ext cx="900392" cy="1085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296395" y="3431970"/>
            <a:ext cx="920905" cy="171004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ная линия уступом 35"/>
          <p:cNvCxnSpPr/>
          <p:nvPr/>
        </p:nvCxnSpPr>
        <p:spPr>
          <a:xfrm rot="10800000" flipV="1">
            <a:off x="6149287" y="5644597"/>
            <a:ext cx="5528913" cy="589947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466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BE3F96-EC2C-46F6-A819-B5DC85BB8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 обучения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2EDD34-A46A-4D53-A81F-8C6463819BE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5866" y="878542"/>
            <a:ext cx="4645152" cy="34485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Это педагогически построенный опыт человечества (духовный и материальный), который отражен в стандартах, учебных планах, программах, учебниках, учебных  пособиях и др.  </a:t>
            </a:r>
          </a:p>
          <a:p>
            <a:pPr marL="0" indent="0">
              <a:buNone/>
            </a:pPr>
            <a:r>
              <a:rPr lang="ru-RU" dirty="0"/>
              <a:t>От содержания обучения зависят качество подготовки специалистов, выбор методов и средств обучения, критерии оценки знаний, умений, компетенций  и личностных качеств обучающихся.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8B272B-A7EE-4FA8-922C-9D89CFF1C51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164580" y="374978"/>
            <a:ext cx="5964409" cy="3441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i="1" dirty="0">
                <a:solidFill>
                  <a:srgbClr val="C00000"/>
                </a:solidFill>
              </a:rPr>
              <a:t>Содержание обучения </a:t>
            </a:r>
            <a:r>
              <a:rPr lang="ru-RU" sz="2000" dirty="0"/>
              <a:t>строится как предметное (на основе предметов для изучения), имеются интегративные курсы. </a:t>
            </a:r>
          </a:p>
          <a:p>
            <a:pPr marL="0" indent="0">
              <a:buNone/>
            </a:pPr>
            <a:r>
              <a:rPr lang="ru-RU" sz="2000" dirty="0"/>
              <a:t>Оно является неотъемлемой частью процесса обучения.</a:t>
            </a:r>
          </a:p>
          <a:p>
            <a:pPr marL="0" indent="0">
              <a:buNone/>
            </a:pPr>
            <a:r>
              <a:rPr lang="ru-RU" sz="2000" dirty="0"/>
              <a:t>Элементами содержания обучения являются: знания, умения, навыки, компетенции, опыт учебной деятельности, опыт творческой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3663716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5D47B9-66E3-4A22-BAA8-C889E4CC9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9797" y="5310318"/>
            <a:ext cx="9800946" cy="1143000"/>
          </a:xfrm>
        </p:spPr>
        <p:txBody>
          <a:bodyPr/>
          <a:lstStyle/>
          <a:p>
            <a:r>
              <a:rPr lang="ru-RU" sz="3600" dirty="0"/>
              <a:t>Методы, средства  и формы обучения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81678F-1053-4A14-A06E-056934A4B0B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36988" y="213756"/>
            <a:ext cx="4645152" cy="509903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Методы обучения </a:t>
            </a:r>
            <a:r>
              <a:rPr lang="ru-RU" sz="2400" dirty="0"/>
              <a:t>– способы взаимосвязанной деятельности педагога и учащегося, направленные на достижение целей, решения поставленных задач и усвоения содержания обучения.</a:t>
            </a:r>
          </a:p>
          <a:p>
            <a:pPr marL="0" indent="0">
              <a:buNone/>
            </a:pPr>
            <a:r>
              <a:rPr lang="ru-RU" sz="2600" b="1" dirty="0">
                <a:solidFill>
                  <a:srgbClr val="C00000"/>
                </a:solidFill>
              </a:rPr>
              <a:t>Средства обучения </a:t>
            </a:r>
            <a:r>
              <a:rPr lang="ru-RU" sz="2600" dirty="0"/>
              <a:t>– объекты, которые выступают в качестве источников учебной информации и инструментов решения задач обучения (слово педагога, печатные средства обучения, предметные средства обучения , включая учебные средства наглядности, технические средства и др.  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252FFE-EAFD-488F-9FC1-84BD580CB15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723906" y="334885"/>
            <a:ext cx="6308795" cy="3239588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Формы обучения </a:t>
            </a:r>
            <a:r>
              <a:rPr lang="ru-RU" dirty="0"/>
              <a:t>– организационно-оформленная и согласованная деятельность педагога и учащегося, которая осуществляется в определенном порядке и режиме: классно-урочные формы, аудиторные (лекции, семинары и др.), практика, факультативы, дистанционные формы, формы контроля и диагностики  и др.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6557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3511380-0A55-4452-8E59-73B1C47AC004}"/>
              </a:ext>
            </a:extLst>
          </p:cNvPr>
          <p:cNvSpPr/>
          <p:nvPr/>
        </p:nvSpPr>
        <p:spPr>
          <a:xfrm>
            <a:off x="1809751" y="357191"/>
            <a:ext cx="85725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be-BY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cs typeface="Times New Roman" pitchFamily="18" charset="0"/>
              </a:rPr>
              <a:t>Обучение как целостный процесс</a:t>
            </a:r>
            <a:endParaRPr lang="be-BY" sz="2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Times New Roman" pitchFamily="18" charset="0"/>
            </a:endParaRPr>
          </a:p>
          <a:p>
            <a:pPr algn="ctr">
              <a:defRPr/>
            </a:pPr>
            <a:r>
              <a:rPr lang="be-BY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cs typeface="Times New Roman" pitchFamily="18" charset="0"/>
              </a:rPr>
              <a:t>преподавания и учения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  <a:cs typeface="Arial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21AA053-51C5-49B6-BA72-AE1FA9EC5D97}"/>
              </a:ext>
            </a:extLst>
          </p:cNvPr>
          <p:cNvSpPr/>
          <p:nvPr/>
        </p:nvSpPr>
        <p:spPr>
          <a:xfrm>
            <a:off x="4810128" y="1188188"/>
            <a:ext cx="2857500" cy="928687"/>
          </a:xfrm>
          <a:prstGeom prst="rect">
            <a:avLst/>
          </a:prstGeom>
          <a:solidFill>
            <a:schemeClr val="bg2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Педагог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cxnSp>
        <p:nvCxnSpPr>
          <p:cNvPr id="16389" name="Прямая соединительная линия 10">
            <a:extLst>
              <a:ext uri="{FF2B5EF4-FFF2-40B4-BE49-F238E27FC236}">
                <a16:creationId xmlns:a16="http://schemas.microsoft.com/office/drawing/2014/main" id="{70C7E9B5-CD53-4A66-8E0C-3D0CB0BF652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65350" y="2474062"/>
            <a:ext cx="7573966" cy="34801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0D36578-0D69-4C5D-B257-7F8EA4EDC8DB}"/>
              </a:ext>
            </a:extLst>
          </p:cNvPr>
          <p:cNvSpPr/>
          <p:nvPr/>
        </p:nvSpPr>
        <p:spPr>
          <a:xfrm>
            <a:off x="1485105" y="3045486"/>
            <a:ext cx="1357313" cy="642937"/>
          </a:xfrm>
          <a:prstGeom prst="rect">
            <a:avLst/>
          </a:prstGeom>
          <a:solidFill>
            <a:schemeClr val="bg2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Цель</a:t>
            </a:r>
            <a:endParaRPr lang="ru-RU" sz="2200" dirty="0">
              <a:solidFill>
                <a:srgbClr val="083763"/>
              </a:solidFill>
              <a:latin typeface="Arial" charset="0"/>
              <a:cs typeface="Arial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7B3F6F6C-3B2B-4315-96AD-546B621B27C4}"/>
              </a:ext>
            </a:extLst>
          </p:cNvPr>
          <p:cNvSpPr/>
          <p:nvPr/>
        </p:nvSpPr>
        <p:spPr>
          <a:xfrm>
            <a:off x="1489075" y="4179094"/>
            <a:ext cx="1357313" cy="642938"/>
          </a:xfrm>
          <a:prstGeom prst="rect">
            <a:avLst/>
          </a:prstGeom>
          <a:solidFill>
            <a:schemeClr val="bg2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Цель</a:t>
            </a:r>
            <a:endParaRPr lang="ru-RU" sz="2200" dirty="0">
              <a:solidFill>
                <a:srgbClr val="083763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200" dirty="0">
              <a:solidFill>
                <a:srgbClr val="083763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85675FAD-3810-49F0-B784-B1133AB12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0" y="3080363"/>
            <a:ext cx="1357312" cy="642937"/>
          </a:xfrm>
          <a:prstGeom prst="rect">
            <a:avLst/>
          </a:prstGeom>
          <a:solidFill>
            <a:schemeClr val="bg2"/>
          </a:solidFill>
          <a:ln w="381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задачи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A700AC76-74AF-4412-8D80-D65C3DF03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0" y="4215910"/>
            <a:ext cx="1357312" cy="642938"/>
          </a:xfrm>
          <a:prstGeom prst="rect">
            <a:avLst/>
          </a:prstGeom>
          <a:solidFill>
            <a:schemeClr val="bg2"/>
          </a:solidFill>
          <a:ln w="381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задачи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E068D3ED-D815-4BF3-B201-35717C77C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5321" y="3090556"/>
            <a:ext cx="1497012" cy="642937"/>
          </a:xfrm>
          <a:prstGeom prst="rect">
            <a:avLst/>
          </a:prstGeom>
          <a:solidFill>
            <a:schemeClr val="bg2"/>
          </a:solidFill>
          <a:ln w="381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dirty="0">
                <a:solidFill>
                  <a:srgbClr val="083763"/>
                </a:solidFill>
                <a:cs typeface="Arial" charset="0"/>
              </a:rPr>
              <a:t>содержание</a:t>
            </a:r>
            <a:endParaRPr lang="ru-RU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FFB5BF8C-FE72-4B94-A3E2-27C1BBB9A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5323" y="4251369"/>
            <a:ext cx="1497010" cy="642938"/>
          </a:xfrm>
          <a:prstGeom prst="rect">
            <a:avLst/>
          </a:prstGeom>
          <a:solidFill>
            <a:schemeClr val="bg2"/>
          </a:solidFill>
          <a:ln w="381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dirty="0">
                <a:solidFill>
                  <a:srgbClr val="083763"/>
                </a:solidFill>
                <a:cs typeface="Arial" charset="0"/>
              </a:rPr>
              <a:t>содержание</a:t>
            </a:r>
            <a:endParaRPr lang="ru-RU" dirty="0">
              <a:solidFill>
                <a:srgbClr val="083763"/>
              </a:solidFill>
              <a:cs typeface="Arial" charset="0"/>
            </a:endParaRPr>
          </a:p>
          <a:p>
            <a:pPr algn="ctr">
              <a:defRPr/>
            </a:pP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6EC16F98-BA15-463D-8879-742E5BFFB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7026" y="3080362"/>
            <a:ext cx="1357312" cy="642937"/>
          </a:xfrm>
          <a:prstGeom prst="rect">
            <a:avLst/>
          </a:prstGeom>
          <a:solidFill>
            <a:schemeClr val="bg2"/>
          </a:solidFill>
          <a:ln w="381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методы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FEFBBC5B-A113-4E95-B22B-78D5524D6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6362" y="4275288"/>
            <a:ext cx="1357312" cy="642938"/>
          </a:xfrm>
          <a:prstGeom prst="rect">
            <a:avLst/>
          </a:prstGeom>
          <a:solidFill>
            <a:schemeClr val="bg2"/>
          </a:solidFill>
          <a:ln w="381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методы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39E47FB6-87AF-4177-A8DE-D983EBEFC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695" y="3080364"/>
            <a:ext cx="1357313" cy="642937"/>
          </a:xfrm>
          <a:prstGeom prst="rect">
            <a:avLst/>
          </a:prstGeom>
          <a:solidFill>
            <a:schemeClr val="bg2"/>
          </a:solidFill>
          <a:ln w="381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средства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2A1604E4-F451-4FF0-BECF-F421ED9A9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420" y="4275288"/>
            <a:ext cx="1357313" cy="642938"/>
          </a:xfrm>
          <a:prstGeom prst="rect">
            <a:avLst/>
          </a:prstGeom>
          <a:solidFill>
            <a:schemeClr val="bg2"/>
          </a:solidFill>
          <a:ln w="38100" algn="ctr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средства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FFC547B5-6283-43B8-970E-4694D4C576D7}"/>
              </a:ext>
            </a:extLst>
          </p:cNvPr>
          <p:cNvSpPr/>
          <p:nvPr/>
        </p:nvSpPr>
        <p:spPr>
          <a:xfrm>
            <a:off x="9132094" y="3033951"/>
            <a:ext cx="1357312" cy="642937"/>
          </a:xfrm>
          <a:prstGeom prst="rect">
            <a:avLst/>
          </a:prstGeom>
          <a:solidFill>
            <a:schemeClr val="bg2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формы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B0976E6C-564C-44EE-9A0E-62207D9F7713}"/>
              </a:ext>
            </a:extLst>
          </p:cNvPr>
          <p:cNvSpPr/>
          <p:nvPr/>
        </p:nvSpPr>
        <p:spPr>
          <a:xfrm>
            <a:off x="9082229" y="4290021"/>
            <a:ext cx="1357312" cy="642938"/>
          </a:xfrm>
          <a:prstGeom prst="rect">
            <a:avLst/>
          </a:prstGeom>
          <a:solidFill>
            <a:schemeClr val="bg2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формы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61F76F01-558F-48BA-A539-587649C92160}"/>
              </a:ext>
            </a:extLst>
          </p:cNvPr>
          <p:cNvSpPr/>
          <p:nvPr/>
        </p:nvSpPr>
        <p:spPr>
          <a:xfrm>
            <a:off x="4685542" y="5833100"/>
            <a:ext cx="2857500" cy="928687"/>
          </a:xfrm>
          <a:prstGeom prst="rect">
            <a:avLst/>
          </a:prstGeom>
          <a:solidFill>
            <a:schemeClr val="bg2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Обучающийся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cxnSp>
        <p:nvCxnSpPr>
          <p:cNvPr id="16403" name="Прямая соединительная линия 35">
            <a:extLst>
              <a:ext uri="{FF2B5EF4-FFF2-40B4-BE49-F238E27FC236}">
                <a16:creationId xmlns:a16="http://schemas.microsoft.com/office/drawing/2014/main" id="{80CA8C9C-1BE0-48BC-9B45-35A1696C464A}"/>
              </a:ext>
            </a:extLst>
          </p:cNvPr>
          <p:cNvCxnSpPr>
            <a:cxnSpLocks noChangeShapeType="1"/>
            <a:stCxn id="6" idx="2"/>
          </p:cNvCxnSpPr>
          <p:nvPr/>
        </p:nvCxnSpPr>
        <p:spPr bwMode="auto">
          <a:xfrm rot="5400000">
            <a:off x="6060283" y="2295468"/>
            <a:ext cx="357188" cy="0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6C7DF066-FC78-4CCF-BE52-221445CE1332}"/>
              </a:ext>
            </a:extLst>
          </p:cNvPr>
          <p:cNvCxnSpPr/>
          <p:nvPr/>
        </p:nvCxnSpPr>
        <p:spPr>
          <a:xfrm rot="16200000" flipV="1">
            <a:off x="5953125" y="5656723"/>
            <a:ext cx="4286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06" name="Прямая соединительная линия 45">
            <a:extLst>
              <a:ext uri="{FF2B5EF4-FFF2-40B4-BE49-F238E27FC236}">
                <a16:creationId xmlns:a16="http://schemas.microsoft.com/office/drawing/2014/main" id="{AA19880A-D0F3-4F67-ACD4-B239CB302CE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739315" y="2510487"/>
            <a:ext cx="1625371" cy="8569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7" name="Прямая соединительная линия 46">
            <a:extLst>
              <a:ext uri="{FF2B5EF4-FFF2-40B4-BE49-F238E27FC236}">
                <a16:creationId xmlns:a16="http://schemas.microsoft.com/office/drawing/2014/main" id="{D59B1A2A-455F-47EA-A36D-787BB3154D1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65350" y="5440823"/>
            <a:ext cx="9199336" cy="0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0" name="Прямая со стрелкой 50">
            <a:extLst>
              <a:ext uri="{FF2B5EF4-FFF2-40B4-BE49-F238E27FC236}">
                <a16:creationId xmlns:a16="http://schemas.microsoft.com/office/drawing/2014/main" id="{71EA8C96-83F7-41AC-AE39-C4002F8698A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881982" y="2759018"/>
            <a:ext cx="571500" cy="1588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1" name="Прямая со стрелкой 51">
            <a:extLst>
              <a:ext uri="{FF2B5EF4-FFF2-40B4-BE49-F238E27FC236}">
                <a16:creationId xmlns:a16="http://schemas.microsoft.com/office/drawing/2014/main" id="{D1089237-C76D-4AE8-8DD6-E0C4B8D3D82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525045" y="2776418"/>
            <a:ext cx="571500" cy="1588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2" name="Прямая со стрелкой 52">
            <a:extLst>
              <a:ext uri="{FF2B5EF4-FFF2-40B4-BE49-F238E27FC236}">
                <a16:creationId xmlns:a16="http://schemas.microsoft.com/office/drawing/2014/main" id="{13A12C2A-9523-4CC0-8E85-8880E4DC657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112235" y="2776418"/>
            <a:ext cx="571500" cy="1588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3" name="Прямая со стрелкой 53">
            <a:extLst>
              <a:ext uri="{FF2B5EF4-FFF2-40B4-BE49-F238E27FC236}">
                <a16:creationId xmlns:a16="http://schemas.microsoft.com/office/drawing/2014/main" id="{2C482F7F-0C16-4974-8D94-ED1DC0659D4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661017" y="2856709"/>
            <a:ext cx="571500" cy="1587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4" name="Прямая со стрелкой 54">
            <a:extLst>
              <a:ext uri="{FF2B5EF4-FFF2-40B4-BE49-F238E27FC236}">
                <a16:creationId xmlns:a16="http://schemas.microsoft.com/office/drawing/2014/main" id="{11CDBA66-586F-4F86-A531-B3520D2D1F2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8069822" y="2804012"/>
            <a:ext cx="571500" cy="1588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5" name="Прямая со стрелкой 55">
            <a:extLst>
              <a:ext uri="{FF2B5EF4-FFF2-40B4-BE49-F238E27FC236}">
                <a16:creationId xmlns:a16="http://schemas.microsoft.com/office/drawing/2014/main" id="{D044569C-5409-4821-A92E-D4D7BB4352E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874432" y="2508863"/>
            <a:ext cx="0" cy="571501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6" name="Прямая со стрелкой 57">
            <a:extLst>
              <a:ext uri="{FF2B5EF4-FFF2-40B4-BE49-F238E27FC236}">
                <a16:creationId xmlns:a16="http://schemas.microsoft.com/office/drawing/2014/main" id="{275C1C6C-067C-44E2-A90C-C31D81CFB5E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1878806" y="5155866"/>
            <a:ext cx="571500" cy="1588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7" name="Прямая со стрелкой 58">
            <a:extLst>
              <a:ext uri="{FF2B5EF4-FFF2-40B4-BE49-F238E27FC236}">
                <a16:creationId xmlns:a16="http://schemas.microsoft.com/office/drawing/2014/main" id="{CACE2241-5982-48C7-9B4E-D2105CD89DB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3509613" y="5155866"/>
            <a:ext cx="571500" cy="1587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8" name="Прямая со стрелкой 59">
            <a:extLst>
              <a:ext uri="{FF2B5EF4-FFF2-40B4-BE49-F238E27FC236}">
                <a16:creationId xmlns:a16="http://schemas.microsoft.com/office/drawing/2014/main" id="{4CA7491B-B8CD-4CA5-A7A7-139D40F652A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5060951" y="5131205"/>
            <a:ext cx="571500" cy="1588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9" name="Прямая со стрелкой 60">
            <a:extLst>
              <a:ext uri="{FF2B5EF4-FFF2-40B4-BE49-F238E27FC236}">
                <a16:creationId xmlns:a16="http://schemas.microsoft.com/office/drawing/2014/main" id="{D1ED05FE-8887-4BAB-9169-ABA61250CA98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6682089" y="5179264"/>
            <a:ext cx="571500" cy="1587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20" name="Прямая со стрелкой 61">
            <a:extLst>
              <a:ext uri="{FF2B5EF4-FFF2-40B4-BE49-F238E27FC236}">
                <a16:creationId xmlns:a16="http://schemas.microsoft.com/office/drawing/2014/main" id="{25326562-F0E9-4A93-BAC1-D61AF43FCE0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8166894" y="5191696"/>
            <a:ext cx="571500" cy="1587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21" name="Прямая со стрелкой 62">
            <a:extLst>
              <a:ext uri="{FF2B5EF4-FFF2-40B4-BE49-F238E27FC236}">
                <a16:creationId xmlns:a16="http://schemas.microsoft.com/office/drawing/2014/main" id="{00A3A141-C114-47A1-90CF-AA71CC6A5CF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9474341" y="5191695"/>
            <a:ext cx="571500" cy="1588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Овал 1">
            <a:extLst>
              <a:ext uri="{FF2B5EF4-FFF2-40B4-BE49-F238E27FC236}">
                <a16:creationId xmlns:a16="http://schemas.microsoft.com/office/drawing/2014/main" id="{B65D36EB-3FAE-40D7-8092-A12A5C130420}"/>
              </a:ext>
            </a:extLst>
          </p:cNvPr>
          <p:cNvSpPr/>
          <p:nvPr/>
        </p:nvSpPr>
        <p:spPr>
          <a:xfrm>
            <a:off x="8876033" y="613956"/>
            <a:ext cx="2756623" cy="121716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Относительно структуры процесса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C08B254-3715-4498-A1FB-2A43CA84B344}"/>
              </a:ext>
            </a:extLst>
          </p:cNvPr>
          <p:cNvSpPr/>
          <p:nvPr/>
        </p:nvSpPr>
        <p:spPr>
          <a:xfrm>
            <a:off x="10635391" y="3062962"/>
            <a:ext cx="1458589" cy="642936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dirty="0">
                <a:solidFill>
                  <a:srgbClr val="083763"/>
                </a:solidFill>
                <a:cs typeface="Arial" charset="0"/>
              </a:rPr>
              <a:t>результаты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8DC7B8CF-BC5C-494E-B525-32FED16A79C1}"/>
              </a:ext>
            </a:extLst>
          </p:cNvPr>
          <p:cNvSpPr/>
          <p:nvPr/>
        </p:nvSpPr>
        <p:spPr>
          <a:xfrm>
            <a:off x="10627996" y="4227972"/>
            <a:ext cx="1427161" cy="642936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dirty="0">
                <a:solidFill>
                  <a:srgbClr val="083763"/>
                </a:solidFill>
                <a:cs typeface="Arial" charset="0"/>
              </a:rPr>
              <a:t>результаты</a:t>
            </a:r>
          </a:p>
          <a:p>
            <a:pPr algn="ctr"/>
            <a:endParaRPr lang="ru-RU" dirty="0"/>
          </a:p>
        </p:txBody>
      </p:sp>
      <p:cxnSp>
        <p:nvCxnSpPr>
          <p:cNvPr id="41" name="Прямая со стрелкой 55">
            <a:extLst>
              <a:ext uri="{FF2B5EF4-FFF2-40B4-BE49-F238E27FC236}">
                <a16:creationId xmlns:a16="http://schemas.microsoft.com/office/drawing/2014/main" id="{79A5ED05-B75F-46BB-9525-34819DB8917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1340782" y="2500316"/>
            <a:ext cx="9754" cy="545246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 стрелкой 62">
            <a:extLst>
              <a:ext uri="{FF2B5EF4-FFF2-40B4-BE49-F238E27FC236}">
                <a16:creationId xmlns:a16="http://schemas.microsoft.com/office/drawing/2014/main" id="{E82D6E61-16DE-4990-B3EC-1D0AA98822F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11088384" y="5179263"/>
            <a:ext cx="571500" cy="1588"/>
          </a:xfrm>
          <a:prstGeom prst="straightConnector1">
            <a:avLst/>
          </a:prstGeom>
          <a:noFill/>
          <a:ln w="25400" algn="ctr">
            <a:solidFill>
              <a:srgbClr val="0033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Прямая со стрелкой 10"/>
          <p:cNvCxnSpPr>
            <a:stCxn id="19" idx="2"/>
          </p:cNvCxnSpPr>
          <p:nvPr/>
        </p:nvCxnSpPr>
        <p:spPr>
          <a:xfrm flipH="1">
            <a:off x="2163761" y="3688423"/>
            <a:ext cx="1" cy="49067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H="1">
            <a:off x="3770817" y="3747838"/>
            <a:ext cx="1" cy="49067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H="1">
            <a:off x="5203826" y="3725239"/>
            <a:ext cx="1" cy="49067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>
            <a:off x="6759870" y="3773130"/>
            <a:ext cx="1" cy="49067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>
            <a:off x="8471408" y="3799350"/>
            <a:ext cx="1" cy="49067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H="1">
            <a:off x="9760884" y="3739973"/>
            <a:ext cx="1" cy="49067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11384620" y="3739973"/>
            <a:ext cx="1" cy="49067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7773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E3F9D5-2A58-48D8-B248-521A5DCDF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41" y="2"/>
            <a:ext cx="9605635" cy="1059305"/>
          </a:xfrm>
        </p:spPr>
        <p:txBody>
          <a:bodyPr/>
          <a:lstStyle/>
          <a:p>
            <a:pPr algn="l"/>
            <a:r>
              <a:rPr lang="ru-RU" dirty="0"/>
              <a:t>Дидактические системы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868F81-AAB2-43AF-91F2-6A3937A40F1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4215" y="661983"/>
            <a:ext cx="6027360" cy="34485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dirty="0">
                <a:solidFill>
                  <a:srgbClr val="FF0000"/>
                </a:solidFill>
              </a:rPr>
              <a:t>Традиционные, 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2. </a:t>
            </a:r>
            <a:r>
              <a:rPr lang="ru-RU" dirty="0" err="1">
                <a:solidFill>
                  <a:srgbClr val="FF0000"/>
                </a:solidFill>
              </a:rPr>
              <a:t>Педоцентристские</a:t>
            </a:r>
            <a:r>
              <a:rPr lang="ru-RU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3. Современные  системы дидактики.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/>
              <a:t>Разделение в соответствии с пониманием предмета дидактики – </a:t>
            </a:r>
            <a:r>
              <a:rPr lang="ru-RU" b="1" dirty="0">
                <a:solidFill>
                  <a:schemeClr val="tx1"/>
                </a:solidFill>
              </a:rPr>
              <a:t>процесса обучения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i="1" dirty="0">
                <a:solidFill>
                  <a:schemeClr val="tx1"/>
                </a:solidFill>
              </a:rPr>
              <a:t>В традиционной системе обучения </a:t>
            </a:r>
            <a:r>
              <a:rPr lang="ru-RU" dirty="0">
                <a:solidFill>
                  <a:schemeClr val="tx1"/>
                </a:solidFill>
              </a:rPr>
              <a:t>доминирующую роль играет преподавание, деятельность учителя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i="1" dirty="0">
                <a:solidFill>
                  <a:schemeClr val="tx1"/>
                </a:solidFill>
              </a:rPr>
              <a:t>В </a:t>
            </a:r>
            <a:r>
              <a:rPr lang="ru-RU" i="1" dirty="0" err="1">
                <a:solidFill>
                  <a:schemeClr val="tx1"/>
                </a:solidFill>
              </a:rPr>
              <a:t>педоцентристской</a:t>
            </a:r>
            <a:r>
              <a:rPr lang="ru-RU" i="1" dirty="0">
                <a:solidFill>
                  <a:schemeClr val="tx1"/>
                </a:solidFill>
              </a:rPr>
              <a:t> системе обучения концепции </a:t>
            </a:r>
            <a:r>
              <a:rPr lang="ru-RU" dirty="0">
                <a:solidFill>
                  <a:schemeClr val="tx1"/>
                </a:solidFill>
              </a:rPr>
              <a:t>главная роль в обучении отводится деятельности обучающегося (учению).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i="1" dirty="0">
                <a:solidFill>
                  <a:schemeClr val="tx1"/>
                </a:solidFill>
              </a:rPr>
              <a:t>Современные дидактические системы</a:t>
            </a:r>
            <a:r>
              <a:rPr lang="ru-RU" dirty="0">
                <a:solidFill>
                  <a:schemeClr val="tx1"/>
                </a:solidFill>
              </a:rPr>
              <a:t>: преподавание и учение рассматриваются как  единство.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D2AB400-FA1D-4AD1-9073-A1DFE24C0FC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106519" y="113773"/>
            <a:ext cx="2942819" cy="1924035"/>
          </a:xfrm>
          <a:ln>
            <a:solidFill>
              <a:srgbClr val="002060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Каждая система может складываться из ряда направлений, теорий, подходов, авторских школ и т.д. 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37D9BB8B-91F0-4A6F-BE40-AEB51439C213}"/>
              </a:ext>
            </a:extLst>
          </p:cNvPr>
          <p:cNvSpPr/>
          <p:nvPr/>
        </p:nvSpPr>
        <p:spPr>
          <a:xfrm>
            <a:off x="9106520" y="2386280"/>
            <a:ext cx="2703141" cy="1164441"/>
          </a:xfrm>
          <a:prstGeom prst="round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Я. Коменский, </a:t>
            </a:r>
          </a:p>
          <a:p>
            <a:pPr algn="ctr"/>
            <a:r>
              <a:rPr lang="ru-RU" i="1" dirty="0">
                <a:solidFill>
                  <a:schemeClr val="tx1"/>
                </a:solidFill>
              </a:rPr>
              <a:t>И. Песталоцци,</a:t>
            </a:r>
          </a:p>
          <a:p>
            <a:pPr algn="ctr"/>
            <a:r>
              <a:rPr lang="ru-RU" i="1" dirty="0">
                <a:solidFill>
                  <a:schemeClr val="tx1"/>
                </a:solidFill>
              </a:rPr>
              <a:t>А. </a:t>
            </a:r>
            <a:r>
              <a:rPr lang="ru-RU" i="1" dirty="0" err="1">
                <a:solidFill>
                  <a:schemeClr val="tx1"/>
                </a:solidFill>
              </a:rPr>
              <a:t>Дистервег</a:t>
            </a:r>
            <a:r>
              <a:rPr lang="ru-RU" i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i="1" dirty="0">
                <a:solidFill>
                  <a:schemeClr val="tx1"/>
                </a:solidFill>
              </a:rPr>
              <a:t>И. </a:t>
            </a:r>
            <a:r>
              <a:rPr lang="ru-RU" i="1" dirty="0" err="1">
                <a:solidFill>
                  <a:schemeClr val="tx1"/>
                </a:solidFill>
              </a:rPr>
              <a:t>Гербарт</a:t>
            </a:r>
            <a:r>
              <a:rPr lang="ru-RU" i="1" dirty="0">
                <a:solidFill>
                  <a:schemeClr val="tx1"/>
                </a:solidFill>
              </a:rPr>
              <a:t> и др.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09C00320-D965-4753-A2B8-F38CE90FDD5C}"/>
              </a:ext>
            </a:extLst>
          </p:cNvPr>
          <p:cNvSpPr/>
          <p:nvPr/>
        </p:nvSpPr>
        <p:spPr>
          <a:xfrm>
            <a:off x="9042912" y="3851434"/>
            <a:ext cx="2703141" cy="829491"/>
          </a:xfrm>
          <a:prstGeom prst="roundRect">
            <a:avLst/>
          </a:prstGeom>
          <a:solidFill>
            <a:schemeClr val="bg2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Д. Дьюи, </a:t>
            </a:r>
          </a:p>
          <a:p>
            <a:pPr algn="ctr"/>
            <a:r>
              <a:rPr lang="ru-RU" i="1" dirty="0">
                <a:solidFill>
                  <a:schemeClr val="tx1"/>
                </a:solidFill>
              </a:rPr>
              <a:t>Г. </a:t>
            </a:r>
            <a:r>
              <a:rPr lang="ru-RU" i="1" dirty="0" err="1">
                <a:solidFill>
                  <a:schemeClr val="tx1"/>
                </a:solidFill>
              </a:rPr>
              <a:t>Кершенштейнер</a:t>
            </a:r>
            <a:r>
              <a:rPr lang="ru-RU" i="1" dirty="0">
                <a:solidFill>
                  <a:schemeClr val="tx1"/>
                </a:solidFill>
              </a:rPr>
              <a:t>, </a:t>
            </a:r>
          </a:p>
          <a:p>
            <a:pPr algn="ctr"/>
            <a:r>
              <a:rPr lang="ru-RU" i="1" dirty="0">
                <a:solidFill>
                  <a:schemeClr val="tx1"/>
                </a:solidFill>
              </a:rPr>
              <a:t>В. Лая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0958D92A-A5A7-4901-AF14-097CB1D4CD3D}"/>
              </a:ext>
            </a:extLst>
          </p:cNvPr>
          <p:cNvSpPr/>
          <p:nvPr/>
        </p:nvSpPr>
        <p:spPr>
          <a:xfrm>
            <a:off x="9042912" y="4987901"/>
            <a:ext cx="2703141" cy="1282271"/>
          </a:xfrm>
          <a:prstGeom prst="round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/>
              <a:t>. </a:t>
            </a:r>
            <a:r>
              <a:rPr lang="ru-RU" i="1" dirty="0">
                <a:solidFill>
                  <a:schemeClr val="tx1"/>
                </a:solidFill>
              </a:rPr>
              <a:t>Гальперин, Л. </a:t>
            </a:r>
            <a:r>
              <a:rPr lang="ru-RU" i="1" dirty="0" err="1">
                <a:solidFill>
                  <a:schemeClr val="tx1"/>
                </a:solidFill>
              </a:rPr>
              <a:t>Занков</a:t>
            </a:r>
            <a:r>
              <a:rPr lang="ru-RU" i="1" dirty="0">
                <a:solidFill>
                  <a:schemeClr val="tx1"/>
                </a:solidFill>
              </a:rPr>
              <a:t>, В. Давыдов,  Дж. </a:t>
            </a:r>
            <a:r>
              <a:rPr lang="ru-RU" i="1" dirty="0" err="1">
                <a:solidFill>
                  <a:schemeClr val="tx1"/>
                </a:solidFill>
              </a:rPr>
              <a:t>Брунер</a:t>
            </a:r>
            <a:r>
              <a:rPr lang="ru-RU" i="1" dirty="0">
                <a:solidFill>
                  <a:schemeClr val="tx1"/>
                </a:solidFill>
              </a:rPr>
              <a:t>, Шаталов и др.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391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DE901E6-0818-4030-A293-DA2CB6A79D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4833"/>
            <a:ext cx="10668000" cy="757052"/>
          </a:xfrm>
        </p:spPr>
        <p:txBody>
          <a:bodyPr/>
          <a:lstStyle/>
          <a:p>
            <a:pPr eaLnBrk="1" hangingPunct="1"/>
            <a:r>
              <a:rPr lang="ru-RU" altLang="ru-RU" b="1" dirty="0">
                <a:solidFill>
                  <a:srgbClr val="C00000"/>
                </a:solidFill>
              </a:rPr>
              <a:t>Развивающее обучение </a:t>
            </a:r>
            <a:br>
              <a:rPr lang="ru-RU" altLang="ru-RU" b="1" dirty="0"/>
            </a:br>
            <a:br>
              <a:rPr lang="ru-RU" altLang="ru-RU" b="1" dirty="0"/>
            </a:br>
            <a:r>
              <a:rPr lang="ru-RU" altLang="ru-RU" sz="2800" dirty="0" err="1">
                <a:solidFill>
                  <a:srgbClr val="C00000"/>
                </a:solidFill>
              </a:rPr>
              <a:t>В.В.Давыдов</a:t>
            </a:r>
            <a:r>
              <a:rPr lang="ru-RU" altLang="ru-RU" sz="2800" dirty="0">
                <a:solidFill>
                  <a:srgbClr val="C00000"/>
                </a:solidFill>
              </a:rPr>
              <a:t>, </a:t>
            </a:r>
            <a:r>
              <a:rPr lang="ru-RU" altLang="ru-RU" sz="2800" dirty="0" err="1">
                <a:solidFill>
                  <a:srgbClr val="C00000"/>
                </a:solidFill>
              </a:rPr>
              <a:t>Д.Б.Эльконин</a:t>
            </a:r>
            <a:r>
              <a:rPr lang="ru-RU" altLang="ru-RU" sz="2800" dirty="0">
                <a:solidFill>
                  <a:srgbClr val="C00000"/>
                </a:solidFill>
              </a:rPr>
              <a:t>,</a:t>
            </a:r>
            <a:br>
              <a:rPr lang="ru-RU" altLang="ru-RU" sz="2800" dirty="0">
                <a:solidFill>
                  <a:srgbClr val="C00000"/>
                </a:solidFill>
              </a:rPr>
            </a:br>
            <a:r>
              <a:rPr lang="ru-RU" altLang="ru-RU" sz="2800" dirty="0">
                <a:solidFill>
                  <a:srgbClr val="C00000"/>
                </a:solidFill>
              </a:rPr>
              <a:t> </a:t>
            </a:r>
            <a:r>
              <a:rPr lang="ru-RU" altLang="ru-RU" sz="2800" dirty="0" err="1">
                <a:solidFill>
                  <a:srgbClr val="C00000"/>
                </a:solidFill>
              </a:rPr>
              <a:t>Л.В.Занков</a:t>
            </a:r>
            <a:r>
              <a:rPr lang="ru-RU" altLang="ru-RU" sz="2800" dirty="0">
                <a:solidFill>
                  <a:srgbClr val="C00000"/>
                </a:solidFill>
              </a:rPr>
              <a:t>; </a:t>
            </a:r>
            <a:br>
              <a:rPr lang="ru-RU" altLang="ru-RU" sz="2800" dirty="0">
                <a:solidFill>
                  <a:srgbClr val="C00000"/>
                </a:solidFill>
              </a:rPr>
            </a:br>
            <a:r>
              <a:rPr lang="ru-RU" altLang="ru-RU" sz="2800" dirty="0">
                <a:solidFill>
                  <a:srgbClr val="C00000"/>
                </a:solidFill>
              </a:rPr>
              <a:t>Советская дидактика, 1950-60 гг. </a:t>
            </a:r>
            <a:br>
              <a:rPr lang="ru-RU" altLang="ru-RU" sz="2800" dirty="0">
                <a:solidFill>
                  <a:srgbClr val="C00000"/>
                </a:solidFill>
              </a:rPr>
            </a:br>
            <a:endParaRPr lang="ru-RU" altLang="ru-RU" sz="2800" dirty="0">
              <a:solidFill>
                <a:srgbClr val="C00000"/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558DA0B-ABC7-4DAC-8A9C-C2ABE6F2874D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415638" y="3361533"/>
            <a:ext cx="10668000" cy="349646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altLang="ru-RU" sz="2800" dirty="0">
                <a:solidFill>
                  <a:srgbClr val="C00000"/>
                </a:solidFill>
              </a:rPr>
              <a:t>обучение на высоком уровне трудности;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altLang="ru-RU" sz="2800" dirty="0">
                <a:solidFill>
                  <a:srgbClr val="C00000"/>
                </a:solidFill>
              </a:rPr>
              <a:t>ведущая роль теоретических знаний;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altLang="ru-RU" sz="2800" dirty="0">
                <a:solidFill>
                  <a:srgbClr val="C00000"/>
                </a:solidFill>
              </a:rPr>
              <a:t>изучение материала быстрым темпом;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altLang="ru-RU" sz="2800" dirty="0">
                <a:solidFill>
                  <a:srgbClr val="C00000"/>
                </a:solidFill>
              </a:rPr>
              <a:t>осознание школьниками самого процесса учения;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altLang="ru-RU" sz="2800" dirty="0">
                <a:solidFill>
                  <a:srgbClr val="C00000"/>
                </a:solidFill>
              </a:rPr>
              <a:t>систематическая работа по развитию всех.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15638" y="761885"/>
            <a:ext cx="5807034" cy="2308324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Активно-</a:t>
            </a:r>
            <a:r>
              <a:rPr lang="ru-RU" sz="2400" dirty="0" err="1">
                <a:solidFill>
                  <a:srgbClr val="C00000"/>
                </a:solidFill>
              </a:rPr>
              <a:t>деятельностный</a:t>
            </a:r>
            <a:r>
              <a:rPr lang="ru-RU" sz="2400" dirty="0">
                <a:solidFill>
                  <a:srgbClr val="C00000"/>
                </a:solidFill>
              </a:rPr>
              <a:t> способ (тип) обучения. </a:t>
            </a:r>
          </a:p>
          <a:p>
            <a:r>
              <a:rPr lang="ru-RU" sz="2400" b="1" dirty="0">
                <a:solidFill>
                  <a:srgbClr val="C00000"/>
                </a:solidFill>
              </a:rPr>
              <a:t>Ориентация учебного процесса на потенциальные </a:t>
            </a:r>
          </a:p>
          <a:p>
            <a:r>
              <a:rPr lang="ru-RU" sz="2400" b="1" dirty="0">
                <a:solidFill>
                  <a:srgbClr val="C00000"/>
                </a:solidFill>
              </a:rPr>
              <a:t>возможности человека </a:t>
            </a:r>
          </a:p>
          <a:p>
            <a:r>
              <a:rPr lang="ru-RU" sz="2400" b="1" dirty="0">
                <a:solidFill>
                  <a:srgbClr val="C00000"/>
                </a:solidFill>
              </a:rPr>
              <a:t>и на их реализацию.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2428505" y="3070209"/>
            <a:ext cx="1781299" cy="7006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602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A9DB8A-DC66-44E5-BEF3-1B9870ED8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96" y="0"/>
            <a:ext cx="11591362" cy="1049235"/>
          </a:xfrm>
        </p:spPr>
        <p:txBody>
          <a:bodyPr>
            <a:noAutofit/>
          </a:bodyPr>
          <a:lstStyle/>
          <a:p>
            <a:r>
              <a:rPr lang="ru-RU" sz="3600" i="1" dirty="0">
                <a:solidFill>
                  <a:srgbClr val="C00000"/>
                </a:solidFill>
              </a:rPr>
              <a:t>Развивающее обучение учитывает </a:t>
            </a:r>
            <a:r>
              <a:rPr lang="ru-RU" sz="3600" b="1" i="1" dirty="0">
                <a:solidFill>
                  <a:srgbClr val="C00000"/>
                </a:solidFill>
              </a:rPr>
              <a:t>закономерности</a:t>
            </a:r>
            <a:r>
              <a:rPr lang="ru-RU" sz="3600" i="1" dirty="0">
                <a:solidFill>
                  <a:srgbClr val="C00000"/>
                </a:solidFill>
              </a:rPr>
              <a:t> развития личности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5593A6-FD8C-4FC3-8D8A-B05BC4F794F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" y="1248636"/>
            <a:ext cx="12192000" cy="6375321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i="1" dirty="0">
                <a:solidFill>
                  <a:srgbClr val="002060"/>
                </a:solidFill>
              </a:rPr>
              <a:t>1. </a:t>
            </a:r>
            <a:r>
              <a:rPr lang="ru-RU" sz="2400" b="1" i="1" dirty="0">
                <a:solidFill>
                  <a:srgbClr val="002060"/>
                </a:solidFill>
              </a:rPr>
              <a:t>Имманентность</a:t>
            </a:r>
            <a:r>
              <a:rPr lang="ru-RU" sz="2400" i="1" dirty="0">
                <a:solidFill>
                  <a:srgbClr val="002060"/>
                </a:solidFill>
              </a:rPr>
              <a:t>: </a:t>
            </a:r>
            <a:r>
              <a:rPr lang="ru-RU" sz="2400" dirty="0">
                <a:solidFill>
                  <a:srgbClr val="C00000"/>
                </a:solidFill>
              </a:rPr>
              <a:t>способность к </a:t>
            </a:r>
            <a:r>
              <a:rPr lang="ru-RU" sz="2400" b="1" dirty="0">
                <a:solidFill>
                  <a:srgbClr val="C00000"/>
                </a:solidFill>
              </a:rPr>
              <a:t>развитию з</a:t>
            </a:r>
            <a:r>
              <a:rPr lang="ru-RU" sz="2400" dirty="0">
                <a:solidFill>
                  <a:srgbClr val="C00000"/>
                </a:solidFill>
              </a:rPr>
              <a:t>аложена в человеке природой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</a:rPr>
              <a:t>2.  </a:t>
            </a:r>
            <a:r>
              <a:rPr lang="ru-RU" sz="2400" i="1" dirty="0" err="1">
                <a:solidFill>
                  <a:srgbClr val="002060"/>
                </a:solidFill>
              </a:rPr>
              <a:t>Биогенностъ</a:t>
            </a:r>
            <a:r>
              <a:rPr lang="ru-RU" sz="2400" i="1" dirty="0">
                <a:solidFill>
                  <a:srgbClr val="002060"/>
                </a:solidFill>
              </a:rPr>
              <a:t>: </a:t>
            </a:r>
            <a:r>
              <a:rPr lang="ru-RU" sz="2400" b="1" dirty="0">
                <a:solidFill>
                  <a:srgbClr val="C00000"/>
                </a:solidFill>
              </a:rPr>
              <a:t>наследственность </a:t>
            </a:r>
            <a:r>
              <a:rPr lang="ru-RU" sz="2400" dirty="0">
                <a:solidFill>
                  <a:srgbClr val="002060"/>
                </a:solidFill>
              </a:rPr>
              <a:t>во многом </a:t>
            </a:r>
            <a:r>
              <a:rPr lang="ru-RU" sz="2400" dirty="0" err="1">
                <a:solidFill>
                  <a:srgbClr val="002060"/>
                </a:solidFill>
              </a:rPr>
              <a:t>определяетп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сихическое</a:t>
            </a:r>
            <a:r>
              <a:rPr lang="ru-RU" sz="2400" dirty="0">
                <a:solidFill>
                  <a:srgbClr val="002060"/>
                </a:solidFill>
              </a:rPr>
              <a:t> развитие личности.</a:t>
            </a:r>
            <a:endParaRPr lang="ru-RU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400" i="1" dirty="0">
                <a:solidFill>
                  <a:srgbClr val="002060"/>
                </a:solidFill>
              </a:rPr>
              <a:t>3</a:t>
            </a:r>
            <a:r>
              <a:rPr lang="ru-RU" sz="2400" b="1" i="1" dirty="0">
                <a:solidFill>
                  <a:srgbClr val="002060"/>
                </a:solidFill>
              </a:rPr>
              <a:t>. </a:t>
            </a:r>
            <a:r>
              <a:rPr lang="ru-RU" sz="2400" b="1" i="1" dirty="0" err="1">
                <a:solidFill>
                  <a:srgbClr val="002060"/>
                </a:solidFill>
              </a:rPr>
              <a:t>Социогенность</a:t>
            </a:r>
            <a:r>
              <a:rPr lang="ru-RU" sz="2400" i="1" dirty="0">
                <a:solidFill>
                  <a:srgbClr val="002060"/>
                </a:solidFill>
              </a:rPr>
              <a:t>: </a:t>
            </a:r>
            <a:r>
              <a:rPr lang="ru-RU" sz="2400" b="1" dirty="0">
                <a:solidFill>
                  <a:srgbClr val="C00000"/>
                </a:solidFill>
              </a:rPr>
              <a:t>социальная среда </a:t>
            </a:r>
            <a:r>
              <a:rPr lang="ru-RU" sz="2400" dirty="0">
                <a:solidFill>
                  <a:srgbClr val="C00000"/>
                </a:solidFill>
              </a:rPr>
              <a:t>влияет на формирование личности.</a:t>
            </a:r>
          </a:p>
          <a:p>
            <a:pPr marL="0" indent="0">
              <a:buNone/>
            </a:pPr>
            <a:r>
              <a:rPr lang="ru-RU" sz="2400" i="1" dirty="0">
                <a:solidFill>
                  <a:srgbClr val="002060"/>
                </a:solidFill>
              </a:rPr>
              <a:t>4.  </a:t>
            </a:r>
            <a:r>
              <a:rPr lang="ru-RU" sz="2400" b="1" i="1" dirty="0" err="1">
                <a:solidFill>
                  <a:srgbClr val="002060"/>
                </a:solidFill>
              </a:rPr>
              <a:t>Психогенностъ</a:t>
            </a:r>
            <a:r>
              <a:rPr lang="ru-RU" sz="2400" i="1" dirty="0">
                <a:solidFill>
                  <a:srgbClr val="002060"/>
                </a:solidFill>
              </a:rPr>
              <a:t>:  </a:t>
            </a:r>
            <a:r>
              <a:rPr lang="ru-RU" sz="2400" i="1" dirty="0">
                <a:solidFill>
                  <a:srgbClr val="C00000"/>
                </a:solidFill>
              </a:rPr>
              <a:t>способность </a:t>
            </a:r>
            <a:r>
              <a:rPr lang="ru-RU" sz="2400" dirty="0">
                <a:solidFill>
                  <a:srgbClr val="C00000"/>
                </a:solidFill>
              </a:rPr>
              <a:t>человека к </a:t>
            </a:r>
            <a:r>
              <a:rPr lang="ru-RU" sz="2400" b="1" dirty="0">
                <a:solidFill>
                  <a:srgbClr val="C00000"/>
                </a:solidFill>
              </a:rPr>
              <a:t>саморегуляции и самоуправлению</a:t>
            </a:r>
            <a:r>
              <a:rPr lang="ru-RU" sz="2400" dirty="0">
                <a:solidFill>
                  <a:srgbClr val="C00000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</a:rPr>
              <a:t>5. </a:t>
            </a:r>
            <a:r>
              <a:rPr lang="ru-RU" sz="2400" b="1" i="1" dirty="0">
                <a:solidFill>
                  <a:srgbClr val="C00000"/>
                </a:solidFill>
              </a:rPr>
              <a:t>Индивидуальность человека</a:t>
            </a:r>
            <a:r>
              <a:rPr lang="ru-RU" sz="2400" b="1" i="1" dirty="0">
                <a:solidFill>
                  <a:srgbClr val="002060"/>
                </a:solidFill>
              </a:rPr>
              <a:t>:</a:t>
            </a:r>
            <a:r>
              <a:rPr lang="ru-RU" sz="2400" i="1" dirty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личный набор качеств </a:t>
            </a:r>
            <a:r>
              <a:rPr lang="ru-RU" sz="2400" dirty="0">
                <a:solidFill>
                  <a:srgbClr val="002060"/>
                </a:solidFill>
              </a:rPr>
              <a:t>и </a:t>
            </a:r>
            <a:r>
              <a:rPr lang="ru-RU" sz="2400" b="1" dirty="0">
                <a:solidFill>
                  <a:srgbClr val="002060"/>
                </a:solidFill>
              </a:rPr>
              <a:t>вариант развития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400" i="1" dirty="0">
                <a:solidFill>
                  <a:srgbClr val="002060"/>
                </a:solidFill>
              </a:rPr>
              <a:t>6. </a:t>
            </a:r>
            <a:r>
              <a:rPr lang="ru-RU" sz="2400" b="1" i="1" dirty="0">
                <a:solidFill>
                  <a:srgbClr val="002060"/>
                </a:solidFill>
              </a:rPr>
              <a:t>Стадийность: </a:t>
            </a:r>
            <a:r>
              <a:rPr lang="ru-RU" sz="2400" dirty="0">
                <a:solidFill>
                  <a:srgbClr val="C00000"/>
                </a:solidFill>
              </a:rPr>
              <a:t>развитие человека проходит определенные стадии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400" i="1" dirty="0">
                <a:solidFill>
                  <a:srgbClr val="002060"/>
                </a:solidFill>
              </a:rPr>
              <a:t>7. </a:t>
            </a:r>
            <a:r>
              <a:rPr lang="ru-RU" sz="2400" b="1" i="1" dirty="0">
                <a:solidFill>
                  <a:srgbClr val="002060"/>
                </a:solidFill>
              </a:rPr>
              <a:t>Неравномерность </a:t>
            </a:r>
            <a:r>
              <a:rPr lang="ru-RU" sz="2400" b="1" dirty="0">
                <a:solidFill>
                  <a:srgbClr val="002060"/>
                </a:solidFill>
              </a:rPr>
              <a:t>(нелинейность</a:t>
            </a:r>
            <a:r>
              <a:rPr lang="ru-RU" sz="2400" dirty="0">
                <a:solidFill>
                  <a:srgbClr val="002060"/>
                </a:solidFill>
              </a:rPr>
              <a:t>): </a:t>
            </a:r>
            <a:r>
              <a:rPr lang="ru-RU" sz="2400" dirty="0">
                <a:solidFill>
                  <a:srgbClr val="C00000"/>
                </a:solidFill>
              </a:rPr>
              <a:t>личность уникальна, развивается в </a:t>
            </a:r>
            <a:r>
              <a:rPr lang="ru-RU" sz="2400" b="1" dirty="0">
                <a:solidFill>
                  <a:srgbClr val="C00000"/>
                </a:solidFill>
              </a:rPr>
              <a:t>своем темпе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400" i="1" dirty="0">
                <a:solidFill>
                  <a:srgbClr val="002060"/>
                </a:solidFill>
              </a:rPr>
              <a:t>8. </a:t>
            </a:r>
            <a:r>
              <a:rPr lang="ru-RU" sz="2400" b="1" i="1" dirty="0">
                <a:solidFill>
                  <a:srgbClr val="C00000"/>
                </a:solidFill>
              </a:rPr>
              <a:t>Физический возраст </a:t>
            </a:r>
            <a:r>
              <a:rPr lang="ru-RU" sz="2400" dirty="0">
                <a:solidFill>
                  <a:srgbClr val="002060"/>
                </a:solidFill>
              </a:rPr>
              <a:t>определяет </a:t>
            </a:r>
            <a:r>
              <a:rPr lang="ru-RU" sz="2400" b="1" dirty="0">
                <a:solidFill>
                  <a:srgbClr val="002060"/>
                </a:solidFill>
              </a:rPr>
              <a:t>количественные и качественные возможности </a:t>
            </a:r>
            <a:r>
              <a:rPr lang="ru-RU" sz="2400" dirty="0">
                <a:solidFill>
                  <a:srgbClr val="002060"/>
                </a:solidFill>
              </a:rPr>
              <a:t>психического развития.</a:t>
            </a:r>
          </a:p>
        </p:txBody>
      </p:sp>
    </p:spTree>
    <p:extLst>
      <p:ext uri="{BB962C8B-B14F-4D97-AF65-F5344CB8AC3E}">
        <p14:creationId xmlns:p14="http://schemas.microsoft.com/office/powerpoint/2010/main" val="170860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703" y="152402"/>
            <a:ext cx="11653751" cy="5632311"/>
          </a:xfrm>
          <a:prstGeom prst="rect">
            <a:avLst/>
          </a:prstGeo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3600" i="1" dirty="0"/>
              <a:t>	Вопросы:</a:t>
            </a:r>
          </a:p>
          <a:p>
            <a:pPr algn="just"/>
            <a:endParaRPr lang="ru-RU" sz="3600" i="1" dirty="0"/>
          </a:p>
          <a:p>
            <a:pPr marL="342900" indent="-342900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Понятие обучение. Предмет,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задачи,основные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понятия дидактики высшего образования. </a:t>
            </a:r>
          </a:p>
          <a:p>
            <a:pPr marL="342900" indent="-342900">
              <a:buFontTx/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Закономерности и принципы обучения как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регулятивы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преподавательской деятельности.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Процесс обучения в высшей школе.  Учебная деятельность студента	как особый вид деятельности.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 Цели и задачи обучения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Организационно-содержательная структура обучения.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5. Психолого-педагогические подходы к организации учебной деятельности.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6. Теория поэтапного формирования умственных действий.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7. Модель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опыто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-ориентированного обучения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Д.Колб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ru-RU" sz="2400" b="1" i="1" dirty="0">
              <a:solidFill>
                <a:srgbClr val="002060"/>
              </a:solidFill>
            </a:endParaRPr>
          </a:p>
        </p:txBody>
      </p:sp>
      <p:pic>
        <p:nvPicPr>
          <p:cNvPr id="3" name="Рисунок 2" descr="Академическая шапочка">
            <a:extLst>
              <a:ext uri="{FF2B5EF4-FFF2-40B4-BE49-F238E27FC236}">
                <a16:creationId xmlns:a16="http://schemas.microsoft.com/office/drawing/2014/main" id="{249D4AD1-C1AE-48A2-A82C-46ABF1C31B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94043" y="222890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16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8B5A99-7A82-422A-B6FC-B9874FA0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933" y="0"/>
            <a:ext cx="10733121" cy="1049235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solidFill>
                  <a:srgbClr val="C00000"/>
                </a:solidFill>
              </a:rPr>
              <a:t>Система развивающего обучения </a:t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800" dirty="0">
                <a:solidFill>
                  <a:srgbClr val="C00000"/>
                </a:solidFill>
              </a:rPr>
              <a:t>Д.Б. Эльконина, В.В. Давыдова, В.В. </a:t>
            </a:r>
            <a:r>
              <a:rPr lang="ru-RU" sz="2800" dirty="0" err="1">
                <a:solidFill>
                  <a:srgbClr val="C00000"/>
                </a:solidFill>
              </a:rPr>
              <a:t>Репкина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7CDF53-E0BD-4D1B-998F-B9F880DDEFC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40267" y="1049235"/>
            <a:ext cx="11751733" cy="46034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Отличается непосредственной</a:t>
            </a:r>
            <a:r>
              <a:rPr lang="ru-RU" sz="2400" dirty="0">
                <a:solidFill>
                  <a:srgbClr val="C00000"/>
                </a:solidFill>
              </a:rPr>
              <a:t> направленностью на решение задач </a:t>
            </a:r>
            <a:r>
              <a:rPr lang="ru-RU" sz="2400" b="1" dirty="0">
                <a:solidFill>
                  <a:srgbClr val="C00000"/>
                </a:solidFill>
              </a:rPr>
              <a:t>психического, умственного и личностного развития об</a:t>
            </a:r>
            <a:r>
              <a:rPr lang="ru-RU" sz="2400" dirty="0">
                <a:solidFill>
                  <a:srgbClr val="C00000"/>
                </a:solidFill>
              </a:rPr>
              <a:t>учающихся.</a:t>
            </a:r>
          </a:p>
          <a:p>
            <a:pPr marL="0" indent="0">
              <a:buNone/>
            </a:pPr>
            <a:r>
              <a:rPr lang="ru-RU" sz="2400" dirty="0"/>
              <a:t>Традиционное обучение направлено от частного, конкретного, единичного к общему, абстрактному, целому; от случая, факта к системе; от явления к сущности.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>
                <a:solidFill>
                  <a:srgbClr val="C00000"/>
                </a:solidFill>
              </a:rPr>
              <a:t>Развивающее:  от общего к частному, от абстрактного к конкретному, от системного к единичному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D9DF5C9D-49A9-4527-9C4C-AED69F3D7F82}"/>
              </a:ext>
            </a:extLst>
          </p:cNvPr>
          <p:cNvSpPr/>
          <p:nvPr/>
        </p:nvSpPr>
        <p:spPr>
          <a:xfrm>
            <a:off x="332509" y="5549083"/>
            <a:ext cx="11637820" cy="82973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</a:rPr>
              <a:t>ведущая значимость обучения в умственном развитии выражается прежде всего через содержание усваиваемых знаний (Д.Б. Эльконин)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4762004" y="3990105"/>
            <a:ext cx="1864426" cy="593761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26430" y="4037605"/>
            <a:ext cx="3372592" cy="78377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мышление  теоретическое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72004" y="2731322"/>
            <a:ext cx="3372592" cy="78377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мышление эмпирическое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3158836" y="2790697"/>
            <a:ext cx="3467594" cy="439391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70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0E55F-4CAB-4C27-BAC9-77A2BB4FA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7" y="168539"/>
            <a:ext cx="9605635" cy="105930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дидактическая система </a:t>
            </a:r>
            <a:r>
              <a:rPr lang="ru-RU" b="1" i="1" dirty="0">
                <a:solidFill>
                  <a:srgbClr val="C00000"/>
                </a:solidFill>
              </a:rPr>
              <a:t>П.Я. Гальперина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954546-10C6-4D06-9987-94F6C7EB5D2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0393" y="587275"/>
            <a:ext cx="8437965" cy="587672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/>
              <a:t>основывается на </a:t>
            </a:r>
            <a:r>
              <a:rPr lang="ru-RU" sz="1800" b="1" dirty="0"/>
              <a:t>теории </a:t>
            </a:r>
            <a:r>
              <a:rPr lang="ru-RU" sz="1800" b="1" dirty="0">
                <a:solidFill>
                  <a:srgbClr val="C00000"/>
                </a:solidFill>
              </a:rPr>
              <a:t>поэтапного формирования умственных действий</a:t>
            </a:r>
            <a:r>
              <a:rPr lang="ru-RU" sz="1800" dirty="0">
                <a:solidFill>
                  <a:srgbClr val="C00000"/>
                </a:solidFill>
              </a:rPr>
              <a:t>,</a:t>
            </a:r>
            <a:r>
              <a:rPr lang="ru-RU" sz="1800" dirty="0"/>
              <a:t> широкого понимания обучения : любая деятельность, т.к. в ее основе получение новой информации и умения, при этом получаемая им информация обретает новое качество.</a:t>
            </a:r>
          </a:p>
          <a:p>
            <a:pPr marL="0" indent="0">
              <a:buNone/>
            </a:pPr>
            <a:r>
              <a:rPr lang="ru-RU" sz="1800" dirty="0"/>
              <a:t>В деятельности учащихся три стороны: ориентировочную, исполнительную, контрольную.</a:t>
            </a:r>
          </a:p>
          <a:p>
            <a:pPr marL="0" indent="0">
              <a:buNone/>
            </a:pPr>
            <a:r>
              <a:rPr lang="ru-RU" sz="1800" dirty="0"/>
              <a:t>Этапы умственных действий:  1. мотивационный (внутренняя и внешняя мотивация),</a:t>
            </a:r>
          </a:p>
          <a:p>
            <a:pPr marL="0" indent="0">
              <a:buNone/>
            </a:pPr>
            <a:r>
              <a:rPr lang="ru-RU" sz="1800" dirty="0"/>
              <a:t>2. ориентировочный (модель действия), </a:t>
            </a:r>
          </a:p>
          <a:p>
            <a:pPr marL="0" indent="0">
              <a:buNone/>
            </a:pPr>
            <a:r>
              <a:rPr lang="ru-RU" sz="1800" dirty="0"/>
              <a:t>3. материализованный (непосредственное выполнение действий с предметами, схемы, чертежи и др.),</a:t>
            </a:r>
          </a:p>
          <a:p>
            <a:pPr marL="0" indent="0">
              <a:buNone/>
            </a:pPr>
            <a:r>
              <a:rPr lang="ru-RU" sz="1800" dirty="0"/>
              <a:t>4. </a:t>
            </a:r>
            <a:r>
              <a:rPr lang="ru-RU" sz="1800" dirty="0" err="1"/>
              <a:t>внешнеречевой</a:t>
            </a:r>
            <a:r>
              <a:rPr lang="ru-RU" sz="1800" dirty="0"/>
              <a:t> (обучающийся проговаривает, что будет делать</a:t>
            </a:r>
          </a:p>
          <a:p>
            <a:pPr marL="0" indent="0">
              <a:buNone/>
            </a:pPr>
            <a:r>
              <a:rPr lang="ru-RU" sz="1800" dirty="0"/>
              <a:t> или письменно фиксирует),</a:t>
            </a:r>
          </a:p>
          <a:p>
            <a:pPr marL="0" indent="0">
              <a:buNone/>
            </a:pPr>
            <a:r>
              <a:rPr lang="ru-RU" sz="1800" dirty="0"/>
              <a:t>5. </a:t>
            </a:r>
            <a:r>
              <a:rPr lang="ru-RU" sz="1800" dirty="0" err="1"/>
              <a:t>Внутриречевой</a:t>
            </a:r>
            <a:r>
              <a:rPr lang="ru-RU" sz="1800" dirty="0"/>
              <a:t> (беззвучная устная речь)</a:t>
            </a:r>
          </a:p>
          <a:p>
            <a:pPr marL="0" indent="0">
              <a:buNone/>
            </a:pPr>
            <a:r>
              <a:rPr lang="ru-RU" sz="1800" dirty="0"/>
              <a:t>6. Умственного (внутреннего действия), действие максимально </a:t>
            </a:r>
            <a:r>
              <a:rPr lang="ru-RU" sz="1800" dirty="0" err="1"/>
              <a:t>автомотизируются</a:t>
            </a:r>
            <a:r>
              <a:rPr lang="ru-RU" sz="1800" dirty="0"/>
              <a:t>, сокращаются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58A9EC8-A46F-46AD-A44D-A7F50F2BCD9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377830" y="2017343"/>
            <a:ext cx="3681093" cy="344152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28E68DF8-5A5B-4C7C-A7D8-53486483B97D}"/>
              </a:ext>
            </a:extLst>
          </p:cNvPr>
          <p:cNvSpPr/>
          <p:nvPr/>
        </p:nvSpPr>
        <p:spPr>
          <a:xfrm>
            <a:off x="9633398" y="1502784"/>
            <a:ext cx="2536271" cy="174269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rgbClr val="002060"/>
                </a:solidFill>
              </a:rPr>
              <a:t>Гальперин Петр Яковлевич, советский педагог  </a:t>
            </a:r>
            <a:r>
              <a:rPr lang="ru-RU" sz="2000" dirty="0">
                <a:solidFill>
                  <a:srgbClr val="002060"/>
                </a:solidFill>
              </a:rPr>
              <a:t>(1901-1987) 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77A502E0-C3F9-4449-B632-2912B398BB16}"/>
              </a:ext>
            </a:extLst>
          </p:cNvPr>
          <p:cNvSpPr/>
          <p:nvPr/>
        </p:nvSpPr>
        <p:spPr>
          <a:xfrm>
            <a:off x="10049517" y="3284978"/>
            <a:ext cx="2004165" cy="80166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+ </a:t>
            </a:r>
            <a:r>
              <a:rPr lang="ru-RU" dirty="0" err="1">
                <a:solidFill>
                  <a:srgbClr val="002060"/>
                </a:solidFill>
              </a:rPr>
              <a:t>Н.Ф.Талызина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D3F8A353-B2E5-40F4-A583-AF968FD92D92}"/>
              </a:ext>
            </a:extLst>
          </p:cNvPr>
          <p:cNvSpPr/>
          <p:nvPr/>
        </p:nvSpPr>
        <p:spPr>
          <a:xfrm>
            <a:off x="7636060" y="4310743"/>
            <a:ext cx="4417622" cy="2286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Положения </a:t>
            </a:r>
            <a:r>
              <a:rPr lang="ru-RU" b="1" dirty="0">
                <a:solidFill>
                  <a:srgbClr val="C00000"/>
                </a:solidFill>
              </a:rPr>
              <a:t>теории поэтапного формирования умственных действий</a:t>
            </a:r>
            <a:r>
              <a:rPr lang="ru-RU" b="1" dirty="0">
                <a:solidFill>
                  <a:srgbClr val="002060"/>
                </a:solidFill>
              </a:rPr>
              <a:t> позволяют организовывать эффективное обучение и самообучение не только в школе, но и в учреждении высшего образования и при самообразовании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231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387" y="878775"/>
            <a:ext cx="5900193" cy="4928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32509" y="1475048"/>
            <a:ext cx="593766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Обучение — непрерывный процесс, в основе которого трансформация личного опыта человека. Знание формируемое при этом зависит от индивидуальных особенностей человека и социальной среды.</a:t>
            </a:r>
          </a:p>
          <a:p>
            <a:pPr fontAlgn="base"/>
            <a:endParaRPr lang="ru-RU" dirty="0"/>
          </a:p>
          <a:p>
            <a:pPr fontAlgn="base"/>
            <a:endParaRPr lang="ru-RU" dirty="0"/>
          </a:p>
          <a:p>
            <a:pPr fontAlgn="base"/>
            <a:r>
              <a:rPr lang="ru-RU" dirty="0"/>
              <a:t>В основе теории Д. Колба  — работы Дж. </a:t>
            </a:r>
            <a:r>
              <a:rPr lang="ru-RU" dirty="0" err="1"/>
              <a:t>Дьюи</a:t>
            </a:r>
            <a:r>
              <a:rPr lang="ru-RU" dirty="0"/>
              <a:t>, К. Левина, Ж. Пиаже и других психологов . 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32508" y="256506"/>
            <a:ext cx="8277102" cy="669769"/>
          </a:xfrm>
        </p:spPr>
        <p:txBody>
          <a:bodyPr>
            <a:noAutofit/>
          </a:bodyPr>
          <a:lstStyle/>
          <a:p>
            <a:r>
              <a:rPr lang="ru-RU" sz="2800" b="1" dirty="0"/>
              <a:t>модель </a:t>
            </a:r>
            <a:r>
              <a:rPr lang="ru-RU" sz="2800" b="1" dirty="0" err="1"/>
              <a:t>опыто</a:t>
            </a:r>
            <a:r>
              <a:rPr lang="ru-RU" sz="2800" b="1" dirty="0"/>
              <a:t>-ориентированного обучения</a:t>
            </a:r>
            <a:endParaRPr lang="ru-RU" sz="28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28800" y="4476996"/>
            <a:ext cx="2992582" cy="12469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Дэвид Колб американский психолог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71524" y="595611"/>
            <a:ext cx="59499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r>
              <a:rPr lang="ru-RU" dirty="0">
                <a:solidFill>
                  <a:prstClr val="black"/>
                </a:solidFill>
              </a:rPr>
              <a:t>Приобретение знаний с помощью практики и с опорой на свой опыт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4045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21F666A-B30D-4CC9-9D75-3B62BE9D9A89}"/>
              </a:ext>
            </a:extLst>
          </p:cNvPr>
          <p:cNvSpPr/>
          <p:nvPr/>
        </p:nvSpPr>
        <p:spPr>
          <a:xfrm>
            <a:off x="1809751" y="357190"/>
            <a:ext cx="85725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be-BY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cs typeface="Times New Roman" pitchFamily="18" charset="0"/>
              </a:rPr>
              <a:t>Процесс  образования – целостный процесс обучения, воспитания и развития личности 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  <a:cs typeface="Arial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FBB0948-70C9-4BE0-9774-E51510AA5BA0}"/>
              </a:ext>
            </a:extLst>
          </p:cNvPr>
          <p:cNvSpPr/>
          <p:nvPr/>
        </p:nvSpPr>
        <p:spPr>
          <a:xfrm>
            <a:off x="4595814" y="1357314"/>
            <a:ext cx="2857500" cy="92868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Преподаватель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8607C94-938E-4FA2-AE5E-3598165C72FB}"/>
              </a:ext>
            </a:extLst>
          </p:cNvPr>
          <p:cNvSpPr/>
          <p:nvPr/>
        </p:nvSpPr>
        <p:spPr>
          <a:xfrm>
            <a:off x="4595814" y="5500691"/>
            <a:ext cx="2857500" cy="92868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Студент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A9C85FA-E745-4BDD-A00F-C9692DFF3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4" y="3286125"/>
            <a:ext cx="2571751" cy="571500"/>
          </a:xfrm>
          <a:prstGeom prst="rect">
            <a:avLst/>
          </a:prstGeom>
          <a:solidFill>
            <a:schemeClr val="bg2"/>
          </a:solidFill>
          <a:ln w="254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200" dirty="0">
                <a:solidFill>
                  <a:srgbClr val="083763"/>
                </a:solidFill>
                <a:cs typeface="Arial" charset="0"/>
              </a:rPr>
              <a:t>Воспитание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7DC9FF2-8D6F-48BE-ACCB-7DFDF44BA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4" y="3857625"/>
            <a:ext cx="2571751" cy="571500"/>
          </a:xfrm>
          <a:prstGeom prst="rect">
            <a:avLst/>
          </a:prstGeom>
          <a:solidFill>
            <a:schemeClr val="bg2"/>
          </a:solidFill>
          <a:ln w="254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200" dirty="0">
                <a:solidFill>
                  <a:srgbClr val="083763"/>
                </a:solidFill>
                <a:cs typeface="Arial" charset="0"/>
              </a:rPr>
              <a:t>Самовоспитание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86AD523-B9C6-4132-98FB-D22D30A56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8689" y="3286125"/>
            <a:ext cx="2571751" cy="571500"/>
          </a:xfrm>
          <a:prstGeom prst="rect">
            <a:avLst/>
          </a:prstGeom>
          <a:solidFill>
            <a:schemeClr val="bg2"/>
          </a:solidFill>
          <a:ln w="254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Обучение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31BE6FC-4794-401E-92CF-B6AFC197F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8689" y="3857625"/>
            <a:ext cx="2571751" cy="571500"/>
          </a:xfrm>
          <a:prstGeom prst="rect">
            <a:avLst/>
          </a:prstGeom>
          <a:solidFill>
            <a:schemeClr val="bg2"/>
          </a:solidFill>
          <a:ln w="254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Самообучение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9BD74320-91F5-4130-A2D3-48D306CE1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9063" y="3286125"/>
            <a:ext cx="2571751" cy="571500"/>
          </a:xfrm>
          <a:prstGeom prst="rect">
            <a:avLst/>
          </a:prstGeom>
          <a:solidFill>
            <a:schemeClr val="bg2"/>
          </a:solidFill>
          <a:ln w="254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Развитие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BB017D9-032D-424B-A149-46BF0A29A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9063" y="3857625"/>
            <a:ext cx="2571751" cy="571500"/>
          </a:xfrm>
          <a:prstGeom prst="rect">
            <a:avLst/>
          </a:prstGeom>
          <a:solidFill>
            <a:schemeClr val="bg2"/>
          </a:solidFill>
          <a:ln w="254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2200" dirty="0">
                <a:solidFill>
                  <a:srgbClr val="083763"/>
                </a:solidFill>
                <a:cs typeface="Arial" charset="0"/>
              </a:rPr>
              <a:t>Саморазвитие</a:t>
            </a:r>
            <a:endParaRPr lang="ru-RU" sz="2200" dirty="0">
              <a:solidFill>
                <a:srgbClr val="083763"/>
              </a:solidFill>
              <a:cs typeface="Arial" charset="0"/>
            </a:endParaRPr>
          </a:p>
        </p:txBody>
      </p:sp>
      <p:cxnSp>
        <p:nvCxnSpPr>
          <p:cNvPr id="17420" name="Прямая соединительная линия 16">
            <a:extLst>
              <a:ext uri="{FF2B5EF4-FFF2-40B4-BE49-F238E27FC236}">
                <a16:creationId xmlns:a16="http://schemas.microsoft.com/office/drawing/2014/main" id="{7010E641-B806-4E03-A0F3-BE961A6D982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38378" y="2786066"/>
            <a:ext cx="7358063" cy="1587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1" name="Прямая соединительная линия 17">
            <a:extLst>
              <a:ext uri="{FF2B5EF4-FFF2-40B4-BE49-F238E27FC236}">
                <a16:creationId xmlns:a16="http://schemas.microsoft.com/office/drawing/2014/main" id="{99C14639-2D11-4601-9317-18E156BEA20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38378" y="5000625"/>
            <a:ext cx="7358063" cy="1588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2" name="Прямая соединительная линия 25">
            <a:extLst>
              <a:ext uri="{FF2B5EF4-FFF2-40B4-BE49-F238E27FC236}">
                <a16:creationId xmlns:a16="http://schemas.microsoft.com/office/drawing/2014/main" id="{8C7B1434-0ECA-44D5-8041-CB927B9E9B9A}"/>
              </a:ext>
            </a:extLst>
          </p:cNvPr>
          <p:cNvCxnSpPr>
            <a:cxnSpLocks noChangeShapeType="1"/>
            <a:stCxn id="6" idx="2"/>
            <a:endCxn id="12" idx="0"/>
          </p:cNvCxnSpPr>
          <p:nvPr/>
        </p:nvCxnSpPr>
        <p:spPr bwMode="auto">
          <a:xfrm rot="16200000" flipH="1">
            <a:off x="5524503" y="2786063"/>
            <a:ext cx="1000125" cy="0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3" name="Прямая соединительная линия 27">
            <a:extLst>
              <a:ext uri="{FF2B5EF4-FFF2-40B4-BE49-F238E27FC236}">
                <a16:creationId xmlns:a16="http://schemas.microsoft.com/office/drawing/2014/main" id="{9D292FB4-63BD-4FAA-902E-F85978CBF48F}"/>
              </a:ext>
            </a:extLst>
          </p:cNvPr>
          <p:cNvCxnSpPr>
            <a:cxnSpLocks noChangeShapeType="1"/>
            <a:stCxn id="13" idx="2"/>
            <a:endCxn id="8" idx="0"/>
          </p:cNvCxnSpPr>
          <p:nvPr/>
        </p:nvCxnSpPr>
        <p:spPr bwMode="auto">
          <a:xfrm rot="5400000">
            <a:off x="5488784" y="4964907"/>
            <a:ext cx="1071563" cy="0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4" name="Прямая соединительная линия 29">
            <a:extLst>
              <a:ext uri="{FF2B5EF4-FFF2-40B4-BE49-F238E27FC236}">
                <a16:creationId xmlns:a16="http://schemas.microsoft.com/office/drawing/2014/main" id="{9E1DF20E-CA1B-499A-80C3-748AC9EEBED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987552" y="3035302"/>
            <a:ext cx="500062" cy="1587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5" name="Прямая соединительная линия 31">
            <a:extLst>
              <a:ext uri="{FF2B5EF4-FFF2-40B4-BE49-F238E27FC236}">
                <a16:creationId xmlns:a16="http://schemas.microsoft.com/office/drawing/2014/main" id="{FA79B021-DAA8-4847-80A9-2377793508E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9347201" y="3035302"/>
            <a:ext cx="500062" cy="1587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6" name="Прямая соединительная линия 33">
            <a:extLst>
              <a:ext uri="{FF2B5EF4-FFF2-40B4-BE49-F238E27FC236}">
                <a16:creationId xmlns:a16="http://schemas.microsoft.com/office/drawing/2014/main" id="{C5B519AB-7E7B-44C4-BE97-F3912A2A7D2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1951833" y="4715671"/>
            <a:ext cx="571500" cy="1587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7" name="Прямая соединительная линия 35">
            <a:extLst>
              <a:ext uri="{FF2B5EF4-FFF2-40B4-BE49-F238E27FC236}">
                <a16:creationId xmlns:a16="http://schemas.microsoft.com/office/drawing/2014/main" id="{6E19A6E4-35DD-4577-A0E5-B36D5FE8615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9311482" y="4715671"/>
            <a:ext cx="571500" cy="1587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7424819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43933" y="274638"/>
            <a:ext cx="12048067" cy="850900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be-BY" sz="3600" dirty="0">
                <a:solidFill>
                  <a:srgbClr val="083763"/>
                </a:solidFill>
                <a:cs typeface="Arial" charset="0"/>
              </a:rPr>
              <a:t>Самообучение / потребности, мотив, мотивация</a:t>
            </a:r>
            <a:endParaRPr lang="ru-RU" sz="360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16387" name="Объект 2"/>
          <p:cNvSpPr>
            <a:spLocks noGrp="1"/>
          </p:cNvSpPr>
          <p:nvPr>
            <p:ph sz="half" idx="4294967295"/>
          </p:nvPr>
        </p:nvSpPr>
        <p:spPr>
          <a:xfrm>
            <a:off x="0" y="1196975"/>
            <a:ext cx="5615517" cy="5545138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ru-RU" sz="2400" b="1" dirty="0"/>
              <a:t>Мотив</a:t>
            </a:r>
            <a:r>
              <a:rPr lang="ru-RU" sz="2400" dirty="0"/>
              <a:t> (в понимании «</a:t>
            </a:r>
            <a:r>
              <a:rPr lang="ru-RU" sz="2400" dirty="0" err="1"/>
              <a:t>опредмеченная</a:t>
            </a:r>
            <a:r>
              <a:rPr lang="ru-RU" sz="2400" dirty="0"/>
              <a:t> потребность») положен в основу психологической </a:t>
            </a:r>
            <a:r>
              <a:rPr lang="ru-RU" sz="2400" b="1" dirty="0"/>
              <a:t>теории деятельности </a:t>
            </a:r>
            <a:r>
              <a:rPr lang="ru-RU" sz="2400" dirty="0"/>
              <a:t>(советские психологи А.Н. Леонтьев и С.Л. Рубинштейн).</a:t>
            </a:r>
            <a:r>
              <a:rPr lang="ru-RU" sz="2400" b="1" dirty="0"/>
              <a:t> </a:t>
            </a:r>
          </a:p>
          <a:p>
            <a:pPr marL="0" indent="0" eaLnBrk="1" hangingPunct="1">
              <a:buFont typeface="Arial" pitchFamily="34" charset="0"/>
              <a:buNone/>
            </a:pPr>
            <a:endParaRPr lang="ru-RU" sz="2400" b="1" dirty="0"/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400" b="1" dirty="0"/>
              <a:t>Мотив</a:t>
            </a:r>
            <a:r>
              <a:rPr lang="ru-RU" sz="2400" dirty="0"/>
              <a:t> — это материальный или 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400" dirty="0"/>
              <a:t>идеальный предмет, 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400" dirty="0"/>
              <a:t>достижение которого 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400" dirty="0"/>
              <a:t>выступает смыслом деятельности человека. 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16388" name="Объект 3"/>
          <p:cNvSpPr>
            <a:spLocks noGrp="1"/>
          </p:cNvSpPr>
          <p:nvPr>
            <p:ph sz="half" idx="4294967295"/>
          </p:nvPr>
        </p:nvSpPr>
        <p:spPr>
          <a:xfrm>
            <a:off x="5615518" y="908050"/>
            <a:ext cx="6337300" cy="5689600"/>
          </a:xfrm>
          <a:prstGeom prst="rect">
            <a:avLst/>
          </a:prstGeom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ru-RU" sz="2400" b="1" dirty="0"/>
              <a:t>Мотив: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400" b="1" dirty="0"/>
              <a:t>1) </a:t>
            </a:r>
            <a:r>
              <a:rPr lang="ru-RU" sz="2400" dirty="0"/>
              <a:t> основан на потребности;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400" dirty="0"/>
              <a:t>2)  это </a:t>
            </a:r>
            <a:r>
              <a:rPr lang="ru-RU" sz="2400" b="1" dirty="0"/>
              <a:t>осознанное побуждение</a:t>
            </a:r>
            <a:r>
              <a:rPr lang="ru-RU" sz="2400" dirty="0"/>
              <a:t>, обосновывающее и оправдывающее деятельность;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400" dirty="0"/>
              <a:t>3) проявляется  в виде 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400" dirty="0"/>
              <a:t>специфических 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400" b="1" dirty="0"/>
              <a:t>переживаний субъекта</a:t>
            </a:r>
            <a:r>
              <a:rPr lang="ru-RU" sz="2400" dirty="0"/>
              <a:t>, 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400" dirty="0"/>
              <a:t>4) характеризуется  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400" dirty="0"/>
              <a:t>положительными  или  отрицательными эмоциями   от ожидания достижения чего-либо 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3414240" y="3994459"/>
            <a:ext cx="1441449" cy="1079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3719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ctrTitle"/>
          </p:nvPr>
        </p:nvSpPr>
        <p:spPr>
          <a:xfrm>
            <a:off x="334433" y="217488"/>
            <a:ext cx="10363200" cy="1181100"/>
          </a:xfrm>
        </p:spPr>
        <p:txBody>
          <a:bodyPr/>
          <a:lstStyle/>
          <a:p>
            <a:pPr eaLnBrk="1" hangingPunct="1"/>
            <a:r>
              <a:rPr lang="ru-RU" sz="2800" b="1" dirty="0"/>
              <a:t>Мотивы личности </a:t>
            </a:r>
            <a:endParaRPr lang="ru-RU" sz="2800" dirty="0"/>
          </a:p>
        </p:txBody>
      </p:sp>
      <p:sp>
        <p:nvSpPr>
          <p:cNvPr id="18435" name="Подзаголовок 2"/>
          <p:cNvSpPr>
            <a:spLocks noGrp="1" noChangeArrowheads="1"/>
          </p:cNvSpPr>
          <p:nvPr>
            <p:ph type="subTitle" idx="1"/>
          </p:nvPr>
        </p:nvSpPr>
        <p:spPr>
          <a:xfrm>
            <a:off x="719667" y="1341439"/>
            <a:ext cx="8013700" cy="1800225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ru-RU" altLang="ru-RU" sz="2000"/>
          </a:p>
          <a:p>
            <a:pPr algn="l" eaLnBrk="1" fontAlgn="auto" hangingPunct="1">
              <a:spcAft>
                <a:spcPts val="0"/>
              </a:spcAft>
              <a:defRPr/>
            </a:pPr>
            <a:endParaRPr lang="ru-RU" altLang="ru-RU" sz="2000"/>
          </a:p>
        </p:txBody>
      </p:sp>
      <p:sp>
        <p:nvSpPr>
          <p:cNvPr id="5" name="Прямоугольник: скругленные углы 4"/>
          <p:cNvSpPr/>
          <p:nvPr/>
        </p:nvSpPr>
        <p:spPr>
          <a:xfrm>
            <a:off x="145337" y="868303"/>
            <a:ext cx="2664540" cy="1181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5">
                    <a:lumMod val="10000"/>
                  </a:schemeClr>
                </a:solidFill>
              </a:rPr>
              <a:t>неосознаваемые</a:t>
            </a:r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4086652" y="861953"/>
            <a:ext cx="2047723" cy="596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accent5">
                    <a:lumMod val="10000"/>
                  </a:schemeClr>
                </a:solidFill>
              </a:rPr>
              <a:t>Установки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4078032" y="2547608"/>
            <a:ext cx="2548399" cy="5413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accent5">
                    <a:lumMod val="10000"/>
                  </a:schemeClr>
                </a:solidFill>
              </a:rPr>
              <a:t>желания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145337" y="4096163"/>
            <a:ext cx="2930372" cy="11811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</a:rPr>
              <a:t>осознаваемые</a:t>
            </a:r>
          </a:p>
          <a:p>
            <a:pPr algn="ctr">
              <a:defRPr/>
            </a:pPr>
            <a:endParaRPr lang="ru-RU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086653" y="1613183"/>
            <a:ext cx="2047722" cy="542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accent5">
                    <a:lumMod val="10000"/>
                  </a:schemeClr>
                </a:solidFill>
              </a:rPr>
              <a:t>Влечения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077845" y="3202617"/>
            <a:ext cx="2548586" cy="5826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solidFill>
                  <a:schemeClr val="accent4">
                    <a:lumMod val="10000"/>
                  </a:schemeClr>
                </a:solidFill>
              </a:rPr>
              <a:t>интересы</a:t>
            </a:r>
            <a:r>
              <a:rPr lang="ru-RU" dirty="0" err="1"/>
              <a:t>ы</a:t>
            </a:r>
            <a:endParaRPr lang="ru-RU" dirty="0"/>
          </a:p>
        </p:txBody>
      </p:sp>
      <p:sp>
        <p:nvSpPr>
          <p:cNvPr id="12" name="Прямоугольник: скругленные углы 11"/>
          <p:cNvSpPr/>
          <p:nvPr/>
        </p:nvSpPr>
        <p:spPr>
          <a:xfrm>
            <a:off x="4086653" y="4835526"/>
            <a:ext cx="2539778" cy="581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идеалы</a:t>
            </a:r>
          </a:p>
          <a:p>
            <a:pPr algn="ctr">
              <a:defRPr/>
            </a:pPr>
            <a:endParaRPr lang="ru-RU" dirty="0"/>
          </a:p>
        </p:txBody>
      </p:sp>
      <p:cxnSp>
        <p:nvCxnSpPr>
          <p:cNvPr id="14" name="Прямая со стрелкой 13"/>
          <p:cNvCxnSpPr>
            <a:stCxn id="5" idx="3"/>
            <a:endCxn id="7" idx="1"/>
          </p:cNvCxnSpPr>
          <p:nvPr/>
        </p:nvCxnSpPr>
        <p:spPr>
          <a:xfrm flipV="1">
            <a:off x="2809877" y="1160403"/>
            <a:ext cx="1276775" cy="298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cxnSpLocks/>
            <a:stCxn id="5" idx="3"/>
            <a:endCxn id="10" idx="1"/>
          </p:cNvCxnSpPr>
          <p:nvPr/>
        </p:nvCxnSpPr>
        <p:spPr>
          <a:xfrm>
            <a:off x="2809877" y="1458853"/>
            <a:ext cx="1276776" cy="4257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: скругленные углы 16"/>
          <p:cNvSpPr/>
          <p:nvPr/>
        </p:nvSpPr>
        <p:spPr>
          <a:xfrm>
            <a:off x="4062901" y="3838577"/>
            <a:ext cx="2563530" cy="581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склонности</a:t>
            </a:r>
          </a:p>
        </p:txBody>
      </p:sp>
      <p:sp>
        <p:nvSpPr>
          <p:cNvPr id="18" name="Прямоугольник: скругленные углы 17"/>
          <p:cNvSpPr/>
          <p:nvPr/>
        </p:nvSpPr>
        <p:spPr>
          <a:xfrm>
            <a:off x="4086653" y="5458476"/>
            <a:ext cx="2622905" cy="4460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убеждения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19" name="Прямоугольник: скругленные углы 18"/>
          <p:cNvSpPr/>
          <p:nvPr/>
        </p:nvSpPr>
        <p:spPr>
          <a:xfrm>
            <a:off x="4062901" y="5970651"/>
            <a:ext cx="2729785" cy="581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solidFill>
                  <a:schemeClr val="accent4">
                    <a:lumMod val="10000"/>
                  </a:schemeClr>
                </a:solidFill>
              </a:rPr>
              <a:t>мировозрение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</p:txBody>
      </p:sp>
      <p:cxnSp>
        <p:nvCxnSpPr>
          <p:cNvPr id="23" name="Прямая со стрелкой 22"/>
          <p:cNvCxnSpPr>
            <a:cxnSpLocks/>
            <a:stCxn id="9" idx="3"/>
            <a:endCxn id="8" idx="1"/>
          </p:cNvCxnSpPr>
          <p:nvPr/>
        </p:nvCxnSpPr>
        <p:spPr>
          <a:xfrm flipV="1">
            <a:off x="3075709" y="2818277"/>
            <a:ext cx="1002323" cy="1868436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cxnSpLocks/>
            <a:stCxn id="9" idx="3"/>
            <a:endCxn id="11" idx="1"/>
          </p:cNvCxnSpPr>
          <p:nvPr/>
        </p:nvCxnSpPr>
        <p:spPr>
          <a:xfrm flipV="1">
            <a:off x="3075709" y="3493923"/>
            <a:ext cx="1002136" cy="119279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cxnSpLocks/>
            <a:stCxn id="9" idx="3"/>
            <a:endCxn id="17" idx="1"/>
          </p:cNvCxnSpPr>
          <p:nvPr/>
        </p:nvCxnSpPr>
        <p:spPr>
          <a:xfrm flipV="1">
            <a:off x="3075709" y="4129090"/>
            <a:ext cx="987192" cy="557623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cxnSpLocks/>
            <a:stCxn id="9" idx="3"/>
            <a:endCxn id="12" idx="1"/>
          </p:cNvCxnSpPr>
          <p:nvPr/>
        </p:nvCxnSpPr>
        <p:spPr>
          <a:xfrm>
            <a:off x="3075709" y="4686713"/>
            <a:ext cx="1010944" cy="439326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cxnSpLocks/>
            <a:stCxn id="9" idx="3"/>
            <a:endCxn id="19" idx="1"/>
          </p:cNvCxnSpPr>
          <p:nvPr/>
        </p:nvCxnSpPr>
        <p:spPr>
          <a:xfrm>
            <a:off x="3075709" y="4686713"/>
            <a:ext cx="987192" cy="1574451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cxnSpLocks/>
            <a:stCxn id="9" idx="3"/>
            <a:endCxn id="18" idx="1"/>
          </p:cNvCxnSpPr>
          <p:nvPr/>
        </p:nvCxnSpPr>
        <p:spPr>
          <a:xfrm>
            <a:off x="3075709" y="4686713"/>
            <a:ext cx="1010944" cy="994807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Прямоугольник: скругленные углы 4"/>
          <p:cNvSpPr/>
          <p:nvPr/>
        </p:nvSpPr>
        <p:spPr>
          <a:xfrm>
            <a:off x="6626431" y="724395"/>
            <a:ext cx="1793173" cy="101634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5">
                    <a:lumMod val="10000"/>
                  </a:schemeClr>
                </a:solidFill>
              </a:rPr>
              <a:t>внутренние</a:t>
            </a:r>
          </a:p>
        </p:txBody>
      </p:sp>
      <p:sp>
        <p:nvSpPr>
          <p:cNvPr id="74" name="Прямоугольник: скругленные углы 8"/>
          <p:cNvSpPr/>
          <p:nvPr/>
        </p:nvSpPr>
        <p:spPr>
          <a:xfrm>
            <a:off x="6792686" y="4159078"/>
            <a:ext cx="1591294" cy="10476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</a:rPr>
              <a:t>внешние</a:t>
            </a:r>
          </a:p>
          <a:p>
            <a:pPr algn="ctr">
              <a:defRPr/>
            </a:pPr>
            <a:endParaRPr lang="ru-RU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19465" name="Двойная стрелка вверх/вниз 19464"/>
          <p:cNvSpPr/>
          <p:nvPr/>
        </p:nvSpPr>
        <p:spPr>
          <a:xfrm>
            <a:off x="1127285" y="2081189"/>
            <a:ext cx="350322" cy="2047900"/>
          </a:xfrm>
          <a:prstGeom prst="up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Двойная стрелка вверх/вниз 75"/>
          <p:cNvSpPr/>
          <p:nvPr/>
        </p:nvSpPr>
        <p:spPr>
          <a:xfrm>
            <a:off x="7347856" y="1734392"/>
            <a:ext cx="350322" cy="2410247"/>
          </a:xfrm>
          <a:prstGeom prst="upDownArrow">
            <a:avLst/>
          </a:prstGeom>
          <a:solidFill>
            <a:srgbClr val="FCDE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: скругленные углы 6"/>
          <p:cNvSpPr/>
          <p:nvPr/>
        </p:nvSpPr>
        <p:spPr>
          <a:xfrm>
            <a:off x="8609608" y="199408"/>
            <a:ext cx="2996541" cy="52498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реализация поисковой потребности</a:t>
            </a:r>
          </a:p>
        </p:txBody>
      </p:sp>
      <p:sp>
        <p:nvSpPr>
          <p:cNvPr id="79" name="Прямоугольник: скругленные углы 8"/>
          <p:cNvSpPr/>
          <p:nvPr/>
        </p:nvSpPr>
        <p:spPr>
          <a:xfrm>
            <a:off x="8860968" y="4177507"/>
            <a:ext cx="3331032" cy="101077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удовлетворение  потребности семьи, страны, человечества в своем сохранении и развитии</a:t>
            </a:r>
          </a:p>
          <a:p>
            <a:pPr algn="ctr">
              <a:defRPr/>
            </a:pPr>
            <a:endParaRPr lang="ru-RU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80" name="Прямоугольник: скругленные углы 6"/>
          <p:cNvSpPr/>
          <p:nvPr/>
        </p:nvSpPr>
        <p:spPr>
          <a:xfrm>
            <a:off x="8791697" y="881859"/>
            <a:ext cx="3245920" cy="57699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самосохранение, продолжение рода, выживание</a:t>
            </a:r>
          </a:p>
        </p:txBody>
      </p:sp>
      <p:sp>
        <p:nvSpPr>
          <p:cNvPr id="81" name="Прямоугольник: скругленные углы 8"/>
          <p:cNvSpPr/>
          <p:nvPr/>
        </p:nvSpPr>
        <p:spPr>
          <a:xfrm>
            <a:off x="8860968" y="5297529"/>
            <a:ext cx="3257796" cy="67312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Следование идеологии, культуре и мифам общества</a:t>
            </a:r>
            <a:endParaRPr lang="ru-RU" sz="1600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82" name="Прямоугольник: скругленные углы 6"/>
          <p:cNvSpPr/>
          <p:nvPr/>
        </p:nvSpPr>
        <p:spPr>
          <a:xfrm>
            <a:off x="8860968" y="1553164"/>
            <a:ext cx="3331032" cy="66296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удовлетворение первичных материальных потребностей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3" name="Прямоугольник: скругленные углы 8"/>
          <p:cNvSpPr/>
          <p:nvPr/>
        </p:nvSpPr>
        <p:spPr>
          <a:xfrm>
            <a:off x="8896596" y="6071388"/>
            <a:ext cx="3186540" cy="61008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чувство моды (стадности), желание быть не хуже других</a:t>
            </a:r>
            <a:endParaRPr lang="ru-RU" sz="1600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84" name="Прямоугольник: скругленные углы 6"/>
          <p:cNvSpPr/>
          <p:nvPr/>
        </p:nvSpPr>
        <p:spPr>
          <a:xfrm>
            <a:off x="8300853" y="2279327"/>
            <a:ext cx="3891147" cy="94631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удовлетворение первичных духовно-социальных потребностей (признание, самореализация, и т.д.)</a:t>
            </a:r>
          </a:p>
        </p:txBody>
      </p:sp>
      <p:sp>
        <p:nvSpPr>
          <p:cNvPr id="85" name="Прямоугольник: скругленные углы 6"/>
          <p:cNvSpPr/>
          <p:nvPr/>
        </p:nvSpPr>
        <p:spPr>
          <a:xfrm>
            <a:off x="8605650" y="3245448"/>
            <a:ext cx="3618013" cy="92647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корыстолюбие, властолюбие, карьеризм, нежелание тратить свою энергию и др. </a:t>
            </a:r>
          </a:p>
        </p:txBody>
      </p:sp>
      <p:cxnSp>
        <p:nvCxnSpPr>
          <p:cNvPr id="86" name="Прямая со стрелкой 85"/>
          <p:cNvCxnSpPr>
            <a:cxnSpLocks/>
          </p:cNvCxnSpPr>
          <p:nvPr/>
        </p:nvCxnSpPr>
        <p:spPr>
          <a:xfrm flipV="1">
            <a:off x="8419604" y="724395"/>
            <a:ext cx="476992" cy="436009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cxnSpLocks/>
            <a:stCxn id="67" idx="3"/>
            <a:endCxn id="80" idx="1"/>
          </p:cNvCxnSpPr>
          <p:nvPr/>
        </p:nvCxnSpPr>
        <p:spPr>
          <a:xfrm flipV="1">
            <a:off x="8419604" y="1170356"/>
            <a:ext cx="372093" cy="62211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Прямоугольник: скругленные углы 6"/>
          <p:cNvSpPr/>
          <p:nvPr/>
        </p:nvSpPr>
        <p:spPr>
          <a:xfrm>
            <a:off x="8748943" y="877628"/>
            <a:ext cx="3245920" cy="57699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самосохранение, продолжение рода, выживание</a:t>
            </a:r>
          </a:p>
        </p:txBody>
      </p:sp>
      <p:cxnSp>
        <p:nvCxnSpPr>
          <p:cNvPr id="90" name="Прямая со стрелкой 89"/>
          <p:cNvCxnSpPr>
            <a:cxnSpLocks/>
          </p:cNvCxnSpPr>
          <p:nvPr/>
        </p:nvCxnSpPr>
        <p:spPr>
          <a:xfrm>
            <a:off x="8419604" y="1232567"/>
            <a:ext cx="687207" cy="439182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>
            <a:cxnSpLocks/>
            <a:stCxn id="67" idx="3"/>
          </p:cNvCxnSpPr>
          <p:nvPr/>
        </p:nvCxnSpPr>
        <p:spPr>
          <a:xfrm>
            <a:off x="8419604" y="1232567"/>
            <a:ext cx="238496" cy="104676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>
            <a:cxnSpLocks/>
          </p:cNvCxnSpPr>
          <p:nvPr/>
        </p:nvCxnSpPr>
        <p:spPr>
          <a:xfrm>
            <a:off x="8419604" y="1309628"/>
            <a:ext cx="186046" cy="2528949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 стрелкой 103"/>
          <p:cNvCxnSpPr>
            <a:cxnSpLocks/>
          </p:cNvCxnSpPr>
          <p:nvPr/>
        </p:nvCxnSpPr>
        <p:spPr>
          <a:xfrm>
            <a:off x="8419604" y="4672133"/>
            <a:ext cx="441364" cy="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>
            <a:cxnSpLocks/>
            <a:stCxn id="74" idx="3"/>
          </p:cNvCxnSpPr>
          <p:nvPr/>
        </p:nvCxnSpPr>
        <p:spPr>
          <a:xfrm>
            <a:off x="8383980" y="4682894"/>
            <a:ext cx="529220" cy="614635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 стрелкой 105"/>
          <p:cNvCxnSpPr>
            <a:cxnSpLocks/>
            <a:stCxn id="74" idx="3"/>
          </p:cNvCxnSpPr>
          <p:nvPr/>
        </p:nvCxnSpPr>
        <p:spPr>
          <a:xfrm>
            <a:off x="8383980" y="4682894"/>
            <a:ext cx="529220" cy="1612341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2063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277245" y="0"/>
            <a:ext cx="8683348" cy="1143000"/>
          </a:xfrm>
        </p:spPr>
        <p:txBody>
          <a:bodyPr/>
          <a:lstStyle/>
          <a:p>
            <a:pPr algn="l" eaLnBrk="1" hangingPunct="1"/>
            <a:r>
              <a:rPr lang="ru-RU" dirty="0"/>
              <a:t>Мотивация </a:t>
            </a:r>
          </a:p>
        </p:txBody>
      </p:sp>
      <p:sp>
        <p:nvSpPr>
          <p:cNvPr id="31747" name="Объект 2"/>
          <p:cNvSpPr>
            <a:spLocks noGrp="1"/>
          </p:cNvSpPr>
          <p:nvPr>
            <p:ph sz="half" idx="4294967295"/>
          </p:nvPr>
        </p:nvSpPr>
        <p:spPr>
          <a:xfrm>
            <a:off x="225630" y="2562783"/>
            <a:ext cx="5376883" cy="3667972"/>
          </a:xfrm>
          <a:prstGeom prst="rect">
            <a:avLst/>
          </a:prstGeom>
        </p:spPr>
        <p:txBody>
          <a:bodyPr/>
          <a:lstStyle/>
          <a:p>
            <a:pPr eaLnBrk="1" hangingPunct="1"/>
            <a:endParaRPr lang="ru-RU" dirty="0"/>
          </a:p>
          <a:p>
            <a:pPr eaLnBrk="1" hangingPunct="1"/>
            <a:r>
              <a:rPr lang="ru-RU" dirty="0"/>
              <a:t>Мотивация определяет эффективность деятельности.</a:t>
            </a:r>
          </a:p>
        </p:txBody>
      </p:sp>
      <p:sp>
        <p:nvSpPr>
          <p:cNvPr id="31748" name="Объект 3"/>
          <p:cNvSpPr>
            <a:spLocks noGrp="1"/>
          </p:cNvSpPr>
          <p:nvPr>
            <p:ph sz="half" idx="4294967295"/>
          </p:nvPr>
        </p:nvSpPr>
        <p:spPr>
          <a:xfrm>
            <a:off x="6472272" y="282041"/>
            <a:ext cx="5384800" cy="1784266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ru-RU" dirty="0"/>
              <a:t>Это совокупность причин психологического характера, объясняющих поведение человека, его направленность и активность</a:t>
            </a:r>
          </a:p>
        </p:txBody>
      </p:sp>
      <p:sp>
        <p:nvSpPr>
          <p:cNvPr id="6" name="Овал 5"/>
          <p:cNvSpPr/>
          <p:nvPr/>
        </p:nvSpPr>
        <p:spPr>
          <a:xfrm>
            <a:off x="861787" y="786452"/>
            <a:ext cx="4525433" cy="1939925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</a:rPr>
              <a:t>Более широкое понятие, чем мотив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ru-RU" altLang="ru-RU" sz="1800" dirty="0">
              <a:solidFill>
                <a:srgbClr val="0070C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957017" y="3779405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/>
              <a:t>Мотивация студента в образовательном процессе зависит от ряда внешних и внутренних факторов и обусловлена: 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9306297" y="5498276"/>
            <a:ext cx="2505693" cy="1359724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676405" y="1803047"/>
            <a:ext cx="62701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Open Sans"/>
                <a:cs typeface="Arial" pitchFamily="34" charset="0"/>
              </a:rPr>
              <a:t>В мотивации учебной деятельности  переплетаются внешние и внутренние мотивы. Внешние - исходят от родителей, педагогов, социального окружения, внутренние – от самого студента (обучение может восприниматься как вынужденное поведение или собственное убеждение).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7254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507" y="97051"/>
            <a:ext cx="10433134" cy="1143000"/>
          </a:xfrm>
        </p:spPr>
        <p:txBody>
          <a:bodyPr/>
          <a:lstStyle/>
          <a:p>
            <a:pPr marL="0" lvl="0" indent="0">
              <a:buNone/>
            </a:pPr>
            <a:r>
              <a:rPr lang="ru-RU" dirty="0">
                <a:solidFill>
                  <a:srgbClr val="333333"/>
                </a:solidFill>
                <a:latin typeface="Open Sans"/>
                <a:cs typeface="Arial" pitchFamily="34" charset="0"/>
              </a:rPr>
              <a:t>мотивация студентов  к  обучению</a:t>
            </a:r>
            <a:b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15636" y="1128156"/>
            <a:ext cx="10462161" cy="5013761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dirty="0">
                <a:solidFill>
                  <a:srgbClr val="333333"/>
                </a:solidFill>
                <a:latin typeface="Open Sans"/>
                <a:cs typeface="Arial" pitchFamily="34" charset="0"/>
              </a:rPr>
              <a:t>стремлением к приобретению новых знаний,  прежде всего, профессиональных; 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dirty="0">
                <a:solidFill>
                  <a:srgbClr val="333333"/>
                </a:solidFill>
                <a:latin typeface="Open Sans"/>
                <a:cs typeface="Arial" pitchFamily="34" charset="0"/>
              </a:rPr>
              <a:t>самоутверждением и формированием / подтверждением / укреплением своего статуса;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dirty="0">
                <a:solidFill>
                  <a:srgbClr val="333333"/>
                </a:solidFill>
                <a:latin typeface="Open Sans"/>
                <a:cs typeface="Arial" pitchFamily="34" charset="0"/>
              </a:rPr>
              <a:t>перспективами успешного трудоустройства;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dirty="0">
                <a:solidFill>
                  <a:srgbClr val="333333"/>
                </a:solidFill>
                <a:latin typeface="Open Sans"/>
                <a:cs typeface="Arial" pitchFamily="34" charset="0"/>
              </a:rPr>
              <a:t>стремлением  хорошего обеспечения  жизненных потребностей;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dirty="0">
                <a:solidFill>
                  <a:srgbClr val="333333"/>
                </a:solidFill>
                <a:latin typeface="Open Sans"/>
                <a:cs typeface="Arial" pitchFamily="34" charset="0"/>
              </a:rPr>
              <a:t>получением удовольствия от обучения, развития способностей;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>
                <a:solidFill>
                  <a:srgbClr val="333333"/>
                </a:solidFill>
                <a:latin typeface="Open Sans"/>
                <a:cs typeface="Arial" pitchFamily="34" charset="0"/>
              </a:rPr>
              <a:t>-  стремлением к повышению своего интеллектуального уровня, самообразованию и саморазвитию;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>
                <a:solidFill>
                  <a:srgbClr val="333333"/>
                </a:solidFill>
                <a:latin typeface="Open Sans"/>
                <a:cs typeface="Arial" pitchFamily="34" charset="0"/>
              </a:rPr>
              <a:t>-  расширением круга общения;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>
                <a:solidFill>
                  <a:srgbClr val="333333"/>
                </a:solidFill>
                <a:latin typeface="Open Sans"/>
                <a:cs typeface="Arial" pitchFamily="34" charset="0"/>
              </a:rPr>
              <a:t>- следованием социальным стереотипам (получение высшего образования - престижно);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>
                <a:solidFill>
                  <a:srgbClr val="333333"/>
                </a:solidFill>
                <a:latin typeface="Open Sans"/>
                <a:cs typeface="Arial" pitchFamily="34" charset="0"/>
              </a:rPr>
              <a:t>- ориентацией на определенное положение в социуме и оценку социума;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>
                <a:solidFill>
                  <a:srgbClr val="333333"/>
                </a:solidFill>
                <a:latin typeface="Open Sans"/>
                <a:cs typeface="Arial" pitchFamily="34" charset="0"/>
              </a:rPr>
              <a:t>- неосознанными мотивами и др.</a:t>
            </a:r>
          </a:p>
        </p:txBody>
      </p:sp>
    </p:spTree>
    <p:extLst>
      <p:ext uri="{BB962C8B-B14F-4D97-AF65-F5344CB8AC3E}">
        <p14:creationId xmlns:p14="http://schemas.microsoft.com/office/powerpoint/2010/main" val="19496866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86519" y="637667"/>
            <a:ext cx="11531125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cs typeface="Arial" pitchFamily="34" charset="0"/>
              </a:rPr>
              <a:t>способы повышения мотивации студентов: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Open Sans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cs typeface="Arial" pitchFamily="34" charset="0"/>
              </a:rPr>
              <a:t>1.  Объяснение </a:t>
            </a:r>
            <a:r>
              <a:rPr lang="ru-RU" sz="2000" dirty="0">
                <a:solidFill>
                  <a:srgbClr val="333333"/>
                </a:solidFill>
                <a:latin typeface="Open Sans"/>
                <a:cs typeface="Arial" pitchFamily="34" charset="0"/>
              </a:rPr>
              <a:t>важности полученных в учреждении высшего образования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cs typeface="Arial" pitchFamily="34" charset="0"/>
              </a:rPr>
              <a:t>знаний (учебная дисциплина – применение знаний на практике) для дальнейшей профессиональной деятельности.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cs typeface="Arial" pitchFamily="34" charset="0"/>
              </a:rPr>
              <a:t>2. Реализация в полной мере преимуществ субъектно-субъектных</a:t>
            </a:r>
            <a:r>
              <a:rPr kumimoji="0" lang="ru-RU" sz="2000" b="0" i="0" u="none" strike="noStrike" cap="none" normalizeH="0" dirty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cs typeface="Arial" pitchFamily="34" charset="0"/>
              </a:rPr>
              <a:t> отношений в рамках образовательных отношений «педагог-студент», пролонгировав их как на выполнение самостоятельных заданий, так и на поддержание иных, связанных с учебным процессом и будущей профессиональной деятельности инициатив студента.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aseline="0" dirty="0">
                <a:solidFill>
                  <a:srgbClr val="333333"/>
                </a:solidFill>
                <a:latin typeface="Open Sans"/>
                <a:cs typeface="Arial" pitchFamily="34" charset="0"/>
              </a:rPr>
              <a:t>3. Демонстрирование у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cs typeface="Arial" pitchFamily="34" charset="0"/>
              </a:rPr>
              <a:t>важительного отношения к студентам, их просьбам.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333333"/>
                </a:solidFill>
                <a:latin typeface="Open Sans"/>
                <a:cs typeface="Arial" pitchFamily="34" charset="0"/>
              </a:rPr>
              <a:t>4. Применение при прохождении дисциплин и  аттестации современных педагогических технологий, позволяющих активизировать работу студентов, усиливать их мотивацию.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cs typeface="Arial" pitchFamily="34" charset="0"/>
              </a:rPr>
              <a:t>5. Определение баз практики, оптимально соответствующих профилю избранной специальности, потенциальных заказчиков кадров.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333333"/>
                </a:solidFill>
                <a:latin typeface="Open Sans"/>
                <a:cs typeface="Arial" pitchFamily="34" charset="0"/>
              </a:rPr>
              <a:t>6. Развитие/поощрение научной,  творческой и проектной деятельности студентов.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5697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90" y="2196936"/>
            <a:ext cx="11329061" cy="404948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Понятие обучение. Предмет, задачи, основные понятия дидактики высшего образования.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Закономерности и принципы обучения как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регулятивы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преподавательской деятельности.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Процесс обучения в высшей школе.  Учебная деятельность студента как особый вид деятельности.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Цели и задачи обучения. Организационно-содержательная структура обучения.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Психолого-педагогические подходы к организации учебной деятельности.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Теория поэтапного формирования умственных действий.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7. Модель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опыто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-ориентированного обучения (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Д.Колб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6883" y="831273"/>
            <a:ext cx="11606941" cy="1543792"/>
          </a:xfrm>
        </p:spPr>
        <p:txBody>
          <a:bodyPr>
            <a:noAutofit/>
          </a:bodyPr>
          <a:lstStyle/>
          <a:p>
            <a:r>
              <a:rPr lang="ru-RU" sz="2800" b="1" dirty="0"/>
              <a:t>Раздел </a:t>
            </a:r>
            <a:r>
              <a:rPr lang="en-US" sz="2800" dirty="0"/>
              <a:t>II</a:t>
            </a:r>
            <a:r>
              <a:rPr lang="ru-RU" sz="2800" dirty="0"/>
              <a:t>. Тема </a:t>
            </a:r>
            <a:r>
              <a:rPr lang="ru-RU" sz="2800" b="1" dirty="0"/>
              <a:t>5. Психолого-педагогические основы процесса обучения в учреждении высшего образования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CDB4914-276E-41ED-B012-208D2969C247}"/>
              </a:ext>
            </a:extLst>
          </p:cNvPr>
          <p:cNvSpPr/>
          <p:nvPr/>
        </p:nvSpPr>
        <p:spPr>
          <a:xfrm>
            <a:off x="2266589" y="137601"/>
            <a:ext cx="7475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Педагогика  и психология высшего образования</a:t>
            </a:r>
            <a:endParaRPr lang="ru-RU" sz="2400" dirty="0"/>
          </a:p>
        </p:txBody>
      </p:sp>
      <p:pic>
        <p:nvPicPr>
          <p:cNvPr id="6" name="Рисунок 5" descr="Академическая шапочка">
            <a:extLst>
              <a:ext uri="{FF2B5EF4-FFF2-40B4-BE49-F238E27FC236}">
                <a16:creationId xmlns:a16="http://schemas.microsoft.com/office/drawing/2014/main" id="{E49FD3B4-27DE-4531-ACF4-5EBDABA361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25411" y="0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593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65214" y="948126"/>
            <a:ext cx="11247040" cy="485740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3" indent="-342900">
              <a:buFont typeface="Arial" pitchFamily="34" charset="0"/>
              <a:buChar char="•"/>
            </a:pP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Березовин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Н. А.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Педагогика высшей школы: теория. Хрестоматийные тексты. Творческие задания: учеб.-метод. пособие для магистрантов, аспирантов, преподавателей вузов: в 3 ч. / Н. А.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Березовин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О. Л. Жук, Н. А.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Цырельчук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– Минск : МГВРК, 2009.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lvl="3" indent="-342900">
              <a:buFont typeface="Arial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Зинченко, В. П.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Психологические основы педагогики : (Психолого-педагогические основы построения системы развивающего обучения Д. Б.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Эльконина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В. В. Давыдова) : учебное пособие : [16+] / В. П. Зинченко. – Москва :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-Медиа, 2014. – 363 с. – Режим доступа: по подписке. – URL: </a:t>
            </a:r>
            <a:r>
              <a:rPr lang="ru-RU" sz="20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https://biblioclub.ru</a:t>
            </a:r>
            <a:r>
              <a:rPr lang="ru-RU" sz="20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 Дата доступа : 24.10.2024.  – Университетская библиотека.</a:t>
            </a:r>
          </a:p>
          <a:p>
            <a:pPr marL="342900" lvl="3" indent="-342900">
              <a:buFont typeface="Arial" pitchFamily="34" charset="0"/>
              <a:buChar char="•"/>
            </a:pP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Кобышева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Л. И.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Педагогика и психология профессионального образования : учебное пособие: / Л. И. 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Кобышева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О. И. Ефремова ; Ростовский государственный экономический университет. – Москва :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-Медиа, 2022. – С. 19-24; 25-28; 44-52. – Режим доступа: URL: </a:t>
            </a:r>
            <a:r>
              <a:rPr lang="ru-RU" sz="20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https://biblioclub.ru</a:t>
            </a:r>
            <a:r>
              <a:rPr lang="ru-RU" sz="20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Дата обращения: 24.10.2024). – Университетская библиотека.</a:t>
            </a:r>
          </a:p>
          <a:p>
            <a:pPr marL="342900" lvl="3" indent="-342900">
              <a:buFont typeface="Arial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Стародубцева В.К.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Мотивация студентов к обучению // Современные проблемы науки и образования. – 2014. – № 6. – URL: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https://science-education.ru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– Дата доступа: 23.10.2024.</a:t>
            </a:r>
          </a:p>
          <a:p>
            <a:pPr marL="342900" lvl="3" indent="-342900">
              <a:buFont typeface="Arial" pitchFamily="34" charset="0"/>
              <a:buChar char="•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08339" y="208416"/>
            <a:ext cx="37092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Литература:</a:t>
            </a:r>
          </a:p>
        </p:txBody>
      </p:sp>
    </p:spTree>
    <p:extLst>
      <p:ext uri="{BB962C8B-B14F-4D97-AF65-F5344CB8AC3E}">
        <p14:creationId xmlns:p14="http://schemas.microsoft.com/office/powerpoint/2010/main" val="330698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38CA55-17E9-4606-846E-3405C301D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625" y="69754"/>
            <a:ext cx="11764705" cy="975276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О</a:t>
            </a:r>
            <a:r>
              <a:rPr lang="ru-RU" sz="3600" dirty="0">
                <a:solidFill>
                  <a:srgbClr val="C00000"/>
                </a:solidFill>
              </a:rPr>
              <a:t>БУЧЕНИЕ( ТЕОРИЯ + ПРАКТИКА</a:t>
            </a:r>
            <a:r>
              <a:rPr lang="ru-RU" sz="4800" dirty="0">
                <a:solidFill>
                  <a:srgbClr val="C00000"/>
                </a:solidFill>
              </a:rPr>
              <a:t>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A8A13E-F673-4B8A-AD92-4CB32912D4B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9196" y="1715442"/>
            <a:ext cx="5791859" cy="344859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0" dirty="0"/>
              <a:t>отрасль педагогики, разрабатывающая теорию обучения называется </a:t>
            </a:r>
            <a:r>
              <a:rPr lang="ru-RU" i="1" dirty="0">
                <a:solidFill>
                  <a:srgbClr val="C00000"/>
                </a:solidFill>
              </a:rPr>
              <a:t>ДИДАКТИКА</a:t>
            </a:r>
            <a:r>
              <a:rPr lang="ru-RU" i="1" dirty="0"/>
              <a:t> </a:t>
            </a:r>
          </a:p>
          <a:p>
            <a:pPr marL="0" indent="0">
              <a:buNone/>
            </a:pPr>
            <a:r>
              <a:rPr lang="ru-RU" i="1" dirty="0"/>
              <a:t>Предмет дидактики </a:t>
            </a:r>
            <a:r>
              <a:rPr lang="ru-RU" b="0" dirty="0"/>
              <a:t>– закономерности и принципы обучения, его цели, научные основы содержания образования, методы, формы, средства обучения.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6059091-F7B9-4F0A-B733-A8C4760D3CF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780811" y="826657"/>
            <a:ext cx="4703951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Термин «</a:t>
            </a:r>
            <a:r>
              <a:rPr lang="ru-RU" b="1" dirty="0"/>
              <a:t>дидактика</a:t>
            </a:r>
            <a:r>
              <a:rPr lang="ru-RU" dirty="0"/>
              <a:t>» ввел в научный оборот немецкий педагог В. </a:t>
            </a:r>
            <a:r>
              <a:rPr lang="ru-RU" dirty="0" err="1"/>
              <a:t>Ратке</a:t>
            </a:r>
            <a:r>
              <a:rPr lang="ru-RU" dirty="0"/>
              <a:t> в значении «искусство обучения».</a:t>
            </a:r>
          </a:p>
          <a:p>
            <a:pPr marL="0" indent="0">
              <a:buNone/>
            </a:pPr>
            <a:r>
              <a:rPr lang="ru-RU" dirty="0"/>
              <a:t>Первой фундаментальной работой в области теории обучения является «</a:t>
            </a:r>
            <a:r>
              <a:rPr lang="ru-RU" dirty="0">
                <a:solidFill>
                  <a:srgbClr val="C00000"/>
                </a:solidFill>
              </a:rPr>
              <a:t>Великая дидактика</a:t>
            </a:r>
            <a:r>
              <a:rPr lang="ru-RU" dirty="0"/>
              <a:t>» (1632 ?), написанная чешским педагогом </a:t>
            </a:r>
            <a:r>
              <a:rPr lang="ru-RU" dirty="0" err="1"/>
              <a:t>Я.А.Коменским</a:t>
            </a:r>
            <a:r>
              <a:rPr lang="ru-RU" dirty="0"/>
              <a:t>, опубликована на латинском языке  в 1657 г.</a:t>
            </a:r>
          </a:p>
          <a:p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55E45EA6-BEBC-4E0E-A171-A7A48E743B50}"/>
              </a:ext>
            </a:extLst>
          </p:cNvPr>
          <p:cNvSpPr/>
          <p:nvPr/>
        </p:nvSpPr>
        <p:spPr>
          <a:xfrm>
            <a:off x="8538713" y="5164037"/>
            <a:ext cx="2774515" cy="80488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«Дидактика – всеобщее искусство всех учить всему»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3E0FE6F5-0AC5-4CD7-8013-A3534766370F}"/>
              </a:ext>
            </a:extLst>
          </p:cNvPr>
          <p:cNvSpPr/>
          <p:nvPr/>
        </p:nvSpPr>
        <p:spPr>
          <a:xfrm>
            <a:off x="183663" y="4009471"/>
            <a:ext cx="4784943" cy="14530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дидактика </a:t>
            </a:r>
            <a:r>
              <a:rPr lang="ru-RU" dirty="0">
                <a:solidFill>
                  <a:schemeClr val="tx1"/>
                </a:solidFill>
              </a:rPr>
              <a:t>отвечает на вопросы: с какими целями, чему и как обучать по всем предметам и на всех уровнях. 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F73DD031-E40D-444D-A729-08FA9D08587C}"/>
              </a:ext>
            </a:extLst>
          </p:cNvPr>
          <p:cNvSpPr/>
          <p:nvPr/>
        </p:nvSpPr>
        <p:spPr>
          <a:xfrm>
            <a:off x="5174390" y="5164037"/>
            <a:ext cx="3185027" cy="139550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Вольфганг </a:t>
            </a:r>
            <a:r>
              <a:rPr lang="ru-RU" dirty="0" err="1">
                <a:solidFill>
                  <a:srgbClr val="002060"/>
                </a:solidFill>
              </a:rPr>
              <a:t>Ратке</a:t>
            </a:r>
            <a:r>
              <a:rPr lang="ru-RU" dirty="0">
                <a:solidFill>
                  <a:srgbClr val="002060"/>
                </a:solidFill>
              </a:rPr>
              <a:t>, немецкий педагог (1571 -1635)</a:t>
            </a:r>
          </a:p>
        </p:txBody>
      </p:sp>
      <p:cxnSp>
        <p:nvCxnSpPr>
          <p:cNvPr id="10" name="Прямая со стрелкой 9"/>
          <p:cNvCxnSpPr>
            <a:endCxn id="5" idx="0"/>
          </p:cNvCxnSpPr>
          <p:nvPr/>
        </p:nvCxnSpPr>
        <p:spPr>
          <a:xfrm>
            <a:off x="9345882" y="3301342"/>
            <a:ext cx="580089" cy="186269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183663" y="95003"/>
            <a:ext cx="4203863" cy="148441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ОБРАЗОВАНИЕ:  </a:t>
            </a: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ОБУЧЕНИЕ,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ВОСПИТАНИЕ И РАЗВИТИЕ ЛИЧНОСТИ 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6388925" y="1793174"/>
            <a:ext cx="486888" cy="33708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976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Box 8">
            <a:extLst>
              <a:ext uri="{FF2B5EF4-FFF2-40B4-BE49-F238E27FC236}">
                <a16:creationId xmlns:a16="http://schemas.microsoft.com/office/drawing/2014/main" id="{98919A9D-0D66-4099-9A0D-CC808A61D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281" y="2"/>
            <a:ext cx="10189027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be-BY" altLang="ru-RU" sz="3200" u="sng" dirty="0">
                <a:solidFill>
                  <a:srgbClr val="C00000"/>
                </a:solidFill>
                <a:latin typeface="Constantia" panose="02030602050306030303" pitchFamily="18" charset="0"/>
              </a:rPr>
              <a:t>Дидактика</a:t>
            </a:r>
            <a:endParaRPr lang="be-BY" altLang="ru-RU" sz="800" dirty="0">
              <a:solidFill>
                <a:srgbClr val="C00000"/>
              </a:solidFill>
            </a:endParaRPr>
          </a:p>
          <a:p>
            <a:pPr algn="just" eaLnBrk="1" hangingPunct="1"/>
            <a:r>
              <a:rPr lang="be-BY" altLang="ru-RU" sz="2400" dirty="0">
                <a:solidFill>
                  <a:srgbClr val="C00000"/>
                </a:solidFill>
                <a:latin typeface="Constantia" panose="02030602050306030303" pitchFamily="18" charset="0"/>
              </a:rPr>
              <a:t>Изучает </a:t>
            </a:r>
            <a:r>
              <a:rPr lang="be-BY" altLang="ru-RU" sz="2400" b="1" i="1" dirty="0">
                <a:solidFill>
                  <a:srgbClr val="C00000"/>
                </a:solidFill>
                <a:latin typeface="Constantia" panose="02030602050306030303" pitchFamily="18" charset="0"/>
              </a:rPr>
              <a:t>закономерности</a:t>
            </a:r>
            <a:r>
              <a:rPr lang="be-BY" altLang="ru-RU" sz="2400" dirty="0">
                <a:solidFill>
                  <a:srgbClr val="C00000"/>
                </a:solidFill>
                <a:latin typeface="Constantia" panose="02030602050306030303" pitchFamily="18" charset="0"/>
              </a:rPr>
              <a:t> процесса обучения в учреждениях образования с целью совершенствования его содержания, средств, форм и методов.</a:t>
            </a:r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be-BY" alt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be-BY" altLang="ru-RU" sz="2000" dirty="0">
              <a:solidFill>
                <a:srgbClr val="0B5395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be-BY" altLang="ru-RU" sz="2000" dirty="0">
              <a:solidFill>
                <a:srgbClr val="0B5395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be-BY" altLang="ru-RU" sz="2000" dirty="0">
              <a:solidFill>
                <a:srgbClr val="0B5395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be-BY" altLang="ru-RU" sz="2000" dirty="0">
              <a:solidFill>
                <a:srgbClr val="0B5395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be-BY" altLang="ru-RU" sz="2000" u="sng" dirty="0">
              <a:solidFill>
                <a:srgbClr val="0B5395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be-BY" altLang="ru-RU" sz="2000" u="sng" dirty="0">
                <a:solidFill>
                  <a:srgbClr val="0B539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be-BY" altLang="ru-RU" sz="2000" dirty="0">
              <a:solidFill>
                <a:srgbClr val="0B5395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be-BY" altLang="ru-RU" sz="2000" dirty="0">
                <a:solidFill>
                  <a:srgbClr val="0B5395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be-BY" altLang="ru-RU" sz="2000" u="sng" dirty="0">
                <a:solidFill>
                  <a:srgbClr val="0B539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000" u="sng" dirty="0">
              <a:solidFill>
                <a:srgbClr val="0B539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91890" y="2731325"/>
            <a:ext cx="4880759" cy="188817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>
                <a:solidFill>
                  <a:schemeClr val="tx1"/>
                </a:solidFill>
              </a:rPr>
              <a:t>Справочно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be-BY" altLang="ru-RU" sz="2400" dirty="0">
                <a:solidFill>
                  <a:srgbClr val="0B5395"/>
                </a:solidFill>
                <a:latin typeface="Constantia" panose="02030602050306030303" pitchFamily="18" charset="0"/>
              </a:rPr>
              <a:t>Закономерности – </a:t>
            </a:r>
            <a:r>
              <a:rPr lang="be-BY" altLang="ru-RU" dirty="0">
                <a:solidFill>
                  <a:srgbClr val="0B5395"/>
                </a:solidFill>
                <a:latin typeface="Constantia" panose="02030602050306030303" pitchFamily="18" charset="0"/>
              </a:rPr>
              <a:t>это объективно существующие тенденции, существенные связи общественных явлений или этапы повторяющихся процессов.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818911" y="1338943"/>
            <a:ext cx="5795159" cy="467294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Clr>
                <a:srgbClr val="0BD0D9"/>
              </a:buClr>
            </a:pPr>
            <a:r>
              <a:rPr lang="be-BY" altLang="ru-RU" sz="2000" b="1" dirty="0">
                <a:solidFill>
                  <a:srgbClr val="0B5395"/>
                </a:solidFill>
                <a:latin typeface="Constantia" panose="02030602050306030303" pitchFamily="18" charset="0"/>
              </a:rPr>
              <a:t>Основные закономерности процесса обучения: </a:t>
            </a:r>
          </a:p>
          <a:p>
            <a:pPr algn="just">
              <a:buClr>
                <a:srgbClr val="0BD0D9"/>
              </a:buClr>
              <a:buFont typeface="Wingdings 2" panose="05020102010507070707" pitchFamily="18" charset="2"/>
              <a:buChar char="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 обучения органически связан с процессами воспитания и развития, которые в совокупности образуют целостный процесс образования человека;</a:t>
            </a:r>
            <a:r>
              <a:rPr lang="be-BY" alt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en-US" alt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BD0D9"/>
              </a:buClr>
              <a:buFont typeface="Wingdings 2" panose="05020102010507070707" pitchFamily="18" charset="2"/>
              <a:buChar char="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процессе обучения естественным образом связаны процессы преподавания и учения, деятельность педагога и обучающегося; </a:t>
            </a:r>
          </a:p>
          <a:p>
            <a:pPr algn="just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BD0D9"/>
              </a:buClr>
              <a:buFont typeface="Wingdings 2" panose="05020102010507070707" pitchFamily="18" charset="2"/>
              <a:buChar char="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процессе обучения логически связаны его элементы – цель, задачи, содержание, средства, методы, формы;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065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F86FF4-9714-488C-9C05-AD85BC890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57197" y="0"/>
            <a:ext cx="8683348" cy="1143000"/>
          </a:xfrm>
        </p:spPr>
        <p:txBody>
          <a:bodyPr/>
          <a:lstStyle/>
          <a:p>
            <a:r>
              <a:rPr lang="ru-RU" i="1" dirty="0"/>
              <a:t>Задачи дидактики: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99425D-2C5E-432C-B516-3CB0AE7DCB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6345" y="746522"/>
            <a:ext cx="6070081" cy="5518590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dirty="0"/>
              <a:t>1) отвечать на вопросы «зачем», «чему» и «как необходимо обучать;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/>
              <a:t>2) описывать и объяснять процесс обучения и условия его реализации;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/>
              <a:t>3) исследовать сущность, закономерности и принципы обучения в связи с воспитанием и развитием учащихся, их творческой самореализации и развития способностей;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/>
              <a:t>4) определять педагогические основы содержания обучения;</a:t>
            </a:r>
          </a:p>
          <a:p>
            <a:pPr marL="0" indent="0">
              <a:buNone/>
            </a:pPr>
            <a:r>
              <a:rPr lang="ru-RU" dirty="0"/>
              <a:t>5) разрабатывать новые обучающие системы, технологии, формы, методы и приемы обучения;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C88AD8-41E4-4F4F-95C1-8F0846E1D4F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46265" y="566634"/>
            <a:ext cx="5509236" cy="2105313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dirty="0"/>
              <a:t>6) конструировать системы диагностики, контроля и оценки результатов обучения;</a:t>
            </a:r>
          </a:p>
          <a:p>
            <a:pPr>
              <a:lnSpc>
                <a:spcPct val="100000"/>
              </a:lnSpc>
            </a:pPr>
            <a:r>
              <a:rPr lang="ru-RU" dirty="0"/>
              <a:t>7) прогнозировать результаты обучения на основе различных концепций образования.</a:t>
            </a:r>
          </a:p>
          <a:p>
            <a:r>
              <a:rPr lang="ru-RU" i="1" dirty="0"/>
              <a:t> </a:t>
            </a:r>
            <a:r>
              <a:rPr lang="ru-RU" i="1" dirty="0">
                <a:solidFill>
                  <a:srgbClr val="FF0000"/>
                </a:solidFill>
              </a:rPr>
              <a:t>Различают </a:t>
            </a:r>
            <a:r>
              <a:rPr lang="ru-RU" b="1" i="1" dirty="0">
                <a:solidFill>
                  <a:srgbClr val="FF0000"/>
                </a:solidFill>
              </a:rPr>
              <a:t>общую </a:t>
            </a:r>
            <a:r>
              <a:rPr lang="ru-RU" i="1" dirty="0">
                <a:solidFill>
                  <a:srgbClr val="FF0000"/>
                </a:solidFill>
              </a:rPr>
              <a:t>и </a:t>
            </a:r>
            <a:r>
              <a:rPr lang="ru-RU" b="1" i="1" dirty="0">
                <a:solidFill>
                  <a:srgbClr val="FF0000"/>
                </a:solidFill>
              </a:rPr>
              <a:t>частные </a:t>
            </a:r>
            <a:r>
              <a:rPr lang="ru-RU" i="1" dirty="0">
                <a:solidFill>
                  <a:srgbClr val="FF0000"/>
                </a:solidFill>
              </a:rPr>
              <a:t>дидактики</a:t>
            </a:r>
            <a:r>
              <a:rPr lang="ru-RU" dirty="0">
                <a:solidFill>
                  <a:srgbClr val="FF0000"/>
                </a:solidFill>
              </a:rPr>
              <a:t>. </a:t>
            </a:r>
            <a:r>
              <a:rPr lang="ru-RU" dirty="0"/>
              <a:t>Общая дидактика отвечает на  вопросы «зачем», «чему» и «как» учить по всем учебным предметам и на всех уровнях и составляет теоретическую основу частных дидактик, которые исследуют проблемы обучения по отдельным учебным предметам или на разных уровнях образования.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2EAAA76A-76C3-496E-80CA-605FF1D67A40}"/>
              </a:ext>
            </a:extLst>
          </p:cNvPr>
          <p:cNvSpPr/>
          <p:nvPr/>
        </p:nvSpPr>
        <p:spPr>
          <a:xfrm>
            <a:off x="272461" y="6265112"/>
            <a:ext cx="11919539" cy="43728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Дидактика высшего образования является частной дидактикой   </a:t>
            </a:r>
          </a:p>
        </p:txBody>
      </p:sp>
    </p:spTree>
    <p:extLst>
      <p:ext uri="{BB962C8B-B14F-4D97-AF65-F5344CB8AC3E}">
        <p14:creationId xmlns:p14="http://schemas.microsoft.com/office/powerpoint/2010/main" val="1315789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E88249-0CC7-472D-8DDF-6019BBD80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785" y="4"/>
            <a:ext cx="11816215" cy="588723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solidFill>
                  <a:srgbClr val="002060"/>
                </a:solidFill>
              </a:rPr>
              <a:t>Дидактика высшего образования использует ОСНОВНЫЕ КАТЕГОРИИ общей дидактики:</a:t>
            </a:r>
            <a:br>
              <a:rPr lang="ru-RU" sz="2400" dirty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68E7B7-E3C4-4E92-AAD7-7BA9266C3CF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2501" y="816308"/>
            <a:ext cx="5716703" cy="5370736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Обучение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/>
              <a:t>– целенаправленный процесс организации и стимулирования учебной деятельности обучающихся по овладению ими знаниями, умениями, навыками, формированию у них компетенций, развитию их творческих способностей (Кодекс); 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tx1"/>
                </a:solidFill>
              </a:rPr>
              <a:t>Обучение </a:t>
            </a:r>
            <a:r>
              <a:rPr lang="ru-RU" sz="2000" dirty="0"/>
              <a:t>– совместная деятельность педагога и учащегося, их упорядоченное сотрудничество, направленное на достижение поставленной цели (</a:t>
            </a:r>
            <a:r>
              <a:rPr lang="ru-RU" sz="2000" dirty="0" err="1"/>
              <a:t>Г.В.Бороздина</a:t>
            </a:r>
            <a:r>
              <a:rPr lang="ru-RU" sz="2000" dirty="0"/>
              <a:t>)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Учение</a:t>
            </a:r>
            <a:r>
              <a:rPr lang="ru-RU" sz="2000" b="1" dirty="0"/>
              <a:t> </a:t>
            </a:r>
            <a:r>
              <a:rPr lang="ru-RU" sz="2000" dirty="0"/>
              <a:t>– процесс деятельности обучающегося, в ходе которого у него формируются новые знания, умения, компетенции, формы деятельности и поведения, совершенствуются ранее приобретенные.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D55920A-AED8-46A9-A801-3F3C6BBFB90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09830" y="1153370"/>
            <a:ext cx="5716703" cy="5136612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000" b="1" dirty="0">
                <a:solidFill>
                  <a:srgbClr val="FF0000"/>
                </a:solidFill>
              </a:rPr>
              <a:t>Преподавание</a:t>
            </a:r>
            <a:r>
              <a:rPr lang="ru-RU" sz="2000" dirty="0"/>
              <a:t> – упорядоченная деятельность педагога по реализации цели и задач обучения; обеспечения информирования, восприятия, осознания, усвоения, упрочения и практического применения знаний.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000" b="1" dirty="0">
                <a:solidFill>
                  <a:srgbClr val="FF0000"/>
                </a:solidFill>
              </a:rPr>
              <a:t>Задачи</a:t>
            </a:r>
            <a:r>
              <a:rPr lang="ru-RU" sz="2000" dirty="0">
                <a:solidFill>
                  <a:srgbClr val="FF0000"/>
                </a:solidFill>
              </a:rPr>
              <a:t> обучения </a:t>
            </a:r>
            <a:r>
              <a:rPr lang="ru-RU" sz="2000" dirty="0"/>
              <a:t>– пути реализации цели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000" b="1" dirty="0">
                <a:solidFill>
                  <a:srgbClr val="FF0000"/>
                </a:solidFill>
              </a:rPr>
              <a:t>Содержание обучения </a:t>
            </a:r>
            <a:r>
              <a:rPr lang="ru-RU" sz="2000" dirty="0"/>
              <a:t>– система научных знаний, практических умений и навыков, способов деятельности и мышления, которыми необходимо овладеть в процессе обучения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Организация обучения </a:t>
            </a:r>
            <a:r>
              <a:rPr lang="ru-RU" sz="2000" dirty="0"/>
              <a:t>– упорядочение дидактического процесса по определенным критериям, придание ему необходимой формы для реализации поставленной цели.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54388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E88249-0CC7-472D-8DDF-6019BBD80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668" y="4"/>
            <a:ext cx="9605635" cy="588723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Дидактика высшего образования использует основные термины: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68E7B7-E3C4-4E92-AAD7-7BA9266C3CF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73132" y="1199054"/>
            <a:ext cx="4441373" cy="5356127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FF0000"/>
                </a:solidFill>
              </a:rPr>
              <a:t>Цель учебная </a:t>
            </a:r>
            <a:r>
              <a:rPr lang="ru-RU" sz="1800" dirty="0"/>
              <a:t>– идеальное мысленное предвидение результата учебной деятельности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FF0000"/>
                </a:solidFill>
              </a:rPr>
              <a:t>Форма </a:t>
            </a:r>
            <a:r>
              <a:rPr lang="ru-RU" sz="1800" dirty="0">
                <a:solidFill>
                  <a:srgbClr val="FF0000"/>
                </a:solidFill>
              </a:rPr>
              <a:t>обучения </a:t>
            </a:r>
            <a:r>
              <a:rPr lang="ru-RU" sz="1800" dirty="0"/>
              <a:t>– способ существования учебного процесса с учетом количества обучающихся, временем и местом обучения, порядком его осуществления и т.д.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FF0000"/>
                </a:solidFill>
              </a:rPr>
              <a:t>Метод </a:t>
            </a:r>
            <a:r>
              <a:rPr lang="ru-RU" sz="1800" dirty="0">
                <a:solidFill>
                  <a:srgbClr val="FF0000"/>
                </a:solidFill>
              </a:rPr>
              <a:t>обучения </a:t>
            </a:r>
            <a:r>
              <a:rPr lang="ru-RU" sz="1800" dirty="0"/>
              <a:t>– путь достижения цели и задач обучения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FF0000"/>
                </a:solidFill>
              </a:rPr>
              <a:t>Средства</a:t>
            </a:r>
            <a:r>
              <a:rPr lang="ru-RU" sz="1800" dirty="0"/>
              <a:t> обучения– предметная поддержка учебного процесса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FF0000"/>
                </a:solidFill>
              </a:rPr>
              <a:t>Результаты</a:t>
            </a:r>
            <a:r>
              <a:rPr lang="ru-RU" sz="1800" dirty="0"/>
              <a:t> обучения– степень реализации намеченной цели </a:t>
            </a:r>
          </a:p>
          <a:p>
            <a:pPr marL="0" indent="0">
              <a:buNone/>
            </a:pPr>
            <a:r>
              <a:rPr lang="ru-RU" sz="2000" dirty="0"/>
              <a:t> 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D55920A-AED8-46A9-A801-3F3C6BBFB90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51748" y="1270659"/>
            <a:ext cx="7340252" cy="5587341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 fontAlgn="t">
              <a:lnSpc>
                <a:spcPct val="100000"/>
              </a:lnSpc>
              <a:buNone/>
            </a:pPr>
            <a:r>
              <a:rPr lang="ru-RU" sz="1800" b="1" dirty="0">
                <a:solidFill>
                  <a:srgbClr val="C00000"/>
                </a:solidFill>
              </a:rPr>
              <a:t>Знания </a:t>
            </a:r>
            <a:r>
              <a:rPr lang="ru-RU" sz="1800" dirty="0"/>
              <a:t>— факты науки, понятия, правила, законы, теории, которые составляют теоретическую основу учебного предмета; отражение человеком объективной действительности в форме фактов, представлений, понятий и законов науки; </a:t>
            </a:r>
          </a:p>
          <a:p>
            <a:pPr marL="0" indent="0" fontAlgn="t">
              <a:lnSpc>
                <a:spcPct val="100000"/>
              </a:lnSpc>
              <a:buNone/>
            </a:pPr>
            <a:r>
              <a:rPr lang="ru-RU" sz="1800" dirty="0">
                <a:solidFill>
                  <a:srgbClr val="C00000"/>
                </a:solidFill>
              </a:rPr>
              <a:t>У</a:t>
            </a:r>
            <a:r>
              <a:rPr lang="ru-RU" sz="1800" b="1" dirty="0">
                <a:solidFill>
                  <a:srgbClr val="C00000"/>
                </a:solidFill>
              </a:rPr>
              <a:t>мения </a:t>
            </a:r>
            <a:r>
              <a:rPr lang="ru-RU" sz="1800" dirty="0">
                <a:solidFill>
                  <a:srgbClr val="C00000"/>
                </a:solidFill>
              </a:rPr>
              <a:t>– </a:t>
            </a:r>
            <a:r>
              <a:rPr lang="ru-RU" sz="1800" dirty="0"/>
              <a:t>способность учащихся использовать знания  в разных видах деятельности (применять  усвоенные знания на практике).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800" b="1" dirty="0">
                <a:solidFill>
                  <a:srgbClr val="C00000"/>
                </a:solidFill>
              </a:rPr>
              <a:t>Навыки </a:t>
            </a:r>
            <a:r>
              <a:rPr lang="ru-RU" sz="1800" dirty="0"/>
              <a:t>– умения, доведенные до автоматизма, высокой степени совершенства.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800" dirty="0"/>
              <a:t> способность учащихся использовать знания  в разных видах деятельности (применять  усвоенные знания на практике),</a:t>
            </a:r>
            <a:endParaRPr lang="ru-RU" sz="1800" b="1" dirty="0"/>
          </a:p>
          <a:p>
            <a:pPr marL="0" indent="0">
              <a:buNone/>
            </a:pPr>
            <a:r>
              <a:rPr lang="ru-RU" sz="1800" b="1" dirty="0">
                <a:solidFill>
                  <a:srgbClr val="C00000"/>
                </a:solidFill>
              </a:rPr>
              <a:t>Компетенции </a:t>
            </a:r>
            <a:r>
              <a:rPr lang="ru-RU" sz="1800" dirty="0"/>
              <a:t>– приобретаемые в процессе обучения и воспитания способности осуществлять деятельность в соответствии с полученным образованием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8754" y="5474525"/>
            <a:ext cx="11970327" cy="1365661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ДРУГИЕ ОПРЕДЕЛЕНИЯ: </a:t>
            </a:r>
            <a:r>
              <a:rPr lang="ru-RU" b="1" dirty="0"/>
              <a:t>Знания </a:t>
            </a:r>
            <a:r>
              <a:rPr lang="ru-RU" dirty="0"/>
              <a:t>– отражение познаваемого мира в сознании человека;  </a:t>
            </a:r>
            <a:r>
              <a:rPr lang="ru-RU" b="1" dirty="0">
                <a:solidFill>
                  <a:schemeClr val="bg1"/>
                </a:solidFill>
              </a:rPr>
              <a:t>Знание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/>
              <a:t>— проверенный практикой результат познания действительности, верное ее отражение в мышлении человека; </a:t>
            </a:r>
            <a:r>
              <a:rPr lang="ru-RU" b="1" dirty="0"/>
              <a:t>Знания </a:t>
            </a:r>
            <a:r>
              <a:rPr lang="ru-RU" dirty="0"/>
              <a:t>— коллективный опыт человечества, результат познания объективной действительности.</a:t>
            </a:r>
          </a:p>
          <a:p>
            <a:pPr algn="ctr"/>
            <a:r>
              <a:rPr lang="ru-RU" dirty="0"/>
              <a:t>принципов, суждений; </a:t>
            </a:r>
          </a:p>
        </p:txBody>
      </p:sp>
    </p:spTree>
    <p:extLst>
      <p:ext uri="{BB962C8B-B14F-4D97-AF65-F5344CB8AC3E}">
        <p14:creationId xmlns:p14="http://schemas.microsoft.com/office/powerpoint/2010/main" val="914097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Box 8">
            <a:extLst>
              <a:ext uri="{FF2B5EF4-FFF2-40B4-BE49-F238E27FC236}">
                <a16:creationId xmlns:a16="http://schemas.microsoft.com/office/drawing/2014/main" id="{98919A9D-0D66-4099-9A0D-CC808A61D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281" y="2"/>
            <a:ext cx="10189027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be-BY" altLang="ru-RU" sz="3200" u="sng" dirty="0">
                <a:solidFill>
                  <a:srgbClr val="C00000"/>
                </a:solidFill>
                <a:latin typeface="Constantia" panose="02030602050306030303" pitchFamily="18" charset="0"/>
              </a:rPr>
              <a:t>Дидактика высшего образования </a:t>
            </a:r>
            <a:r>
              <a:rPr lang="be-BY" altLang="ru-RU" sz="3200" u="sng" dirty="0">
                <a:solidFill>
                  <a:srgbClr val="0B5395"/>
                </a:solidFill>
                <a:latin typeface="Constantia" panose="02030602050306030303" pitchFamily="18" charset="0"/>
              </a:rPr>
              <a:t>- отрасль педагогической науки</a:t>
            </a:r>
          </a:p>
          <a:p>
            <a:pPr algn="just" eaLnBrk="1" hangingPunct="1"/>
            <a:endParaRPr lang="be-BY" altLang="ru-RU" sz="800" dirty="0">
              <a:solidFill>
                <a:srgbClr val="0B5395"/>
              </a:solidFill>
            </a:endParaRPr>
          </a:p>
          <a:p>
            <a:pPr algn="just" eaLnBrk="1" hangingPunct="1"/>
            <a:r>
              <a:rPr lang="be-BY" altLang="ru-RU" sz="2400" dirty="0">
                <a:solidFill>
                  <a:srgbClr val="C00000"/>
                </a:solidFill>
                <a:latin typeface="Constantia" panose="02030602050306030303" pitchFamily="18" charset="0"/>
              </a:rPr>
              <a:t>Изучает </a:t>
            </a:r>
            <a:r>
              <a:rPr lang="be-BY" altLang="ru-RU" sz="2400" b="1" i="1" dirty="0">
                <a:solidFill>
                  <a:srgbClr val="C00000"/>
                </a:solidFill>
                <a:latin typeface="Constantia" panose="02030602050306030303" pitchFamily="18" charset="0"/>
              </a:rPr>
              <a:t>закономерности</a:t>
            </a:r>
            <a:r>
              <a:rPr lang="be-BY" altLang="ru-RU" sz="2400" dirty="0">
                <a:solidFill>
                  <a:srgbClr val="C00000"/>
                </a:solidFill>
                <a:latin typeface="Constantia" panose="02030602050306030303" pitchFamily="18" charset="0"/>
              </a:rPr>
              <a:t> процесса обучения в учреждениях высшего образования (</a:t>
            </a:r>
            <a:r>
              <a:rPr lang="be-BY" altLang="ru-RU" sz="2400" b="1" dirty="0">
                <a:solidFill>
                  <a:srgbClr val="C00000"/>
                </a:solidFill>
                <a:latin typeface="Constantia" panose="02030602050306030303" pitchFamily="18" charset="0"/>
              </a:rPr>
              <a:t>высшей школе) </a:t>
            </a:r>
            <a:r>
              <a:rPr lang="be-BY" altLang="ru-RU" sz="2400" dirty="0">
                <a:solidFill>
                  <a:srgbClr val="C00000"/>
                </a:solidFill>
                <a:latin typeface="Constantia" panose="02030602050306030303" pitchFamily="18" charset="0"/>
              </a:rPr>
              <a:t>с целью совершенствования его содержания, средств, форм и методов.</a:t>
            </a:r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be-BY" alt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be-BY" altLang="ru-RU" sz="2000" dirty="0">
              <a:solidFill>
                <a:srgbClr val="0B5395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be-BY" altLang="ru-RU" sz="2000" dirty="0">
              <a:solidFill>
                <a:srgbClr val="0B5395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be-BY" altLang="ru-RU" sz="2000" dirty="0">
              <a:solidFill>
                <a:srgbClr val="0B5395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be-BY" altLang="ru-RU" sz="2000" dirty="0">
              <a:solidFill>
                <a:srgbClr val="0B5395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be-BY" altLang="ru-RU" sz="2000" u="sng" dirty="0">
              <a:solidFill>
                <a:srgbClr val="0B5395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be-BY" altLang="ru-RU" sz="2000" u="sng" dirty="0">
                <a:solidFill>
                  <a:srgbClr val="0B539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be-BY" altLang="ru-RU" sz="2000" dirty="0">
              <a:solidFill>
                <a:srgbClr val="0B5395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be-BY" altLang="ru-RU" sz="2000" dirty="0">
                <a:solidFill>
                  <a:srgbClr val="0B5395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be-BY" altLang="ru-RU" sz="2000" u="sng" dirty="0">
                <a:solidFill>
                  <a:srgbClr val="0B539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000" u="sng" dirty="0">
              <a:solidFill>
                <a:srgbClr val="0B539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37510" y="4619501"/>
            <a:ext cx="4880759" cy="188817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>
                <a:solidFill>
                  <a:schemeClr val="tx1"/>
                </a:solidFill>
              </a:rPr>
              <a:t>Справочно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be-BY" altLang="ru-RU" sz="2400" dirty="0">
                <a:solidFill>
                  <a:srgbClr val="0B5395"/>
                </a:solidFill>
                <a:latin typeface="Constantia" panose="02030602050306030303" pitchFamily="18" charset="0"/>
              </a:rPr>
              <a:t>Закономерности – </a:t>
            </a:r>
            <a:r>
              <a:rPr lang="be-BY" altLang="ru-RU" dirty="0">
                <a:solidFill>
                  <a:srgbClr val="0B5395"/>
                </a:solidFill>
                <a:latin typeface="Constantia" panose="02030602050306030303" pitchFamily="18" charset="0"/>
              </a:rPr>
              <a:t>это объективно существующие тенденции, существенные связи общественных явлений или этапы повторяющихся процессов.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284521" y="2185060"/>
            <a:ext cx="6602679" cy="467294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Clr>
                <a:srgbClr val="0BD0D9"/>
              </a:buClr>
            </a:pPr>
            <a:r>
              <a:rPr lang="be-BY" altLang="ru-RU" sz="2000" b="1" dirty="0">
                <a:solidFill>
                  <a:srgbClr val="0B5395"/>
                </a:solidFill>
                <a:latin typeface="Constantia" panose="02030602050306030303" pitchFamily="18" charset="0"/>
              </a:rPr>
              <a:t>Основные закономерности процесса обучения: </a:t>
            </a:r>
          </a:p>
          <a:p>
            <a:pPr algn="just">
              <a:buClr>
                <a:srgbClr val="0BD0D9"/>
              </a:buClr>
              <a:buFont typeface="Wingdings 2" panose="05020102010507070707" pitchFamily="18" charset="2"/>
              <a:buChar char="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 обучения органически связан с процессами воспитания и развития, которые в совокупности образуют целостный процесс образования человека;</a:t>
            </a:r>
            <a:r>
              <a:rPr lang="be-BY" alt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en-US" alt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BD0D9"/>
              </a:buClr>
              <a:buFont typeface="Wingdings 2" panose="05020102010507070707" pitchFamily="18" charset="2"/>
              <a:buChar char="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процессе обучения естественным образом связаны процессы преподавания и учения, деятельность педагога и обучающегося; </a:t>
            </a:r>
          </a:p>
          <a:p>
            <a:pPr algn="just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BD0D9"/>
              </a:buClr>
              <a:buFont typeface="Wingdings 2" panose="05020102010507070707" pitchFamily="18" charset="2"/>
              <a:buChar char="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процессе обучения логически связаны его элементы – цель, задачи, содержание, средства, методы, формы;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3919</TotalTime>
  <Words>2483</Words>
  <Application>Microsoft Office PowerPoint</Application>
  <PresentationFormat>Широкоэкранный</PresentationFormat>
  <Paragraphs>315</Paragraphs>
  <Slides>29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29</vt:i4>
      </vt:variant>
    </vt:vector>
  </HeadingPairs>
  <TitlesOfParts>
    <vt:vector size="42" baseType="lpstr">
      <vt:lpstr>Arial</vt:lpstr>
      <vt:lpstr>Calibri</vt:lpstr>
      <vt:lpstr>Constantia</vt:lpstr>
      <vt:lpstr>Georgia</vt:lpstr>
      <vt:lpstr>Open Sans</vt:lpstr>
      <vt:lpstr>Segoe UI</vt:lpstr>
      <vt:lpstr>Times New Roman</vt:lpstr>
      <vt:lpstr>Trebuchet MS</vt:lpstr>
      <vt:lpstr>Verdana</vt:lpstr>
      <vt:lpstr>Wingdings</vt:lpstr>
      <vt:lpstr>Wingdings 2</vt:lpstr>
      <vt:lpstr>Воздушный поток</vt:lpstr>
      <vt:lpstr>1_Воздушный поток</vt:lpstr>
      <vt:lpstr>   Раздел II. Тема 5. Психолого-педагогические основы процесса обучения в учреждении высшего образования</vt:lpstr>
      <vt:lpstr>Презентация PowerPoint</vt:lpstr>
      <vt:lpstr>Презентация PowerPoint</vt:lpstr>
      <vt:lpstr>ОБУЧЕНИЕ( ТЕОРИЯ + ПРАКТИКА)</vt:lpstr>
      <vt:lpstr>Презентация PowerPoint</vt:lpstr>
      <vt:lpstr>Задачи дидактики:</vt:lpstr>
      <vt:lpstr>Дидактика высшего образования использует ОСНОВНЫЕ КАТЕГОРИИ общей дидактики: </vt:lpstr>
      <vt:lpstr>Дидактика высшего образования использует основные термины:</vt:lpstr>
      <vt:lpstr>Презентация PowerPoint</vt:lpstr>
      <vt:lpstr>Организационно-содержательная структура обучения</vt:lpstr>
      <vt:lpstr>Презентация PowerPoint</vt:lpstr>
      <vt:lpstr>Структура процесса обучения </vt:lpstr>
      <vt:lpstr>Презентация PowerPoint</vt:lpstr>
      <vt:lpstr>Содержание обучения </vt:lpstr>
      <vt:lpstr>Методы, средства  и формы обучения </vt:lpstr>
      <vt:lpstr>Презентация PowerPoint</vt:lpstr>
      <vt:lpstr>Дидактические системы</vt:lpstr>
      <vt:lpstr>Развивающее обучение   В.В.Давыдов, Д.Б.Эльконин,  Л.В.Занков;  Советская дидактика, 1950-60 гг.  </vt:lpstr>
      <vt:lpstr>Развивающее обучение учитывает закономерности развития личности</vt:lpstr>
      <vt:lpstr>Система развивающего обучения  Д.Б. Эльконина, В.В. Давыдова, В.В. Репкина</vt:lpstr>
      <vt:lpstr>дидактическая система П.Я. Гальперина</vt:lpstr>
      <vt:lpstr>Презентация PowerPoint</vt:lpstr>
      <vt:lpstr>Презентация PowerPoint</vt:lpstr>
      <vt:lpstr>Самообучение / потребности, мотив, мотивация</vt:lpstr>
      <vt:lpstr>Мотивы личности </vt:lpstr>
      <vt:lpstr>Мотивация </vt:lpstr>
      <vt:lpstr>мотивация студентов  к  обучению </vt:lpstr>
      <vt:lpstr>Презентация PowerPoint</vt:lpstr>
      <vt:lpstr>Раздел II. Тема 5. Психолого-педагогические основы процесса обучения в учреждении высшего образования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 Введение в дисциплину «Психология дизайн-деятельности»</dc:title>
  <dc:creator>Fujitsu</dc:creator>
  <cp:lastModifiedBy>Татьяна Кузьминич</cp:lastModifiedBy>
  <cp:revision>273</cp:revision>
  <cp:lastPrinted>2024-10-31T00:23:29Z</cp:lastPrinted>
  <dcterms:created xsi:type="dcterms:W3CDTF">2020-09-07T03:13:46Z</dcterms:created>
  <dcterms:modified xsi:type="dcterms:W3CDTF">2024-10-31T00:24:14Z</dcterms:modified>
</cp:coreProperties>
</file>