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8"/>
  </p:notesMasterIdLst>
  <p:sldIdLst>
    <p:sldId id="256" r:id="rId2"/>
    <p:sldId id="257" r:id="rId3"/>
    <p:sldId id="493" r:id="rId4"/>
    <p:sldId id="416" r:id="rId5"/>
    <p:sldId id="495" r:id="rId6"/>
    <p:sldId id="497" r:id="rId7"/>
    <p:sldId id="455" r:id="rId8"/>
    <p:sldId id="498" r:id="rId9"/>
    <p:sldId id="502" r:id="rId10"/>
    <p:sldId id="503" r:id="rId11"/>
    <p:sldId id="456" r:id="rId12"/>
    <p:sldId id="457" r:id="rId13"/>
    <p:sldId id="459" r:id="rId14"/>
    <p:sldId id="460" r:id="rId15"/>
    <p:sldId id="462" r:id="rId16"/>
    <p:sldId id="489" r:id="rId17"/>
    <p:sldId id="463" r:id="rId18"/>
    <p:sldId id="470" r:id="rId19"/>
    <p:sldId id="471" r:id="rId20"/>
    <p:sldId id="512" r:id="rId21"/>
    <p:sldId id="513" r:id="rId22"/>
    <p:sldId id="515" r:id="rId23"/>
    <p:sldId id="518" r:id="rId24"/>
    <p:sldId id="519" r:id="rId25"/>
    <p:sldId id="522" r:id="rId26"/>
    <p:sldId id="523" r:id="rId27"/>
  </p:sldIdLst>
  <p:sldSz cx="12192000" cy="6858000"/>
  <p:notesSz cx="9882188" cy="6761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23EA86-8E6A-422D-B822-020A2A1343B2}">
          <p14:sldIdLst>
            <p14:sldId id="256"/>
            <p14:sldId id="257"/>
            <p14:sldId id="493"/>
            <p14:sldId id="416"/>
            <p14:sldId id="495"/>
            <p14:sldId id="497"/>
            <p14:sldId id="455"/>
            <p14:sldId id="498"/>
            <p14:sldId id="502"/>
            <p14:sldId id="503"/>
            <p14:sldId id="456"/>
            <p14:sldId id="457"/>
            <p14:sldId id="459"/>
            <p14:sldId id="460"/>
            <p14:sldId id="462"/>
            <p14:sldId id="489"/>
            <p14:sldId id="463"/>
            <p14:sldId id="470"/>
            <p14:sldId id="471"/>
            <p14:sldId id="512"/>
            <p14:sldId id="513"/>
            <p14:sldId id="515"/>
            <p14:sldId id="518"/>
            <p14:sldId id="519"/>
            <p14:sldId id="522"/>
            <p14:sldId id="5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B16"/>
    <a:srgbClr val="FA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858" autoAdjust="0"/>
  </p:normalViewPr>
  <p:slideViewPr>
    <p:cSldViewPr snapToGrid="0">
      <p:cViewPr varScale="1">
        <p:scale>
          <a:sx n="57" d="100"/>
          <a:sy n="57" d="100"/>
        </p:scale>
        <p:origin x="142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82281" cy="339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7620" y="0"/>
            <a:ext cx="4282281" cy="339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8610-1C3D-43F5-89A9-86AB567CD42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11475" y="844550"/>
            <a:ext cx="4059238" cy="228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8220" y="3253810"/>
            <a:ext cx="7905750" cy="266220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21932"/>
            <a:ext cx="4282281" cy="339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7620" y="6421932"/>
            <a:ext cx="4282281" cy="339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EDC9-606C-45D4-A142-1169FF8C16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11475" y="844550"/>
            <a:ext cx="4059238" cy="2282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8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11475" y="844550"/>
            <a:ext cx="4059238" cy="22828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8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18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84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1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1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38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7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1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06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8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59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1">
                <a:tint val="660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62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club.ru/index.php?page=book&amp;id=48578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31273"/>
            <a:ext cx="10379824" cy="2660072"/>
          </a:xfrm>
        </p:spPr>
        <p:txBody>
          <a:bodyPr>
            <a:noAutofit/>
          </a:bodyPr>
          <a:lstStyle/>
          <a:p>
            <a:r>
              <a:rPr lang="ru-RU" sz="3200" b="1" dirty="0"/>
              <a:t>Педагогика и психологии высшего образования</a:t>
            </a:r>
            <a:br>
              <a:rPr lang="ru-RU" sz="3600" b="1" dirty="0"/>
            </a:br>
            <a:br>
              <a:rPr lang="ru-RU" sz="3600" b="1" dirty="0"/>
            </a:br>
            <a:br>
              <a:rPr lang="ru-RU" sz="3600" b="1" dirty="0"/>
            </a:br>
            <a:br>
              <a:rPr lang="ru-RU" sz="3200" b="1" dirty="0"/>
            </a:br>
            <a:br>
              <a:rPr lang="ru-RU" sz="3200" b="1" dirty="0"/>
            </a:br>
            <a:r>
              <a:rPr lang="ru-RU" sz="4000" b="1" dirty="0"/>
              <a:t>Раздел 1. Тема 4. Студент и преподаватель как субъекты образовательного процесса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04017"/>
            <a:ext cx="10379824" cy="1463039"/>
          </a:xfrm>
        </p:spPr>
        <p:txBody>
          <a:bodyPr/>
          <a:lstStyle/>
          <a:p>
            <a:pPr algn="r"/>
            <a:r>
              <a:rPr lang="ru-RU" dirty="0" err="1">
                <a:solidFill>
                  <a:schemeClr val="tx1"/>
                </a:solidFill>
              </a:rPr>
              <a:t>Кузьминич</a:t>
            </a:r>
            <a:r>
              <a:rPr lang="ru-RU" dirty="0">
                <a:solidFill>
                  <a:schemeClr val="tx1"/>
                </a:solidFill>
              </a:rPr>
              <a:t> Татьяна Васильевна, </a:t>
            </a:r>
          </a:p>
          <a:p>
            <a:pPr algn="r"/>
            <a:r>
              <a:rPr lang="ru-RU" dirty="0">
                <a:solidFill>
                  <a:schemeClr val="tx1"/>
                </a:solidFill>
              </a:rPr>
              <a:t>кандидат педагогических наук, доцент</a:t>
            </a:r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5869" y="266398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4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854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/>
              <a:t>Юношеский возраст: процесс становления самосознания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8968" y="931863"/>
            <a:ext cx="7624233" cy="545706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b="1" dirty="0"/>
              <a:t>Становление самосознания и устойчивого образа «Я».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dirty="0">
                <a:solidFill>
                  <a:schemeClr val="accent5">
                    <a:lumMod val="10000"/>
                  </a:schemeClr>
                </a:solidFill>
              </a:rPr>
              <a:t>4. </a:t>
            </a:r>
            <a:r>
              <a:rPr lang="ru-RU" sz="2400" b="1" i="1" dirty="0"/>
              <a:t>Преувеличение своей уникальности. </a:t>
            </a:r>
            <a:r>
              <a:rPr lang="ru-RU" sz="2400" dirty="0"/>
              <a:t>Возникает потребность  в психологической интимности, («раскрыться» самому и быть допущенным во внутренний мир другого человека). 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dirty="0"/>
              <a:t>5</a:t>
            </a:r>
            <a:r>
              <a:rPr lang="ru-RU" sz="2400" dirty="0">
                <a:solidFill>
                  <a:schemeClr val="accent5">
                    <a:lumMod val="10000"/>
                  </a:schemeClr>
                </a:solidFill>
              </a:rPr>
              <a:t>. Для юношей и девушек </a:t>
            </a:r>
            <a:r>
              <a:rPr lang="ru-RU" sz="2400" b="1" dirty="0">
                <a:solidFill>
                  <a:schemeClr val="accent5">
                    <a:lumMod val="10000"/>
                  </a:schemeClr>
                </a:solidFill>
              </a:rPr>
              <a:t>главным измерением времени становится </a:t>
            </a:r>
            <a:r>
              <a:rPr lang="ru-RU" sz="2400" b="1" i="1" dirty="0">
                <a:solidFill>
                  <a:schemeClr val="accent5">
                    <a:lumMod val="10000"/>
                  </a:schemeClr>
                </a:solidFill>
              </a:rPr>
              <a:t>будущее, </a:t>
            </a:r>
            <a:r>
              <a:rPr lang="ru-RU" sz="2400" dirty="0">
                <a:solidFill>
                  <a:schemeClr val="accent5">
                    <a:lumMod val="10000"/>
                  </a:schemeClr>
                </a:solidFill>
              </a:rPr>
              <a:t>возрастает потребность в достижении целей, появляется осознание текучести, необратимости времени и конечности своего существования.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587" y="1777052"/>
            <a:ext cx="4247408" cy="3543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Стрелка вниз 9"/>
          <p:cNvSpPr/>
          <p:nvPr/>
        </p:nvSpPr>
        <p:spPr>
          <a:xfrm>
            <a:off x="3526973" y="0"/>
            <a:ext cx="1341910" cy="552203"/>
          </a:xfrm>
          <a:prstGeom prst="downArrow">
            <a:avLst/>
          </a:prstGeom>
          <a:solidFill>
            <a:srgbClr val="F6B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831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BE7F7F-215D-4C85-B3F3-5B47647BA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6351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Права обучающихся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D1D97B-0290-4318-8CC2-8FA7A70B2F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40" y="1154016"/>
            <a:ext cx="5223041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 * получение образования в соответствии с образовательными программами;</a:t>
            </a:r>
          </a:p>
          <a:p>
            <a:pPr marL="0" indent="0">
              <a:buNone/>
            </a:pPr>
            <a:r>
              <a:rPr lang="ru-RU" sz="2400" dirty="0"/>
              <a:t> * одновременное освоение содержания нескольких образовательных программ основного образования в случаях, предусмотренных актами законодательства;</a:t>
            </a:r>
          </a:p>
          <a:p>
            <a:pPr marL="0" indent="0">
              <a:buNone/>
            </a:pPr>
            <a:r>
              <a:rPr lang="ru-RU" sz="2400" dirty="0"/>
              <a:t>* обращение в комиссию по разрешению конфликта интересов педагогического работника в случае возникновения разногласий между участниками образовательных отношений  и др.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0D64A9-9416-4327-82BD-AB1C29E7B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00156" y="225631"/>
            <a:ext cx="6308795" cy="644830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dirty="0"/>
              <a:t>* перевод в другое учреждение образования в порядке, устанавливаемом Правительством Республики Беларусь;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/>
              <a:t>* перевод для получения образования по другой специальности, в том числе при наличии медицинских противопоказаний к обучению по получаемой специальности, присваиваемой квалификации, в другой форме получения образования в порядке, устанавливаемом Правительством Республики Беларусь;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/>
              <a:t>* восстановление для продолжения получения образования в учреждении образования, организации, реализующей образовательные программы научно-ориентированного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882298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E99869-85D5-4B0E-B2A8-06776D091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33100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Обязанности обучающихся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0AA69F-4427-459B-A13A-1151A16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571" y="1080837"/>
            <a:ext cx="11922429" cy="4855729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 добросовестно и ответственно относиться к освоению содержания образовательных программ, программ воспитания;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 заботиться о своем здоровье, стремиться к нравственному, духовному и физическому развитию и самосовершенствованию;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 выполнять требования учредительных документов, правил внутреннего распорядка для обучающихся, правил внутреннего распорядка в общежитиях;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 уважать честь и достоинство других участников образовательного процесса;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 не допускать действий, препятствующих другим участникам образовательного процесса исполнять их обязанности и реализовывать их права в сфере образования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6. бережно относиться к имуществу учреждения образования, организации, реализующей образовательные программы научно-ориентированного образования, иной организации, индивидуального предпринимателя, осуществляющих образовательную деятельность.</a:t>
            </a:r>
          </a:p>
          <a:p>
            <a:pPr marL="0" indent="0">
              <a:buNone/>
            </a:pP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37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FEBC47-5893-4079-A09A-F42166A7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Педагогические работники как субъекты образования 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8CBE6D-C4BF-48CD-A674-B14164C29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0639" y="1012975"/>
            <a:ext cx="6115792" cy="44496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Педагогическими работниками признаются лица, которые осуществляют педагогическую деятельность :</a:t>
            </a:r>
          </a:p>
          <a:p>
            <a:pPr>
              <a:buFontTx/>
              <a:buChar char="-"/>
            </a:pPr>
            <a:r>
              <a:rPr lang="ru-RU" sz="2400" b="1" dirty="0">
                <a:solidFill>
                  <a:srgbClr val="FF0000"/>
                </a:solidFill>
              </a:rPr>
              <a:t>реализуют содержание образовательных программ, программ воспитания, </a:t>
            </a:r>
          </a:p>
          <a:p>
            <a:pPr>
              <a:buFontTx/>
              <a:buChar char="-"/>
            </a:pPr>
            <a:r>
              <a:rPr lang="ru-RU" sz="2400" b="1" dirty="0">
                <a:solidFill>
                  <a:srgbClr val="FF0000"/>
                </a:solidFill>
              </a:rPr>
              <a:t>оказывают коррекционно-педагогическую помощь, </a:t>
            </a:r>
          </a:p>
          <a:p>
            <a:pPr>
              <a:buFontTx/>
              <a:buChar char="-"/>
            </a:pPr>
            <a:r>
              <a:rPr lang="ru-RU" sz="2400" b="1" dirty="0">
                <a:solidFill>
                  <a:srgbClr val="FF0000"/>
                </a:solidFill>
              </a:rPr>
              <a:t>осуществляют научно-методическое обеспечение образования </a:t>
            </a:r>
          </a:p>
          <a:p>
            <a:pPr>
              <a:buFontTx/>
              <a:buChar char="-"/>
            </a:pPr>
            <a:r>
              <a:rPr lang="ru-RU" sz="2400" b="1" dirty="0">
                <a:solidFill>
                  <a:srgbClr val="FF0000"/>
                </a:solidFill>
              </a:rPr>
              <a:t>руководят образовательной деятельностью учреждения образования, его обособленных подразделений, структурных подразделений.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E8C141-B13B-487E-ACF4-F0C363090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47065" y="1330036"/>
            <a:ext cx="5244934" cy="4572000"/>
          </a:xfrm>
          <a:ln w="57150"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</a:t>
            </a:r>
            <a:r>
              <a:rPr lang="ru-RU" sz="3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снование:</a:t>
            </a:r>
          </a:p>
          <a:p>
            <a:r>
              <a:rPr lang="ru-RU" sz="3400" dirty="0"/>
              <a:t> трудовой договор, </a:t>
            </a:r>
          </a:p>
          <a:p>
            <a:r>
              <a:rPr lang="ru-RU" sz="3400" dirty="0"/>
              <a:t>контракт, </a:t>
            </a:r>
          </a:p>
          <a:p>
            <a:r>
              <a:rPr lang="ru-RU" sz="3400" dirty="0"/>
              <a:t>гражданско-правовой договор с индивидуальными предпринимателями, осуществляющими образовательную деятельность.</a:t>
            </a:r>
          </a:p>
          <a:p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255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3DF7C-8169-4967-A89D-CA810AA80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Должности педагогических работников в учреждениях высшего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7D9DF9-C262-493E-A872-393E1D63E4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139" y="1567543"/>
            <a:ext cx="10117776" cy="38919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Должности педагогических работников, относящихся к профессорско-преподавательскому составу 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*ассистент,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*преподаватель,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*старший преподаватель,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*начальник цикла,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*доцент,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*профессор,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>начальник кафедры</a:t>
            </a:r>
            <a:r>
              <a:rPr lang="ru-RU" sz="2400" dirty="0"/>
              <a:t> (отдела, филиала кафедры), заместитель начальника кафедры (филиала кафедры)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031" y="2137558"/>
            <a:ext cx="5628904" cy="2968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044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BB12C-0B82-4AA4-869E-1712174D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7887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FF0000"/>
                </a:solidFill>
              </a:rPr>
              <a:t>Права педагогических работников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BC7BB3-BFE7-4DC8-B0E6-5AF40FE60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681" y="555066"/>
            <a:ext cx="11982319" cy="4842268"/>
          </a:xfrm>
        </p:spPr>
        <p:txBody>
          <a:bodyPr>
            <a:noAutofit/>
          </a:bodyPr>
          <a:lstStyle/>
          <a:p>
            <a:r>
              <a:rPr lang="ru-RU" sz="2400" dirty="0"/>
              <a:t>1.1. защиту профессиональной чести и достоинства;</a:t>
            </a:r>
          </a:p>
          <a:p>
            <a:r>
              <a:rPr lang="ru-RU" sz="2400" dirty="0"/>
              <a:t>1.2. обеспечение условий для осуществления профессиональной деятельности;</a:t>
            </a:r>
          </a:p>
          <a:p>
            <a:r>
              <a:rPr lang="ru-RU" sz="2400" dirty="0"/>
              <a:t>1.3. творческую инициативу, свободу выбора педагогически обоснованных форм и методов обучения и воспитания, учебных изданий и средств обучения и воспитания;</a:t>
            </a:r>
          </a:p>
          <a:p>
            <a:r>
              <a:rPr lang="ru-RU" sz="2400" dirty="0"/>
              <a:t>1.4. доступ к учебно-программной, учебно-методической документации, информационно-аналитическим материалам;</a:t>
            </a:r>
          </a:p>
          <a:p>
            <a:r>
              <a:rPr lang="ru-RU" sz="2400" dirty="0"/>
              <a:t>1.5. участие в обновлении, разработке и определении структуры и содержания структурных элементов научно-методического обеспечения образования;</a:t>
            </a:r>
          </a:p>
          <a:p>
            <a:r>
              <a:rPr lang="ru-RU" sz="2400" dirty="0"/>
              <a:t>1.6. участие в научной, научно-технической, экспериментальной, инновационной, международной деятельности учреждения образования;</a:t>
            </a:r>
          </a:p>
          <a:p>
            <a:r>
              <a:rPr lang="ru-RU" sz="2400" dirty="0"/>
              <a:t>1.7. участие в управлении учреждением образования;</a:t>
            </a:r>
          </a:p>
          <a:p>
            <a:r>
              <a:rPr lang="ru-RU" sz="2400" dirty="0"/>
              <a:t>1.8. повышение квалификации;</a:t>
            </a:r>
          </a:p>
          <a:p>
            <a:r>
              <a:rPr lang="ru-RU" sz="2400" dirty="0"/>
              <a:t>1.9. моральное и материальное поощрение за успехи в педагогической, научной, научно-технической, экспериментальной и инновационной деятельности в системе образования;</a:t>
            </a:r>
          </a:p>
        </p:txBody>
      </p:sp>
    </p:spTree>
    <p:extLst>
      <p:ext uri="{BB962C8B-B14F-4D97-AF65-F5344CB8AC3E}">
        <p14:creationId xmlns:p14="http://schemas.microsoft.com/office/powerpoint/2010/main" val="3084882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BB12C-0B82-4AA4-869E-1712174D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09133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FF0000"/>
                </a:solidFill>
              </a:rPr>
              <a:t>Права педагогических работников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BC7BB3-BFE7-4DC8-B0E6-5AF40FE60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578817"/>
            <a:ext cx="12192000" cy="4842268"/>
          </a:xfrm>
        </p:spPr>
        <p:txBody>
          <a:bodyPr>
            <a:noAutofit/>
          </a:bodyPr>
          <a:lstStyle/>
          <a:p>
            <a:r>
              <a:rPr lang="ru-RU" sz="2200" dirty="0"/>
              <a:t>1.10. объединение в профессиональные союзы, иные общественные объединения, деятельность которых не противоречит законодательству;</a:t>
            </a:r>
          </a:p>
          <a:p>
            <a:r>
              <a:rPr lang="ru-RU" sz="2200" dirty="0"/>
              <a:t>1.11. ежемесячную компенсацию расходов на приобретение учебной и методической литературы. Порядок, условия и размер ежемесячной компенсации расходов на приобретение учебной и методической литературы педагогическим работникам, перечень должностей педагогических работников, которым выплачивается ежемесячная компенсация расходов на приобретение учебной и методической литературы, определяются Министерством образования;</a:t>
            </a:r>
          </a:p>
          <a:p>
            <a:r>
              <a:rPr lang="ru-RU" sz="2200" dirty="0"/>
              <a:t>1.12. бесплатную перевозку к месту работы (до учреждений дошкольного, общего среднего, специального образования) и обратно школьными автобусами по маршруту их движения в случае отсутствия автомобильных перевозок пассажиров в регулярном сообщении транспортом общего пользования и при наличии свободных посадочных мест в школьном автобусе.</a:t>
            </a:r>
          </a:p>
          <a:p>
            <a:pPr marL="0" indent="0">
              <a:buNone/>
            </a:pPr>
            <a:r>
              <a:rPr lang="ru-RU" sz="2200" dirty="0"/>
              <a:t>2. Иные права педагогических работников устанавливаются актами законодательства, учредительными документами и иными локальными правовыми актами учреждений образования, осуществляющих образовательную деятельность, трудовыми договорами, гражданско-правовыми договорами, контрактами о прохождении военной службы (службы).</a:t>
            </a:r>
          </a:p>
        </p:txBody>
      </p:sp>
    </p:spTree>
    <p:extLst>
      <p:ext uri="{BB962C8B-B14F-4D97-AF65-F5344CB8AC3E}">
        <p14:creationId xmlns:p14="http://schemas.microsoft.com/office/powerpoint/2010/main" val="1844788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491AF-2DB1-41FF-9044-267A69BD1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5851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Педагогические работники обязаны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3A8A8-B24A-4A5A-9FA5-89E67F08A2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011" y="831273"/>
            <a:ext cx="10893236" cy="5115890"/>
          </a:xfrm>
        </p:spPr>
        <p:txBody>
          <a:bodyPr>
            <a:noAutofit/>
          </a:bodyPr>
          <a:lstStyle/>
          <a:p>
            <a:r>
              <a:rPr lang="ru-RU" sz="2400" dirty="0"/>
              <a:t>1.1. осуществлять свою деятельность на профессиональном уровне, обеспечивающем реализацию образовательных программ, программ воспитания;</a:t>
            </a:r>
          </a:p>
          <a:p>
            <a:r>
              <a:rPr lang="ru-RU" sz="2400" dirty="0"/>
              <a:t>1.2. соблюдать правовые, нравственные и этические нормы;</a:t>
            </a:r>
          </a:p>
          <a:p>
            <a:r>
              <a:rPr lang="ru-RU" sz="2400" dirty="0"/>
              <a:t>1.3. уважать честь и достоинство обучающихся и других участников образовательного процесса;</a:t>
            </a:r>
          </a:p>
          <a:p>
            <a:r>
              <a:rPr lang="ru-RU" sz="2400" dirty="0"/>
              <a:t>1.4. повышать свой профессиональный уровень, проходить аттестацию;</a:t>
            </a:r>
          </a:p>
          <a:p>
            <a:r>
              <a:rPr lang="ru-RU" sz="2400" dirty="0"/>
              <a:t>1.5. пропагандировать здоровый образ жизни среди обучающихся;</a:t>
            </a:r>
          </a:p>
          <a:p>
            <a:r>
              <a:rPr lang="ru-RU" sz="2400" dirty="0"/>
              <a:t>1.6. обеспечивать соблюдение специальных условий, необходимых для получения образования лицами с особенностями психофизического развития;</a:t>
            </a:r>
          </a:p>
          <a:p>
            <a:r>
              <a:rPr lang="ru-RU" sz="2400" dirty="0"/>
              <a:t>1.7. проходить предварительный (при поступлении на работу) и периодические (в течение трудовой деятельности) обязательные медицинские осмотры в порядке, устанавливаемом Министерством здравоохранения по согласованию с Министерством труда и социальной защиты.</a:t>
            </a:r>
          </a:p>
        </p:txBody>
      </p:sp>
    </p:spTree>
    <p:extLst>
      <p:ext uri="{BB962C8B-B14F-4D97-AF65-F5344CB8AC3E}">
        <p14:creationId xmlns:p14="http://schemas.microsoft.com/office/powerpoint/2010/main" val="3189904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191C9-0FBA-42DE-A838-6D1DEE742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структурные подразделения в учреждении высшего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FADC40-76E2-46E0-85BA-860B250CC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89" y="1291445"/>
            <a:ext cx="1147948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*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факультет, факультет довузовской подготовки,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*кафедра, филиал кафедры,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*лаборатория,  центр компетенций,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*учебно-методическое управление (центр, часть, отдел), управление (отдел, сектор) науки и инновационной деятельности или научно-исследовательская часть (центр, сектор, отдел),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*управление (отдел, сектор) воспитательной работы с молодежью,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*институт, высшая школа (без права юридического лица),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*колледж, лицей, гимназия (без права юридического лица),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*центр развития и координации научно-методического обеспечения профиля образования, направления образования,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*спортивный клуб,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*санаторий-профилакторий, иные структурные подразделения.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43056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93811-FE41-4249-8708-3C9CD31F2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9603275" cy="33195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органы самоуправления учреждения высшего образования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CC100A-AF28-40A7-8096-51CD814D6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56" y="1345476"/>
            <a:ext cx="10841099" cy="4120871"/>
          </a:xfrm>
        </p:spPr>
        <p:txBody>
          <a:bodyPr>
            <a:noAutofit/>
          </a:bodyPr>
          <a:lstStyle/>
          <a:p>
            <a:r>
              <a:rPr lang="ru-RU" sz="2400" dirty="0"/>
              <a:t>Основным органом самоуправления учреждения высшего образования является </a:t>
            </a:r>
            <a:r>
              <a:rPr lang="ru-RU" sz="2400" dirty="0">
                <a:solidFill>
                  <a:srgbClr val="FF0000"/>
                </a:solidFill>
              </a:rPr>
              <a:t>совет университета (академии (консерватории), института</a:t>
            </a:r>
            <a:r>
              <a:rPr lang="ru-RU" sz="2400" dirty="0"/>
              <a:t>), возглавляемый руководителем этого учреждения образования.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Основным органом самоуправления факультета (института без права юридического лица, высшей школы без права юридического лица) является </a:t>
            </a:r>
            <a:r>
              <a:rPr lang="ru-RU" sz="2400" dirty="0">
                <a:solidFill>
                  <a:srgbClr val="FF0000"/>
                </a:solidFill>
              </a:rPr>
              <a:t>совет факультета </a:t>
            </a:r>
            <a:r>
              <a:rPr lang="ru-RU" sz="2400" dirty="0"/>
              <a:t>(института без права юридического лица, высшей школы без права юридического лица), возглавляемый деканом (начальником) факультета (директором института без права юридического лица, деканом высшей школы без права юридического лица).</a:t>
            </a:r>
          </a:p>
          <a:p>
            <a:r>
              <a:rPr lang="ru-RU" sz="2400" dirty="0"/>
              <a:t>В учреждении высшего образования могут создаваться </a:t>
            </a:r>
            <a:r>
              <a:rPr lang="ru-RU" sz="2400" dirty="0">
                <a:solidFill>
                  <a:srgbClr val="FF0000"/>
                </a:solidFill>
              </a:rPr>
              <a:t>научно-методический совет, попечительский совет, студенческий сов</a:t>
            </a:r>
            <a:r>
              <a:rPr lang="ru-RU" sz="2400" dirty="0">
                <a:solidFill>
                  <a:srgbClr val="C00000"/>
                </a:solidFill>
              </a:rPr>
              <a:t>ет</a:t>
            </a:r>
            <a:r>
              <a:rPr lang="ru-RU" sz="2400" dirty="0"/>
              <a:t> и по решению Президента Республики Беларусь </a:t>
            </a:r>
            <a:r>
              <a:rPr lang="ru-RU" sz="2400" dirty="0">
                <a:solidFill>
                  <a:srgbClr val="FF0000"/>
                </a:solidFill>
              </a:rPr>
              <a:t>иные органы самоуправления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4080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2" y="152402"/>
            <a:ext cx="1165375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Вопросы:</a:t>
            </a:r>
          </a:p>
          <a:p>
            <a:pPr algn="just"/>
            <a:endParaRPr lang="ru-RU" sz="2800" dirty="0">
              <a:solidFill>
                <a:srgbClr val="002060"/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3200" dirty="0"/>
              <a:t>Субъект-субъектные отношения в образовательном процессе  учреждений высшего образования.</a:t>
            </a:r>
          </a:p>
          <a:p>
            <a:pPr marL="514350" indent="-514350" algn="just">
              <a:buAutoNum type="arabicPeriod"/>
            </a:pPr>
            <a:r>
              <a:rPr lang="ru-RU" sz="3200" dirty="0"/>
              <a:t>Особенности социализации современных студентов. </a:t>
            </a:r>
          </a:p>
          <a:p>
            <a:pPr algn="just"/>
            <a:r>
              <a:rPr lang="ru-RU" sz="3200" dirty="0"/>
              <a:t>3. Т</a:t>
            </a:r>
            <a:r>
              <a:rPr lang="be-BY" sz="3200" dirty="0"/>
              <a:t>ребования к обучающемуся в </a:t>
            </a:r>
            <a:r>
              <a:rPr lang="ru-RU" sz="3200" dirty="0"/>
              <a:t>учреждении </a:t>
            </a:r>
            <a:r>
              <a:rPr lang="be-BY" sz="3200" dirty="0"/>
              <a:t>высше</a:t>
            </a:r>
            <a:r>
              <a:rPr lang="ru-RU" sz="3200" dirty="0" err="1"/>
              <a:t>го</a:t>
            </a:r>
            <a:r>
              <a:rPr lang="ru-RU" sz="3200" dirty="0"/>
              <a:t> образования</a:t>
            </a:r>
            <a:r>
              <a:rPr lang="be-BY" sz="3200" dirty="0"/>
              <a:t>. </a:t>
            </a:r>
          </a:p>
          <a:p>
            <a:pPr algn="just"/>
            <a:r>
              <a:rPr lang="ru-RU" sz="3200" dirty="0"/>
              <a:t>4. Особенности потребностей, интересов, мотивов, мотивации студентов. </a:t>
            </a:r>
          </a:p>
          <a:p>
            <a:pPr algn="just"/>
            <a:r>
              <a:rPr lang="ru-RU" sz="3200" dirty="0"/>
              <a:t> 5. Т</a:t>
            </a:r>
            <a:r>
              <a:rPr lang="be-BY" sz="3200" dirty="0"/>
              <a:t>ребования к педагогу </a:t>
            </a:r>
            <a:r>
              <a:rPr lang="ru-RU" sz="3200" dirty="0"/>
              <a:t>учреждения </a:t>
            </a:r>
            <a:r>
              <a:rPr lang="be-BY" sz="3200" dirty="0"/>
              <a:t>высше</a:t>
            </a:r>
            <a:r>
              <a:rPr lang="ru-RU" sz="3200" dirty="0" err="1"/>
              <a:t>го</a:t>
            </a:r>
            <a:r>
              <a:rPr lang="ru-RU" sz="3200" dirty="0"/>
              <a:t> образования</a:t>
            </a:r>
            <a:r>
              <a:rPr lang="be-BY" sz="3200" dirty="0"/>
              <a:t>. </a:t>
            </a:r>
          </a:p>
          <a:p>
            <a:pPr algn="just"/>
            <a:r>
              <a:rPr lang="ru-RU" sz="3200" b="1" i="1" dirty="0">
                <a:solidFill>
                  <a:srgbClr val="002060"/>
                </a:solidFill>
              </a:rPr>
              <a:t>			</a:t>
            </a: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4042" y="22289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6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86D2F4-92E6-4B12-AF8D-0E5B38E21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Педагог - основной субъект педагогической деятельности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D15181-4A70-44E0-8E1B-0CFCFDBF1F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Совокупность профессионально обусловленных требований к личности педагога - </a:t>
            </a:r>
            <a:r>
              <a:rPr lang="ru-RU" b="1" i="1" dirty="0"/>
              <a:t>профессиональная готовность </a:t>
            </a:r>
            <a:r>
              <a:rPr lang="ru-RU" dirty="0"/>
              <a:t>к педагогической деятельности (</a:t>
            </a:r>
            <a:r>
              <a:rPr lang="ru-RU" i="1" dirty="0"/>
              <a:t>В. А. </a:t>
            </a:r>
            <a:r>
              <a:rPr lang="ru-RU" i="1" dirty="0" err="1"/>
              <a:t>Сластенин</a:t>
            </a:r>
            <a:r>
              <a:rPr lang="ru-RU" dirty="0"/>
              <a:t>, </a:t>
            </a:r>
            <a:r>
              <a:rPr lang="ru-RU" i="1" dirty="0"/>
              <a:t>И. Ф. Исаев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E4ECC5-27FB-4B41-9320-ACC1F203BB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A41E622-EDBF-4BB7-8731-73C8E3D84732}"/>
              </a:ext>
            </a:extLst>
          </p:cNvPr>
          <p:cNvSpPr/>
          <p:nvPr/>
        </p:nvSpPr>
        <p:spPr>
          <a:xfrm>
            <a:off x="7063839" y="3264253"/>
            <a:ext cx="3823855" cy="26734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Содержание </a:t>
            </a:r>
            <a:r>
              <a:rPr lang="ru-RU" sz="2000" i="1" dirty="0">
                <a:solidFill>
                  <a:schemeClr val="tx1"/>
                </a:solidFill>
              </a:rPr>
              <a:t>профессиональной готовности – </a:t>
            </a:r>
            <a:r>
              <a:rPr lang="ru-RU" sz="2000" b="1" dirty="0" err="1">
                <a:solidFill>
                  <a:schemeClr val="tx1"/>
                </a:solidFill>
              </a:rPr>
              <a:t>профессиограмма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(инвариантные, идеализированные параметры личности и профессиональной деятельности педагога)</a:t>
            </a:r>
          </a:p>
        </p:txBody>
      </p:sp>
    </p:spTree>
    <p:extLst>
      <p:ext uri="{BB962C8B-B14F-4D97-AF65-F5344CB8AC3E}">
        <p14:creationId xmlns:p14="http://schemas.microsoft.com/office/powerpoint/2010/main" val="201728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5B3B66-D75F-4320-8D0F-6D3353236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53" y="263236"/>
            <a:ext cx="9661481" cy="796069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 err="1"/>
              <a:t>профессиограмма</a:t>
            </a:r>
            <a:r>
              <a:rPr lang="ru-RU" dirty="0"/>
              <a:t>: 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F7E9DA-8688-4472-BB7A-613DE2EC6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2263" y="529652"/>
            <a:ext cx="7315445" cy="29648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Ведущее место</a:t>
            </a:r>
          </a:p>
          <a:p>
            <a:pPr marL="0" indent="0">
              <a:buNone/>
            </a:pPr>
            <a:r>
              <a:rPr lang="ru-RU" dirty="0"/>
              <a:t> занимает направленность </a:t>
            </a:r>
          </a:p>
          <a:p>
            <a:pPr marL="0" indent="0">
              <a:buNone/>
            </a:pPr>
            <a:r>
              <a:rPr lang="ru-RU" dirty="0"/>
              <a:t>личности педагога: * </a:t>
            </a:r>
          </a:p>
          <a:p>
            <a:pPr marL="0" indent="0">
              <a:buNone/>
            </a:pPr>
            <a:r>
              <a:rPr lang="ru-RU" b="1" dirty="0"/>
              <a:t>социально-нравственная, </a:t>
            </a:r>
          </a:p>
          <a:p>
            <a:pPr marL="0" indent="0">
              <a:buNone/>
            </a:pPr>
            <a:r>
              <a:rPr lang="ru-RU" b="1" dirty="0"/>
              <a:t>профессионально-педагогическая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b="1" dirty="0"/>
              <a:t>познавательная.</a:t>
            </a:r>
            <a:r>
              <a:rPr lang="ru-RU" dirty="0"/>
              <a:t> 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8913F99-CF1A-48A2-96B9-7E51C8651BC8}"/>
              </a:ext>
            </a:extLst>
          </p:cNvPr>
          <p:cNvSpPr/>
          <p:nvPr/>
        </p:nvSpPr>
        <p:spPr>
          <a:xfrm>
            <a:off x="7897337" y="263236"/>
            <a:ext cx="3962400" cy="296487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Направленность личности </a:t>
            </a:r>
            <a:r>
              <a:rPr lang="ru-RU" dirty="0">
                <a:solidFill>
                  <a:schemeClr val="tx1"/>
                </a:solidFill>
              </a:rPr>
              <a:t>– устойчивая доминирующая система мотивов (убеждений, склонностей, интересов и т.д.), определяет систему базовых отношений личности к миру, к самой себе, единство поведения и деятельности, основа саморазвития и профессионализма. </a:t>
            </a:r>
          </a:p>
        </p:txBody>
      </p:sp>
      <p:sp>
        <p:nvSpPr>
          <p:cNvPr id="7" name="Выноска: изогнутая линия 6">
            <a:extLst>
              <a:ext uri="{FF2B5EF4-FFF2-40B4-BE49-F238E27FC236}">
                <a16:creationId xmlns:a16="http://schemas.microsoft.com/office/drawing/2014/main" id="{2E6B9A4C-8D6B-4849-8BEB-2CF121D29517}"/>
              </a:ext>
            </a:extLst>
          </p:cNvPr>
          <p:cNvSpPr/>
          <p:nvPr/>
        </p:nvSpPr>
        <p:spPr>
          <a:xfrm>
            <a:off x="4491098" y="1161906"/>
            <a:ext cx="3408218" cy="1337531"/>
          </a:xfrm>
          <a:prstGeom prst="borderCallout2">
            <a:avLst>
              <a:gd name="adj1" fmla="val 35619"/>
              <a:gd name="adj2" fmla="val -668"/>
              <a:gd name="adj3" fmla="val 18750"/>
              <a:gd name="adj4" fmla="val -16667"/>
              <a:gd name="adj5" fmla="val 73689"/>
              <a:gd name="adj6" fmla="val -34331"/>
            </a:avLst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идейную убежденность, </a:t>
            </a:r>
            <a:r>
              <a:rPr lang="ru-RU" dirty="0">
                <a:solidFill>
                  <a:schemeClr val="tx1"/>
                </a:solidFill>
              </a:rPr>
              <a:t>социальные потребности, моральные и ценностные ориентации, чувство общественного долга и гражданской ответственности </a:t>
            </a:r>
            <a:r>
              <a:rPr lang="ru-RU" dirty="0"/>
              <a:t>ответственности.</a:t>
            </a:r>
          </a:p>
        </p:txBody>
      </p:sp>
      <p:sp>
        <p:nvSpPr>
          <p:cNvPr id="8" name="Выноска: изогнутая линия 7">
            <a:extLst>
              <a:ext uri="{FF2B5EF4-FFF2-40B4-BE49-F238E27FC236}">
                <a16:creationId xmlns:a16="http://schemas.microsoft.com/office/drawing/2014/main" id="{7B3C7C73-E1C9-4259-A795-CD0A3CDF5E85}"/>
              </a:ext>
            </a:extLst>
          </p:cNvPr>
          <p:cNvSpPr/>
          <p:nvPr/>
        </p:nvSpPr>
        <p:spPr>
          <a:xfrm>
            <a:off x="6996421" y="3429000"/>
            <a:ext cx="4710792" cy="1944475"/>
          </a:xfrm>
          <a:prstGeom prst="borderCallout2">
            <a:avLst>
              <a:gd name="adj1" fmla="val 34018"/>
              <a:gd name="adj2" fmla="val -14"/>
              <a:gd name="adj3" fmla="val 18750"/>
              <a:gd name="adj4" fmla="val -16667"/>
              <a:gd name="adj5" fmla="val -21248"/>
              <a:gd name="adj6" fmla="val -61078"/>
            </a:avLst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позитивное отношение к себе как профессионалу и высокую активность в профессиональной сфере. Профессиональная направленность личности учителя включает интерес к профессии учителя, педагогическое призвание, профессионально-педагогические намерения и склонности.</a:t>
            </a:r>
          </a:p>
        </p:txBody>
      </p:sp>
      <p:sp>
        <p:nvSpPr>
          <p:cNvPr id="9" name="Выноска: изогнутая линия 8">
            <a:extLst>
              <a:ext uri="{FF2B5EF4-FFF2-40B4-BE49-F238E27FC236}">
                <a16:creationId xmlns:a16="http://schemas.microsoft.com/office/drawing/2014/main" id="{BA79DEAA-8E05-4A16-A890-9272BDD473ED}"/>
              </a:ext>
            </a:extLst>
          </p:cNvPr>
          <p:cNvSpPr/>
          <p:nvPr/>
        </p:nvSpPr>
        <p:spPr>
          <a:xfrm>
            <a:off x="1543792" y="4283035"/>
            <a:ext cx="2590800" cy="665018"/>
          </a:xfrm>
          <a:prstGeom prst="borderCallout2">
            <a:avLst>
              <a:gd name="adj1" fmla="val 20536"/>
              <a:gd name="adj2" fmla="val -2833"/>
              <a:gd name="adj3" fmla="val 18750"/>
              <a:gd name="adj4" fmla="val -16667"/>
              <a:gd name="adj5" fmla="val -120054"/>
              <a:gd name="adj6" fmla="val 25831"/>
            </a:avLst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духовные потребности и интересы</a:t>
            </a:r>
          </a:p>
        </p:txBody>
      </p:sp>
    </p:spTree>
    <p:extLst>
      <p:ext uri="{BB962C8B-B14F-4D97-AF65-F5344CB8AC3E}">
        <p14:creationId xmlns:p14="http://schemas.microsoft.com/office/powerpoint/2010/main" val="544022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CA27BB-D2CB-47FD-AB35-4492E21A0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562" y="167580"/>
            <a:ext cx="10625361" cy="1059305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Профессиональная компетентность педагога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E9B6A7-CD64-4925-8817-E888B616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1552" y="867416"/>
            <a:ext cx="5912374" cy="557494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Профессиональная компетентность педагога -  единство его теоретической и практической готовности к осуществлению педагогической деятельности (В.А. </a:t>
            </a:r>
            <a:r>
              <a:rPr lang="ru-RU" dirty="0" err="1"/>
              <a:t>Сластенин</a:t>
            </a:r>
            <a:r>
              <a:rPr lang="ru-RU" dirty="0"/>
              <a:t>). </a:t>
            </a:r>
          </a:p>
          <a:p>
            <a:r>
              <a:rPr lang="ru-RU" dirty="0"/>
              <a:t>Включает: </a:t>
            </a:r>
          </a:p>
          <a:p>
            <a:r>
              <a:rPr lang="ru-RU" dirty="0"/>
              <a:t>когнитивную операционально-техническую составляющие, </a:t>
            </a:r>
          </a:p>
          <a:p>
            <a:r>
              <a:rPr lang="ru-RU" dirty="0"/>
              <a:t>мотивационную, </a:t>
            </a:r>
          </a:p>
          <a:p>
            <a:r>
              <a:rPr lang="ru-RU" dirty="0"/>
              <a:t>этическую, </a:t>
            </a:r>
          </a:p>
          <a:p>
            <a:r>
              <a:rPr lang="ru-RU" dirty="0"/>
              <a:t>социальную, </a:t>
            </a:r>
          </a:p>
          <a:p>
            <a:r>
              <a:rPr lang="ru-RU" dirty="0"/>
              <a:t>поведенческую.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F233F0-F575-4D36-8296-69A35C0B0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1226885"/>
            <a:ext cx="4712987" cy="34415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Теоретическая готовность учителя предполагает определенную совокупность психолого-педагогических, специальных знаний и проявляется в обобщенном умении теоретически мыслить. </a:t>
            </a:r>
          </a:p>
          <a:p>
            <a:pPr marL="0" indent="0">
              <a:buNone/>
            </a:pPr>
            <a:r>
              <a:rPr lang="ru-RU" dirty="0"/>
              <a:t>Это аналитические, </a:t>
            </a:r>
          </a:p>
          <a:p>
            <a:pPr marL="0" indent="0">
              <a:buNone/>
            </a:pPr>
            <a:r>
              <a:rPr lang="ru-RU" dirty="0"/>
              <a:t>прогностические, </a:t>
            </a:r>
          </a:p>
          <a:p>
            <a:pPr marL="0" indent="0">
              <a:buNone/>
            </a:pPr>
            <a:r>
              <a:rPr lang="ru-RU" dirty="0"/>
              <a:t>проективные </a:t>
            </a:r>
          </a:p>
          <a:p>
            <a:pPr marL="0" indent="0">
              <a:buNone/>
            </a:pPr>
            <a:r>
              <a:rPr lang="ru-RU" dirty="0"/>
              <a:t>рефлексивные умения.</a:t>
            </a:r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AA519C89-15D4-4BB0-917F-FD32FD896262}"/>
              </a:ext>
            </a:extLst>
          </p:cNvPr>
          <p:cNvSpPr/>
          <p:nvPr/>
        </p:nvSpPr>
        <p:spPr>
          <a:xfrm>
            <a:off x="1446810" y="4605130"/>
            <a:ext cx="6400800" cy="146858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>
                <a:solidFill>
                  <a:schemeClr val="tx1"/>
                </a:solidFill>
              </a:rPr>
              <a:t>Практическая готовность </a:t>
            </a:r>
            <a:r>
              <a:rPr lang="ru-RU" dirty="0">
                <a:solidFill>
                  <a:schemeClr val="tx1"/>
                </a:solidFill>
              </a:rPr>
              <a:t>выражается во внешних (предметных) умениях, к которым относятся </a:t>
            </a:r>
            <a:r>
              <a:rPr lang="ru-RU" i="1" dirty="0">
                <a:solidFill>
                  <a:schemeClr val="tx1"/>
                </a:solidFill>
              </a:rPr>
              <a:t>организаторские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i="1" dirty="0">
                <a:solidFill>
                  <a:schemeClr val="tx1"/>
                </a:solidFill>
              </a:rPr>
              <a:t>коммуникативные умения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Среди организаторских выделяют </a:t>
            </a:r>
            <a:r>
              <a:rPr lang="ru-RU" i="1" dirty="0">
                <a:solidFill>
                  <a:schemeClr val="tx1"/>
                </a:solidFill>
              </a:rPr>
              <a:t>мобилизационные, информационные, развивающие и ориентационные умения.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802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24682-BF01-4032-99C8-BBFEA333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08" y="222998"/>
            <a:ext cx="9605635" cy="1059305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Педагогическая техника. педагогическое мастерство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417BE0-F15B-4BAC-B4A4-AC2ED58EB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1491175"/>
            <a:ext cx="7611687" cy="68512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/>
              <a:t>Педагогическая техника </a:t>
            </a:r>
            <a:r>
              <a:rPr lang="ru-RU" sz="2400" dirty="0"/>
              <a:t>– совокупность умений и навыков, необходимых для стимулирования активности как отдельных обучающихся, так и коллектива в целом.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1. умения выбрать правильный стиль и тон в общении, </a:t>
            </a:r>
          </a:p>
          <a:p>
            <a:pPr marL="0" indent="0">
              <a:buNone/>
            </a:pPr>
            <a:r>
              <a:rPr lang="ru-RU" sz="2400" dirty="0"/>
              <a:t>управлять вниманием, темпом деятельности, навыки демонстрации своего отношения к поступкам обучающихся.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2. развитие речи педагога – правильная дикция, «поставленный голос», ритмическое дыхание и умеренное присоединение к речи мимики и жестов.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B74E076-8448-4D1D-A444-37A91A29C88A}"/>
              </a:ext>
            </a:extLst>
          </p:cNvPr>
          <p:cNvSpPr/>
          <p:nvPr/>
        </p:nvSpPr>
        <p:spPr>
          <a:xfrm>
            <a:off x="8742217" y="1364565"/>
            <a:ext cx="3061855" cy="408422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педагогическое мастерство - </a:t>
            </a:r>
            <a:r>
              <a:rPr lang="ru-RU" sz="2000" dirty="0">
                <a:solidFill>
                  <a:schemeClr val="tx1"/>
                </a:solidFill>
              </a:rPr>
              <a:t>совершенное владение всей совокупностью педагогических умений и навыков, высокая степень педагогической умелости</a:t>
            </a:r>
          </a:p>
        </p:txBody>
      </p:sp>
    </p:spTree>
    <p:extLst>
      <p:ext uri="{BB962C8B-B14F-4D97-AF65-F5344CB8AC3E}">
        <p14:creationId xmlns:p14="http://schemas.microsoft.com/office/powerpoint/2010/main" val="1283723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FB670-BBDB-47D9-AE08-0FE3CA90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3830"/>
          </a:xfrm>
        </p:spPr>
        <p:txBody>
          <a:bodyPr>
            <a:normAutofit fontScale="90000"/>
          </a:bodyPr>
          <a:lstStyle/>
          <a:p>
            <a:r>
              <a:rPr lang="ru-RU" dirty="0"/>
              <a:t>Эффективность труда педагога зависит: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FA5079-1B52-46C1-B96C-B9EA9791FE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2509" y="771833"/>
            <a:ext cx="11859491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/>
              <a:t>от  его </a:t>
            </a:r>
            <a:r>
              <a:rPr lang="ru-RU" sz="2200" b="1" i="1" dirty="0"/>
              <a:t>психологических и педагогических качеств</a:t>
            </a:r>
            <a:r>
              <a:rPr lang="ru-RU" sz="2200" b="1" dirty="0"/>
              <a:t>:</a:t>
            </a:r>
          </a:p>
          <a:p>
            <a:r>
              <a:rPr lang="ru-RU" sz="2200" dirty="0"/>
              <a:t> добросовестность, трудолюбие, активность, энергичность, предприимчивость, самостоятельность, организованность, работоспособность;</a:t>
            </a:r>
          </a:p>
          <a:p>
            <a:r>
              <a:rPr lang="ru-RU" sz="2200" dirty="0"/>
              <a:t> образованность, интеллектуальная развитость, широта кругозора, умение работать в коллективе;</a:t>
            </a:r>
          </a:p>
          <a:p>
            <a:r>
              <a:rPr lang="ru-RU" sz="2200" dirty="0"/>
              <a:t> способность видеть перспективы образовательного процесса, совершенствовать его;</a:t>
            </a:r>
          </a:p>
          <a:p>
            <a:r>
              <a:rPr lang="ru-RU" sz="2200" dirty="0"/>
              <a:t>понимать потенциальные возможности свои и обучающихся;</a:t>
            </a:r>
          </a:p>
          <a:p>
            <a:r>
              <a:rPr lang="ru-RU" sz="2200" dirty="0"/>
              <a:t> генерировать идеи и видеть направления их реализации;</a:t>
            </a:r>
          </a:p>
          <a:p>
            <a:r>
              <a:rPr lang="ru-RU" sz="2200" dirty="0"/>
              <a:t>преданность организации, порядочность, общительность, вежливость, дисциплинированность;</a:t>
            </a:r>
          </a:p>
          <a:p>
            <a:r>
              <a:rPr lang="ru-RU" sz="2200" dirty="0"/>
              <a:t> умение строить гуманные, демократичные, деловые отношения с другими субъектами образовательного процесса;</a:t>
            </a:r>
          </a:p>
          <a:p>
            <a:r>
              <a:rPr lang="ru-RU" sz="2200" dirty="0"/>
              <a:t>гражданственность, соблюдение норм морали и правовых норм;</a:t>
            </a:r>
          </a:p>
          <a:p>
            <a:r>
              <a:rPr lang="ru-RU" sz="2200" dirty="0"/>
              <a:t>культура мышления и искусство логического анализа;</a:t>
            </a:r>
          </a:p>
          <a:p>
            <a:r>
              <a:rPr lang="ru-RU" sz="2200" dirty="0"/>
              <a:t>адаптивность к условиям изменяющейся внешней среды;</a:t>
            </a:r>
          </a:p>
          <a:p>
            <a:r>
              <a:rPr lang="ru-RU" sz="2200" dirty="0"/>
              <a:t>способность к постоянному самообразованию и саморазвитию и др.</a:t>
            </a:r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397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10292-51AC-4F2F-A470-6E021B23F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35" y="153726"/>
            <a:ext cx="10919594" cy="1059305"/>
          </a:xfrm>
        </p:spPr>
        <p:txBody>
          <a:bodyPr>
            <a:normAutofit fontScale="90000"/>
          </a:bodyPr>
          <a:lstStyle/>
          <a:p>
            <a:r>
              <a:rPr lang="ru-RU" dirty="0"/>
              <a:t>Внешние </a:t>
            </a:r>
            <a:r>
              <a:rPr lang="ru-RU" i="1" dirty="0"/>
              <a:t>условия успешного труда педагога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17F93F-7EB2-4DCC-8184-068CDC3387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5434" y="847096"/>
            <a:ext cx="11754165" cy="3448595"/>
          </a:xfrm>
        </p:spPr>
        <p:txBody>
          <a:bodyPr>
            <a:noAutofit/>
          </a:bodyPr>
          <a:lstStyle/>
          <a:p>
            <a:r>
              <a:rPr lang="ru-RU" dirty="0"/>
              <a:t>высокий уровень социально-психологического развития  педагогического коллектива;</a:t>
            </a:r>
          </a:p>
          <a:p>
            <a:r>
              <a:rPr lang="ru-RU" dirty="0"/>
              <a:t>благоприятный социально-психологический климат в коллективе;</a:t>
            </a:r>
          </a:p>
          <a:p>
            <a:r>
              <a:rPr lang="ru-RU" dirty="0"/>
              <a:t>общая ценностно-целевая ориентированность, оптимальное сочетание  интересов педагога и коллектива, общества;</a:t>
            </a:r>
          </a:p>
          <a:p>
            <a:r>
              <a:rPr lang="ru-RU" dirty="0"/>
              <a:t>оптимальная организация педагогических процессов, рациональное распределение обязанностей и ответственности между сотрудниками;</a:t>
            </a:r>
          </a:p>
          <a:p>
            <a:r>
              <a:rPr lang="ru-RU" dirty="0"/>
              <a:t>умение коллектива и его членов решать возникающие проблемы, перестраивать при необходимости свою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857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31273"/>
            <a:ext cx="10379824" cy="2660072"/>
          </a:xfrm>
        </p:spPr>
        <p:txBody>
          <a:bodyPr>
            <a:noAutofit/>
          </a:bodyPr>
          <a:lstStyle/>
          <a:p>
            <a:r>
              <a:rPr lang="ru-RU" sz="3200" b="1" dirty="0"/>
              <a:t>Педагогика и психологии высшего образования</a:t>
            </a:r>
            <a:br>
              <a:rPr lang="ru-RU" sz="3600" b="1" dirty="0"/>
            </a:br>
            <a:r>
              <a:rPr lang="ru-RU" sz="4000" b="1" dirty="0"/>
              <a:t>Раздел 1. Тема 4. Студент и преподаватель как субъекты образовательного процесса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0276" y="3148607"/>
            <a:ext cx="11249465" cy="3392870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Субъект-субъектные отношения в образовательном процессе  учреждений высшего образования.</a:t>
            </a:r>
          </a:p>
          <a:p>
            <a:pPr marL="514350" indent="-514350" algn="just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Особенности социализации современных студентов.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3. Т</a:t>
            </a:r>
            <a:r>
              <a:rPr lang="be-BY" dirty="0">
                <a:solidFill>
                  <a:schemeClr val="tx1"/>
                </a:solidFill>
              </a:rPr>
              <a:t>ребования к обучающемуся в </a:t>
            </a:r>
            <a:r>
              <a:rPr lang="ru-RU" dirty="0">
                <a:solidFill>
                  <a:schemeClr val="tx1"/>
                </a:solidFill>
              </a:rPr>
              <a:t>учреждении </a:t>
            </a:r>
            <a:r>
              <a:rPr lang="be-BY" dirty="0">
                <a:solidFill>
                  <a:schemeClr val="tx1"/>
                </a:solidFill>
              </a:rPr>
              <a:t>высше</a:t>
            </a:r>
            <a:r>
              <a:rPr lang="ru-RU" dirty="0" err="1">
                <a:solidFill>
                  <a:schemeClr val="tx1"/>
                </a:solidFill>
              </a:rPr>
              <a:t>го</a:t>
            </a:r>
            <a:r>
              <a:rPr lang="ru-RU" dirty="0">
                <a:solidFill>
                  <a:schemeClr val="tx1"/>
                </a:solidFill>
              </a:rPr>
              <a:t> образования</a:t>
            </a:r>
            <a:r>
              <a:rPr lang="be-BY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4. Особенности потребностей, интересов, мотивов, мотивации студентов.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 5. Т</a:t>
            </a:r>
            <a:r>
              <a:rPr lang="be-BY" dirty="0">
                <a:solidFill>
                  <a:schemeClr val="tx1"/>
                </a:solidFill>
              </a:rPr>
              <a:t>ребования к педагогу </a:t>
            </a:r>
            <a:r>
              <a:rPr lang="ru-RU" dirty="0">
                <a:solidFill>
                  <a:schemeClr val="tx1"/>
                </a:solidFill>
              </a:rPr>
              <a:t>учреждения </a:t>
            </a:r>
            <a:r>
              <a:rPr lang="be-BY" dirty="0">
                <a:solidFill>
                  <a:schemeClr val="tx1"/>
                </a:solidFill>
              </a:rPr>
              <a:t>высше</a:t>
            </a:r>
            <a:r>
              <a:rPr lang="ru-RU" dirty="0" err="1">
                <a:solidFill>
                  <a:schemeClr val="tx1"/>
                </a:solidFill>
              </a:rPr>
              <a:t>го</a:t>
            </a:r>
            <a:r>
              <a:rPr lang="ru-RU" dirty="0">
                <a:solidFill>
                  <a:schemeClr val="tx1"/>
                </a:solidFill>
              </a:rPr>
              <a:t> образования</a:t>
            </a:r>
            <a:r>
              <a:rPr lang="be-BY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5869" y="266398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1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611986"/>
          </a:xfrm>
        </p:spPr>
        <p:txBody>
          <a:bodyPr>
            <a:normAutofit fontScale="90000"/>
          </a:bodyPr>
          <a:lstStyle/>
          <a:p>
            <a:r>
              <a:rPr lang="ru-RU" dirty="0"/>
              <a:t>Литература: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9589" y="1180151"/>
            <a:ext cx="11247040" cy="4857403"/>
          </a:xfrm>
        </p:spPr>
        <p:txBody>
          <a:bodyPr>
            <a:noAutofit/>
          </a:bodyPr>
          <a:lstStyle/>
          <a:p>
            <a:pPr lvl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Кодекс Республики Беларусь об образовании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[Электронный ресурс] : от 13 янв. 2011 г. № 243-3 : принят Палатой представителей 2 декабря 2010 г. : одобрен Советом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22 дек. 2010 г. : в ред. Закона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Беларусь от 23.07.2019 г. // ЭТАЛОН. Законодательство Республики Беларусь / Нац. Центр правовой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информ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Беларусь. </a:t>
            </a:r>
          </a:p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Бахвалова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Л. В.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Педагогическое мастерство : учебно-методическое пособие / Л. В.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Бахвалова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– 2-е изд., стер. – Минск : РИПО, 2016.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С.5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-27;  41-49. – Режим доступа: URL: 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https://biblioclub.ru.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ата доступа: 24.10.2024. – Университетская библиотека.</a:t>
            </a:r>
          </a:p>
          <a:p>
            <a:pPr marL="342900" lvl="3" indent="-342900">
              <a:buFont typeface="Arial" pitchFamily="34" charset="0"/>
              <a:buChar char="•"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Березовин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Н. А.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Педагогика высшей школы: теория. Хрестоматийные тексты. Творческие задания: учеб.-метод. пособие для магистрантов, аспирантов, преподавателей вузов: в 3 ч. / Н. 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Березовин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О. Л. Жук, Н. 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Цырельчук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– Минск : МГВРК, 2009.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1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C53E4-9E52-43E0-8F2E-6BC64C879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2409185"/>
          </a:xfrm>
        </p:spPr>
        <p:txBody>
          <a:bodyPr>
            <a:normAutofit/>
          </a:bodyPr>
          <a:lstStyle/>
          <a:p>
            <a:r>
              <a:rPr lang="ru-RU" sz="2400" b="1" dirty="0"/>
              <a:t>Высшее образование </a:t>
            </a:r>
            <a:r>
              <a:rPr lang="ru-RU" sz="2400" dirty="0"/>
              <a:t>– уровень основного образования, направленный на развитие личности студента, курсанта, слушателя, их интеллектуальных и творческих способностей, формирование у них компетенций, необходимых для осуществления профессиональной деятельности, завершающийся присвоением квалификации специалиста с общим высшим, углубленным высшим или специальным высшим образованием и (или) степени.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60177" y="4227616"/>
            <a:ext cx="5284519" cy="1911927"/>
          </a:xfrm>
          <a:prstGeom prst="roundRect">
            <a:avLst/>
          </a:prstGeom>
          <a:solidFill>
            <a:srgbClr val="F6B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СУБЪКТНО-СУБЪЕКТНЫЕ ВЗАИМОДЕЙСТВИЯ В РАМКАХ ОБРАЗОВАТЕЛЬНОГО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3198389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6FDCFA-9817-457A-8B35-CF25C43988C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53339" y="667639"/>
            <a:ext cx="3428012" cy="567378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Преподавание</a:t>
            </a:r>
            <a:r>
              <a:rPr lang="ru-RU" sz="2800" dirty="0">
                <a:solidFill>
                  <a:srgbClr val="C00000"/>
                </a:solidFill>
              </a:rPr>
              <a:t> (деятельность педагога)</a:t>
            </a:r>
          </a:p>
          <a:p>
            <a:r>
              <a:rPr lang="ru-RU" sz="2800" dirty="0">
                <a:solidFill>
                  <a:srgbClr val="C00000"/>
                </a:solidFill>
              </a:rPr>
              <a:t>планирование,</a:t>
            </a:r>
          </a:p>
          <a:p>
            <a:r>
              <a:rPr lang="ru-RU" sz="2800" dirty="0">
                <a:solidFill>
                  <a:srgbClr val="C00000"/>
                </a:solidFill>
              </a:rPr>
              <a:t>организация,</a:t>
            </a:r>
          </a:p>
          <a:p>
            <a:r>
              <a:rPr lang="ru-RU" sz="2800" dirty="0">
                <a:solidFill>
                  <a:srgbClr val="C00000"/>
                </a:solidFill>
              </a:rPr>
              <a:t>стимулирование,</a:t>
            </a:r>
          </a:p>
          <a:p>
            <a:r>
              <a:rPr lang="ru-RU" sz="2800" dirty="0">
                <a:solidFill>
                  <a:srgbClr val="C00000"/>
                </a:solidFill>
              </a:rPr>
              <a:t>контроль,</a:t>
            </a:r>
          </a:p>
          <a:p>
            <a:r>
              <a:rPr lang="ru-RU" sz="2800" dirty="0">
                <a:solidFill>
                  <a:srgbClr val="C00000"/>
                </a:solidFill>
              </a:rPr>
              <a:t>анализ результатов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7EF301-3DB4-471B-AFF5-2C3B4EFCA8D2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246420" y="581892"/>
            <a:ext cx="5945579" cy="485286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Учение </a:t>
            </a:r>
            <a:r>
              <a:rPr lang="ru-RU" dirty="0">
                <a:solidFill>
                  <a:srgbClr val="C00000"/>
                </a:solidFill>
              </a:rPr>
              <a:t>(деятельность обучающегося):</a:t>
            </a:r>
          </a:p>
          <a:p>
            <a:pPr lvl="2"/>
            <a:r>
              <a:rPr lang="ru-RU" dirty="0">
                <a:solidFill>
                  <a:srgbClr val="C00000"/>
                </a:solidFill>
              </a:rPr>
              <a:t>слушание, осознание, усвоение,</a:t>
            </a:r>
          </a:p>
          <a:p>
            <a:pPr lvl="2"/>
            <a:r>
              <a:rPr lang="ru-RU" dirty="0">
                <a:solidFill>
                  <a:srgbClr val="C00000"/>
                </a:solidFill>
              </a:rPr>
              <a:t>чтение, восприятие, переработка письменной информации,</a:t>
            </a:r>
          </a:p>
          <a:p>
            <a:pPr lvl="2"/>
            <a:r>
              <a:rPr lang="ru-RU" dirty="0">
                <a:solidFill>
                  <a:srgbClr val="C00000"/>
                </a:solidFill>
              </a:rPr>
              <a:t>конспектирование,</a:t>
            </a:r>
          </a:p>
          <a:p>
            <a:pPr lvl="2"/>
            <a:r>
              <a:rPr lang="ru-RU" dirty="0">
                <a:solidFill>
                  <a:srgbClr val="C00000"/>
                </a:solidFill>
              </a:rPr>
              <a:t>выполнение упражнений, решение задач при освоении дисциплин,</a:t>
            </a:r>
          </a:p>
          <a:p>
            <a:pPr lvl="2"/>
            <a:r>
              <a:rPr lang="ru-RU" dirty="0">
                <a:solidFill>
                  <a:srgbClr val="C00000"/>
                </a:solidFill>
              </a:rPr>
              <a:t>проведение опытов (е/н дисциплин)</a:t>
            </a:r>
          </a:p>
          <a:p>
            <a:pPr lvl="2"/>
            <a:r>
              <a:rPr lang="ru-RU" dirty="0">
                <a:solidFill>
                  <a:srgbClr val="C00000"/>
                </a:solidFill>
              </a:rPr>
              <a:t>учебные исследования (курсовые дипломные работы, рефераты, проекты),</a:t>
            </a:r>
          </a:p>
          <a:p>
            <a:pPr lvl="2"/>
            <a:r>
              <a:rPr lang="ru-RU" dirty="0">
                <a:solidFill>
                  <a:srgbClr val="C00000"/>
                </a:solidFill>
              </a:rPr>
              <a:t>выполнение творческих учебных заданий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C8171A0-8969-4451-96D2-A642593735E3}"/>
              </a:ext>
            </a:extLst>
          </p:cNvPr>
          <p:cNvSpPr/>
          <p:nvPr/>
        </p:nvSpPr>
        <p:spPr>
          <a:xfrm>
            <a:off x="3384468" y="118753"/>
            <a:ext cx="3230088" cy="663830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Целенаправленные процессы, регламентированы стандартами, учебными планами и программами, управляемый процесс передачи и усвоения знаний, умений, навыков, развития и становления личности, ее сущностных сил и качеств  </a:t>
            </a:r>
          </a:p>
        </p:txBody>
      </p:sp>
    </p:spTree>
    <p:extLst>
      <p:ext uri="{BB962C8B-B14F-4D97-AF65-F5344CB8AC3E}">
        <p14:creationId xmlns:p14="http://schemas.microsoft.com/office/powerpoint/2010/main" val="2841335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6" name="Rectangle 16">
            <a:extLst>
              <a:ext uri="{FF2B5EF4-FFF2-40B4-BE49-F238E27FC236}">
                <a16:creationId xmlns:a16="http://schemas.microsoft.com/office/drawing/2014/main" id="{D29DF557-EE08-4DE7-9A22-BA82B5B2A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4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>
                <a:solidFill>
                  <a:schemeClr val="accent5">
                    <a:lumMod val="25000"/>
                  </a:schemeClr>
                </a:solidFill>
                <a:effectLst/>
              </a:rPr>
              <a:t>        </a:t>
            </a:r>
            <a:endParaRPr lang="ru-RU" alt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40977" name="Rectangle 17">
            <a:extLst>
              <a:ext uri="{FF2B5EF4-FFF2-40B4-BE49-F238E27FC236}">
                <a16:creationId xmlns:a16="http://schemas.microsoft.com/office/drawing/2014/main" id="{BE6E7A4E-4902-456F-B427-8805B0BAA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8652" y="562984"/>
            <a:ext cx="10515600" cy="54498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/>
              <a:t>Необходимо учитывать, что особенности развития психики студента и преподавателя обусловлены: </a:t>
            </a:r>
          </a:p>
          <a:p>
            <a:pPr marL="0" indent="0">
              <a:buNone/>
            </a:pPr>
            <a:r>
              <a:rPr lang="ru-RU" sz="2800" dirty="0"/>
              <a:t>*индивидуальными биологическими характеристиками, </a:t>
            </a:r>
          </a:p>
          <a:p>
            <a:pPr marL="0" indent="0">
              <a:buNone/>
            </a:pPr>
            <a:r>
              <a:rPr lang="ru-RU" sz="2800" dirty="0"/>
              <a:t>* природно-географической средой; </a:t>
            </a:r>
          </a:p>
          <a:p>
            <a:pPr marL="0" indent="0">
              <a:buNone/>
            </a:pPr>
            <a:r>
              <a:rPr lang="ru-RU" sz="2800" dirty="0"/>
              <a:t>* системой общественных отношений, идеологией (совокупностью идей и идеалов, характерных для общества); </a:t>
            </a:r>
          </a:p>
          <a:p>
            <a:pPr marL="0" indent="0">
              <a:buNone/>
            </a:pPr>
            <a:r>
              <a:rPr lang="ru-RU" sz="2800" dirty="0"/>
              <a:t>* отношениями в социальной группе, в которую она (личность) входит (ролевые функции, взаимовлияние людей, формирование общности во взглядах, определенных социальных установок, отношений к обществу, труду, людям, себе).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592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23155-CB78-4EC4-907F-BA338CD6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Субъекты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образовательного процесса в учреждениях высшего образования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DD85EE-4A3A-4F27-A2B7-E65CBC24F5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ОБУЧАЮЩИЕСЯ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93D155-1761-4EDF-93D2-D9C687CA7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40435" y="2161034"/>
            <a:ext cx="6944123" cy="3441520"/>
          </a:xfrm>
        </p:spPr>
        <p:txBody>
          <a:bodyPr>
            <a:normAutofit/>
          </a:bodyPr>
          <a:lstStyle/>
          <a:p>
            <a:r>
              <a:rPr lang="ru-RU" dirty="0"/>
              <a:t>1.8. </a:t>
            </a:r>
            <a:r>
              <a:rPr lang="ru-RU" dirty="0">
                <a:solidFill>
                  <a:srgbClr val="FF0000"/>
                </a:solidFill>
              </a:rPr>
              <a:t>соискатель </a:t>
            </a:r>
          </a:p>
          <a:p>
            <a:r>
              <a:rPr lang="ru-RU" dirty="0"/>
              <a:t>1.9. </a:t>
            </a:r>
            <a:r>
              <a:rPr lang="ru-RU" dirty="0">
                <a:solidFill>
                  <a:srgbClr val="FF0000"/>
                </a:solidFill>
              </a:rPr>
              <a:t>стажер </a:t>
            </a:r>
          </a:p>
          <a:p>
            <a:r>
              <a:rPr lang="ru-RU" dirty="0"/>
              <a:t>1.10. </a:t>
            </a:r>
            <a:r>
              <a:rPr lang="ru-RU" dirty="0">
                <a:solidFill>
                  <a:srgbClr val="FF0000"/>
                </a:solidFill>
              </a:rPr>
              <a:t>студент </a:t>
            </a:r>
          </a:p>
          <a:p>
            <a:r>
              <a:rPr lang="ru-RU" dirty="0"/>
              <a:t>1.11. </a:t>
            </a:r>
            <a:r>
              <a:rPr lang="ru-RU" dirty="0">
                <a:solidFill>
                  <a:srgbClr val="FF0000"/>
                </a:solidFill>
              </a:rPr>
              <a:t>учащийся </a:t>
            </a:r>
          </a:p>
          <a:p>
            <a:r>
              <a:rPr lang="ru-RU" dirty="0"/>
              <a:t>1.12. </a:t>
            </a:r>
            <a:r>
              <a:rPr lang="ru-RU" dirty="0">
                <a:solidFill>
                  <a:srgbClr val="FF0000"/>
                </a:solidFill>
              </a:rPr>
              <a:t>экстерн 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1CDED45-CEA1-478D-BCB5-6DC2E648F425}"/>
              </a:ext>
            </a:extLst>
          </p:cNvPr>
          <p:cNvSpPr/>
          <p:nvPr/>
        </p:nvSpPr>
        <p:spPr>
          <a:xfrm>
            <a:off x="156034" y="2456943"/>
            <a:ext cx="637539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1.1. </a:t>
            </a:r>
            <a:r>
              <a:rPr lang="ru-RU" sz="2800" dirty="0">
                <a:solidFill>
                  <a:srgbClr val="FF0000"/>
                </a:solidFill>
              </a:rPr>
              <a:t>адъюнкт </a:t>
            </a:r>
          </a:p>
          <a:p>
            <a:r>
              <a:rPr lang="ru-RU" sz="2800" dirty="0"/>
              <a:t>1.2. </a:t>
            </a:r>
            <a:r>
              <a:rPr lang="ru-RU" sz="2800" dirty="0">
                <a:solidFill>
                  <a:srgbClr val="FF0000"/>
                </a:solidFill>
              </a:rPr>
              <a:t>аспирант </a:t>
            </a:r>
          </a:p>
          <a:p>
            <a:r>
              <a:rPr lang="ru-RU" sz="2800" dirty="0"/>
              <a:t>1.3. </a:t>
            </a:r>
            <a:r>
              <a:rPr lang="ru-RU" sz="2800" dirty="0">
                <a:solidFill>
                  <a:srgbClr val="FF0000"/>
                </a:solidFill>
              </a:rPr>
              <a:t>воспитанник</a:t>
            </a:r>
            <a:r>
              <a:rPr lang="ru-RU" sz="2800" dirty="0"/>
              <a:t> </a:t>
            </a:r>
          </a:p>
          <a:p>
            <a:r>
              <a:rPr lang="ru-RU" sz="2800" dirty="0"/>
              <a:t>1.4. </a:t>
            </a:r>
            <a:r>
              <a:rPr lang="ru-RU" sz="2800" dirty="0">
                <a:solidFill>
                  <a:srgbClr val="FF0000"/>
                </a:solidFill>
              </a:rPr>
              <a:t>докторант</a:t>
            </a:r>
            <a:r>
              <a:rPr lang="ru-RU" sz="2800" dirty="0"/>
              <a:t> </a:t>
            </a:r>
          </a:p>
          <a:p>
            <a:r>
              <a:rPr lang="ru-RU" sz="2800" dirty="0"/>
              <a:t>1.5. </a:t>
            </a:r>
            <a:r>
              <a:rPr lang="ru-RU" sz="2800" dirty="0">
                <a:solidFill>
                  <a:srgbClr val="FF0000"/>
                </a:solidFill>
              </a:rPr>
              <a:t>курсант </a:t>
            </a:r>
          </a:p>
          <a:p>
            <a:r>
              <a:rPr lang="ru-RU" sz="2800" dirty="0"/>
              <a:t>1.6. </a:t>
            </a:r>
            <a:r>
              <a:rPr lang="ru-RU" sz="2800" b="1" dirty="0">
                <a:solidFill>
                  <a:srgbClr val="FF0000"/>
                </a:solidFill>
              </a:rPr>
              <a:t>магистрант</a:t>
            </a:r>
          </a:p>
          <a:p>
            <a:r>
              <a:rPr lang="ru-RU" sz="2800" dirty="0"/>
              <a:t>1.7. </a:t>
            </a:r>
            <a:r>
              <a:rPr lang="ru-RU" sz="2800" dirty="0">
                <a:solidFill>
                  <a:srgbClr val="FF0000"/>
                </a:solidFill>
              </a:rPr>
              <a:t>слушатель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53298" y="5035138"/>
            <a:ext cx="5712031" cy="1686296"/>
          </a:xfrm>
          <a:prstGeom prst="roundRect">
            <a:avLst/>
          </a:prstGeom>
          <a:solidFill>
            <a:srgbClr val="F6B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СПРАВОЧНО: адъюнкт -  обучающийся аспирантуры (адъюнктуры) по специальностям для воинских формирований и военизированных организаций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9315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33" y="277814"/>
            <a:ext cx="11438467" cy="446581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ru-RU" sz="3200" dirty="0"/>
            </a:br>
            <a:r>
              <a:rPr lang="ru-RU" sz="2800" dirty="0">
                <a:solidFill>
                  <a:srgbClr val="FF0000"/>
                </a:solidFill>
              </a:rPr>
              <a:t>Необходимо учитывать особенности возрастного развития психики студента</a:t>
            </a:r>
            <a:endParaRPr lang="ru-RU" sz="2800" b="1" dirty="0"/>
          </a:p>
        </p:txBody>
      </p:sp>
      <p:sp>
        <p:nvSpPr>
          <p:cNvPr id="9219" name="Объект 2"/>
          <p:cNvSpPr>
            <a:spLocks noGrp="1" noChangeArrowheads="1"/>
          </p:cNvSpPr>
          <p:nvPr>
            <p:ph sz="half" idx="1"/>
          </p:nvPr>
        </p:nvSpPr>
        <p:spPr>
          <a:xfrm>
            <a:off x="150999" y="880033"/>
            <a:ext cx="5181600" cy="4352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Юношеский возраст: Когнитивные изменения</a:t>
            </a:r>
            <a:br>
              <a:rPr lang="ru-RU" sz="2000" b="1" dirty="0"/>
            </a:br>
            <a:r>
              <a:rPr lang="ru-RU" altLang="ru-RU" sz="2000" dirty="0"/>
              <a:t>Философская направленность мышления,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000" dirty="0"/>
              <a:t>развитие формально-логических операций</a:t>
            </a:r>
          </a:p>
        </p:txBody>
      </p:sp>
      <p:sp>
        <p:nvSpPr>
          <p:cNvPr id="9220" name="Объект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/>
            <a:endParaRPr lang="ru-RU" altLang="ru-RU" dirty="0"/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8532284" y="1158876"/>
            <a:ext cx="3454400" cy="29856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7030A0"/>
                </a:solidFill>
              </a:rPr>
              <a:t>Девушкам в большей степени свойственно конкретное мышление. Познавательные интересы менее определенны и дифференцированы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6869476" y="4492626"/>
            <a:ext cx="4712923" cy="172746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Многие в этом возрасте склонны преувеличивать свои способности, знания,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умственные возможности.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5866410" y="1341439"/>
            <a:ext cx="2838203" cy="19005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2060"/>
                </a:solidFill>
              </a:rPr>
              <a:t>Юношам в большей степени свойственно абстрактное мышление.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3132" y="2434442"/>
            <a:ext cx="65963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dirty="0"/>
              <a:t>Увеличивается </a:t>
            </a:r>
            <a:r>
              <a:rPr lang="ru-RU" altLang="ru-RU" sz="2000" b="1" dirty="0"/>
              <a:t>объем </a:t>
            </a:r>
            <a:r>
              <a:rPr lang="ru-RU" altLang="ru-RU" sz="2000" b="1" i="1" dirty="0"/>
              <a:t>внимания, </a:t>
            </a:r>
            <a:r>
              <a:rPr lang="ru-RU" altLang="ru-RU" sz="2000" dirty="0"/>
              <a:t>способность</a:t>
            </a:r>
          </a:p>
          <a:p>
            <a:r>
              <a:rPr lang="ru-RU" altLang="ru-RU" sz="2000" dirty="0"/>
              <a:t>длительного сохранения его интенсивности, переключения с одного предмета на другой.</a:t>
            </a:r>
          </a:p>
          <a:p>
            <a:r>
              <a:rPr lang="ru-RU" altLang="ru-RU" sz="2000" dirty="0"/>
              <a:t>Внимание становится более избирательным и зависящим от направленности интересов.</a:t>
            </a:r>
          </a:p>
          <a:p>
            <a:r>
              <a:rPr lang="ru-RU" altLang="ru-RU" sz="2000" b="1" dirty="0"/>
              <a:t>Развиваются </a:t>
            </a:r>
            <a:r>
              <a:rPr lang="ru-RU" altLang="ru-RU" sz="2000" b="1" i="1" dirty="0"/>
              <a:t>творческие способности. </a:t>
            </a:r>
            <a:endParaRPr lang="ru-RU" altLang="ru-RU" sz="2000" b="1" dirty="0"/>
          </a:p>
          <a:p>
            <a:r>
              <a:rPr lang="ru-RU" altLang="ru-RU" sz="2000" b="1" dirty="0"/>
              <a:t>Реализуются различные пути</a:t>
            </a:r>
          </a:p>
          <a:p>
            <a:r>
              <a:rPr lang="ru-RU" altLang="ru-RU" sz="2000" b="1" dirty="0"/>
              <a:t>приобретения, накопления, переработки и использования информации.</a:t>
            </a:r>
          </a:p>
          <a:p>
            <a:r>
              <a:rPr lang="ru-RU" altLang="ru-RU" sz="2000" dirty="0"/>
              <a:t>Развитие учебных умений при работе с текстами, литературой, отработкой формально-логических операций и т. д.</a:t>
            </a:r>
          </a:p>
        </p:txBody>
      </p:sp>
    </p:spTree>
    <p:extLst>
      <p:ext uri="{BB962C8B-B14F-4D97-AF65-F5344CB8AC3E}">
        <p14:creationId xmlns:p14="http://schemas.microsoft.com/office/powerpoint/2010/main" val="1460280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854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/>
              <a:t>Юношеский возраст: процесс становления самосознания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934" y="1049339"/>
            <a:ext cx="8498417" cy="4530725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200" dirty="0"/>
              <a:t>Важнейший психологическим процесс - становление самосознания 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200" dirty="0"/>
              <a:t>и устойчивого образа «Я».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200" dirty="0"/>
              <a:t>Это обусловлено :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200" dirty="0"/>
              <a:t>1. Особенности р</a:t>
            </a:r>
            <a:r>
              <a:rPr lang="ru-RU" sz="2200" b="1" dirty="0"/>
              <a:t>азвития </a:t>
            </a:r>
            <a:r>
              <a:rPr lang="ru-RU" sz="2200" b="1" i="1" dirty="0"/>
              <a:t>интеллекта (</a:t>
            </a:r>
            <a:r>
              <a:rPr lang="ru-RU" sz="2200" dirty="0"/>
              <a:t>абстрактно-логического мышления      непреодолимого желания к абстракции и теоретизированию) 	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sz="2200" dirty="0"/>
          </a:p>
          <a:p>
            <a:pPr marL="0" indent="0">
              <a:buNone/>
              <a:defRPr/>
            </a:pPr>
            <a:r>
              <a:rPr lang="ru-RU" sz="2200" dirty="0"/>
              <a:t>2. </a:t>
            </a:r>
            <a:r>
              <a:rPr lang="ru-RU" sz="2200" b="1" dirty="0"/>
              <a:t>О</a:t>
            </a:r>
            <a:r>
              <a:rPr lang="ru-RU" sz="2200" b="1" i="1" dirty="0"/>
              <a:t>ткрытие внутреннего мира («</a:t>
            </a:r>
            <a:r>
              <a:rPr lang="ru-RU" sz="2200" dirty="0"/>
              <a:t>погружение» в себя и наслаждение  переживаниями, </a:t>
            </a:r>
            <a:r>
              <a:rPr lang="ru-RU" sz="2200" dirty="0">
                <a:solidFill>
                  <a:schemeClr val="accent5">
                    <a:lumMod val="10000"/>
                  </a:schemeClr>
                </a:solidFill>
              </a:rPr>
              <a:t>драматизация переживаний, появление тревожности, осознание своей уникальности, неповторимости, может возникнуть </a:t>
            </a:r>
            <a:r>
              <a:rPr lang="ru-RU" sz="2200" i="1" dirty="0">
                <a:solidFill>
                  <a:schemeClr val="accent5">
                    <a:lumMod val="10000"/>
                  </a:schemeClr>
                </a:solidFill>
              </a:rPr>
              <a:t>чувство одиночества </a:t>
            </a:r>
            <a:r>
              <a:rPr lang="ru-RU" sz="2200" dirty="0">
                <a:solidFill>
                  <a:schemeClr val="accent5">
                    <a:lumMod val="10000"/>
                  </a:schemeClr>
                </a:solidFill>
              </a:rPr>
              <a:t>или страха одиночества, ощущение внутренней пустоты и беспокойства</a:t>
            </a:r>
            <a:r>
              <a:rPr lang="ru-RU" sz="2200" dirty="0"/>
              <a:t>) 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200" dirty="0"/>
              <a:t>3. </a:t>
            </a:r>
            <a:r>
              <a:rPr lang="ru-RU" sz="2200" b="1" i="1" dirty="0"/>
              <a:t>Меняется образ воспринимаемого человека (</a:t>
            </a:r>
            <a:r>
              <a:rPr lang="ru-RU" sz="2200" dirty="0"/>
              <a:t>в зависимости от кругозора, умственных способностей, эмоций, волевых качеств, отношения к труду и другим людям. окружающими людьми).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82517" y="2299279"/>
            <a:ext cx="3647016" cy="3363913"/>
          </a:xfrm>
          <a:ln w="38100">
            <a:solidFill>
              <a:schemeClr val="accent1"/>
            </a:solidFill>
          </a:ln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900" dirty="0"/>
              <a:t> </a:t>
            </a:r>
            <a:r>
              <a:rPr lang="ru-RU" sz="2900" dirty="0">
                <a:solidFill>
                  <a:schemeClr val="accent5">
                    <a:lumMod val="10000"/>
                  </a:schemeClr>
                </a:solidFill>
              </a:rPr>
              <a:t>«Юноши и девушки готовы часами говорить и спорить на отвлеченные темы, о которых, в сущности, ничего не знают. Это им очень нравится,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900" dirty="0">
                <a:solidFill>
                  <a:schemeClr val="accent5">
                    <a:lumMod val="10000"/>
                  </a:schemeClr>
                </a:solidFill>
              </a:rPr>
              <a:t>потому что абстрактная возможность не знает никаких ограничений, кроме логических»  (</a:t>
            </a:r>
            <a:r>
              <a:rPr lang="ru-RU" sz="2900" dirty="0" err="1">
                <a:solidFill>
                  <a:schemeClr val="accent5">
                    <a:lumMod val="10000"/>
                  </a:schemeClr>
                </a:solidFill>
              </a:rPr>
              <a:t>Хилько</a:t>
            </a:r>
            <a:r>
              <a:rPr lang="ru-RU" sz="2900" dirty="0">
                <a:solidFill>
                  <a:schemeClr val="accent5">
                    <a:lumMod val="10000"/>
                  </a:schemeClr>
                </a:solidFill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sz="1800" dirty="0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8485717" y="1035050"/>
            <a:ext cx="3443816" cy="1003300"/>
          </a:xfrm>
          <a:prstGeom prst="roundRect">
            <a:avLst/>
          </a:prstGeom>
          <a:solidFill>
            <a:srgbClr val="F6B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Юность чувствительна к внутренним, психологическим проблемам.</a:t>
            </a:r>
          </a:p>
        </p:txBody>
      </p:sp>
      <p:sp>
        <p:nvSpPr>
          <p:cNvPr id="5" name="Стрелка: вправо 4"/>
          <p:cNvSpPr/>
          <p:nvPr/>
        </p:nvSpPr>
        <p:spPr>
          <a:xfrm>
            <a:off x="3194464" y="2911599"/>
            <a:ext cx="4987636" cy="504825"/>
          </a:xfrm>
          <a:prstGeom prst="rightArrow">
            <a:avLst/>
          </a:prstGeom>
          <a:solidFill>
            <a:srgbClr val="F6B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: вправо 4"/>
          <p:cNvSpPr/>
          <p:nvPr/>
        </p:nvSpPr>
        <p:spPr>
          <a:xfrm>
            <a:off x="1650901" y="2695687"/>
            <a:ext cx="231529" cy="252412"/>
          </a:xfrm>
          <a:prstGeom prst="rightArrow">
            <a:avLst/>
          </a:prstGeom>
          <a:solidFill>
            <a:srgbClr val="F6B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143807" y="6581899"/>
            <a:ext cx="1341910" cy="276101"/>
          </a:xfrm>
          <a:prstGeom prst="downArrow">
            <a:avLst/>
          </a:prstGeom>
          <a:solidFill>
            <a:srgbClr val="F6BB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105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3190</TotalTime>
  <Words>1434</Words>
  <Application>Microsoft Office PowerPoint</Application>
  <PresentationFormat>Широкоэкранный</PresentationFormat>
  <Paragraphs>221</Paragraphs>
  <Slides>26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Тема Office</vt:lpstr>
      <vt:lpstr>Педагогика и психологии высшего образования     Раздел 1. Тема 4. Студент и преподаватель как субъекты образовательного процесса</vt:lpstr>
      <vt:lpstr>Презентация PowerPoint</vt:lpstr>
      <vt:lpstr>Литература:</vt:lpstr>
      <vt:lpstr>Высшее образование – уровень основного образования, направленный на развитие личности студента, курсанта, слушателя, их интеллектуальных и творческих способностей, формирование у них компетенций, необходимых для осуществления профессиональной деятельности, завершающийся присвоением квалификации специалиста с общим высшим, углубленным высшим или специальным высшим образованием и (или) степени.</vt:lpstr>
      <vt:lpstr>Презентация PowerPoint</vt:lpstr>
      <vt:lpstr>        </vt:lpstr>
      <vt:lpstr>Субъекты образовательного процесса в учреждениях высшего образования </vt:lpstr>
      <vt:lpstr> Необходимо учитывать особенности возрастного развития психики студента</vt:lpstr>
      <vt:lpstr>Юношеский возраст: процесс становления самосознания</vt:lpstr>
      <vt:lpstr>Юношеский возраст: процесс становления самосознания</vt:lpstr>
      <vt:lpstr>Права обучающихся </vt:lpstr>
      <vt:lpstr>Обязанности обучающихся </vt:lpstr>
      <vt:lpstr>Педагогические работники как субъекты образования  </vt:lpstr>
      <vt:lpstr>Должности педагогических работников в учреждениях высшего образования</vt:lpstr>
      <vt:lpstr>Права педагогических работников </vt:lpstr>
      <vt:lpstr>Права педагогических работников </vt:lpstr>
      <vt:lpstr>Педагогические работники обязаны:</vt:lpstr>
      <vt:lpstr>структурные подразделения в учреждении высшего образования</vt:lpstr>
      <vt:lpstr>органы самоуправления учреждения высшего образования </vt:lpstr>
      <vt:lpstr>Педагог - основной субъект педагогической деятельности </vt:lpstr>
      <vt:lpstr> профессиограмма:   </vt:lpstr>
      <vt:lpstr>Профессиональная компетентность педагога </vt:lpstr>
      <vt:lpstr>Педагогическая техника. педагогическое мастерство</vt:lpstr>
      <vt:lpstr>Эффективность труда педагога зависит:</vt:lpstr>
      <vt:lpstr>Внешние условия успешного труда педагога</vt:lpstr>
      <vt:lpstr>Педагогика и психологии высшего образования Раздел 1. Тема 4. Студент и преподаватель как субъекты образовательного процесса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Введение в дисциплину «Психология дизайн-деятельности»</dc:title>
  <dc:creator>Fujitsu</dc:creator>
  <cp:lastModifiedBy>Татьяна Кузьминич</cp:lastModifiedBy>
  <cp:revision>203</cp:revision>
  <cp:lastPrinted>2024-10-31T00:21:23Z</cp:lastPrinted>
  <dcterms:created xsi:type="dcterms:W3CDTF">2020-09-07T03:13:46Z</dcterms:created>
  <dcterms:modified xsi:type="dcterms:W3CDTF">2024-10-31T00:22:30Z</dcterms:modified>
</cp:coreProperties>
</file>