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5"/>
  </p:notesMasterIdLst>
  <p:sldIdLst>
    <p:sldId id="256" r:id="rId2"/>
    <p:sldId id="257" r:id="rId3"/>
    <p:sldId id="493" r:id="rId4"/>
    <p:sldId id="412" r:id="rId5"/>
    <p:sldId id="263" r:id="rId6"/>
    <p:sldId id="262" r:id="rId7"/>
    <p:sldId id="264" r:id="rId8"/>
    <p:sldId id="494" r:id="rId9"/>
    <p:sldId id="495" r:id="rId10"/>
    <p:sldId id="480" r:id="rId11"/>
    <p:sldId id="416" r:id="rId12"/>
    <p:sldId id="488" r:id="rId13"/>
    <p:sldId id="478" r:id="rId14"/>
    <p:sldId id="479" r:id="rId15"/>
    <p:sldId id="474" r:id="rId16"/>
    <p:sldId id="445" r:id="rId17"/>
    <p:sldId id="446" r:id="rId18"/>
    <p:sldId id="447" r:id="rId19"/>
    <p:sldId id="448" r:id="rId20"/>
    <p:sldId id="450" r:id="rId21"/>
    <p:sldId id="496" r:id="rId22"/>
    <p:sldId id="454" r:id="rId23"/>
    <p:sldId id="497" r:id="rId24"/>
  </p:sldIdLst>
  <p:sldSz cx="12192000" cy="6858000"/>
  <p:notesSz cx="9882188" cy="67611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8423EA86-8E6A-422D-B822-020A2A1343B2}">
          <p14:sldIdLst>
            <p14:sldId id="256"/>
            <p14:sldId id="257"/>
            <p14:sldId id="493"/>
            <p14:sldId id="412"/>
            <p14:sldId id="263"/>
            <p14:sldId id="262"/>
            <p14:sldId id="264"/>
            <p14:sldId id="494"/>
            <p14:sldId id="495"/>
            <p14:sldId id="480"/>
            <p14:sldId id="416"/>
            <p14:sldId id="488"/>
            <p14:sldId id="478"/>
            <p14:sldId id="479"/>
            <p14:sldId id="474"/>
            <p14:sldId id="445"/>
            <p14:sldId id="446"/>
            <p14:sldId id="447"/>
            <p14:sldId id="448"/>
            <p14:sldId id="450"/>
            <p14:sldId id="496"/>
            <p14:sldId id="454"/>
            <p14:sldId id="497"/>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BB16"/>
    <a:srgbClr val="FAC2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49" autoAdjust="0"/>
  </p:normalViewPr>
  <p:slideViewPr>
    <p:cSldViewPr snapToGrid="0">
      <p:cViewPr varScale="1">
        <p:scale>
          <a:sx n="73" d="100"/>
          <a:sy n="73" d="100"/>
        </p:scale>
        <p:origin x="78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4282281" cy="339233"/>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597620" y="0"/>
            <a:ext cx="4282281" cy="339233"/>
          </a:xfrm>
          <a:prstGeom prst="rect">
            <a:avLst/>
          </a:prstGeom>
        </p:spPr>
        <p:txBody>
          <a:bodyPr vert="horz" lIns="91440" tIns="45720" rIns="91440" bIns="45720" rtlCol="0"/>
          <a:lstStyle>
            <a:lvl1pPr algn="r">
              <a:defRPr sz="1200"/>
            </a:lvl1pPr>
          </a:lstStyle>
          <a:p>
            <a:fld id="{4ACD8610-1C3D-43F5-89A9-86AB567CD42E}" type="datetimeFigureOut">
              <a:rPr lang="ru-RU" smtClean="0"/>
              <a:pPr/>
              <a:t>31.10.2024</a:t>
            </a:fld>
            <a:endParaRPr lang="ru-RU"/>
          </a:p>
        </p:txBody>
      </p:sp>
      <p:sp>
        <p:nvSpPr>
          <p:cNvPr id="4" name="Образ слайда 3"/>
          <p:cNvSpPr>
            <a:spLocks noGrp="1" noRot="1" noChangeAspect="1"/>
          </p:cNvSpPr>
          <p:nvPr>
            <p:ph type="sldImg" idx="2"/>
          </p:nvPr>
        </p:nvSpPr>
        <p:spPr>
          <a:xfrm>
            <a:off x="2911475" y="844550"/>
            <a:ext cx="4059238" cy="22828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88220" y="3253810"/>
            <a:ext cx="7905750" cy="2662208"/>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6421932"/>
            <a:ext cx="4282281" cy="3392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597620" y="6421932"/>
            <a:ext cx="4282281" cy="339232"/>
          </a:xfrm>
          <a:prstGeom prst="rect">
            <a:avLst/>
          </a:prstGeom>
        </p:spPr>
        <p:txBody>
          <a:bodyPr vert="horz" lIns="91440" tIns="45720" rIns="91440" bIns="45720" rtlCol="0" anchor="b"/>
          <a:lstStyle>
            <a:lvl1pPr algn="r">
              <a:defRPr sz="1200"/>
            </a:lvl1pPr>
          </a:lstStyle>
          <a:p>
            <a:fld id="{C162EDC9-606C-45D4-A142-1169FF8C16F3}" type="slidenum">
              <a:rPr lang="ru-RU" smtClean="0"/>
              <a:pPr/>
              <a:t>‹#›</a:t>
            </a:fld>
            <a:endParaRPr lang="ru-RU"/>
          </a:p>
        </p:txBody>
      </p:sp>
    </p:spTree>
    <p:extLst>
      <p:ext uri="{BB962C8B-B14F-4D97-AF65-F5344CB8AC3E}">
        <p14:creationId xmlns:p14="http://schemas.microsoft.com/office/powerpoint/2010/main" val="2925175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911475" y="844550"/>
            <a:ext cx="4059238" cy="22828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162EDC9-606C-45D4-A142-1169FF8C16F3}" type="slidenum">
              <a:rPr lang="ru-RU" smtClean="0"/>
              <a:pPr/>
              <a:t>1</a:t>
            </a:fld>
            <a:endParaRPr lang="ru-RU"/>
          </a:p>
        </p:txBody>
      </p:sp>
    </p:spTree>
    <p:extLst>
      <p:ext uri="{BB962C8B-B14F-4D97-AF65-F5344CB8AC3E}">
        <p14:creationId xmlns:p14="http://schemas.microsoft.com/office/powerpoint/2010/main" val="1915184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911475" y="844550"/>
            <a:ext cx="4059238" cy="22828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793DD96-A2D3-4F28-8EF9-025AE83AE7FC}" type="slidenum">
              <a:rPr lang="ru-RU" smtClean="0"/>
              <a:pPr/>
              <a:t>7</a:t>
            </a:fld>
            <a:endParaRPr lang="ru-RU"/>
          </a:p>
        </p:txBody>
      </p:sp>
    </p:spTree>
    <p:extLst>
      <p:ext uri="{BB962C8B-B14F-4D97-AF65-F5344CB8AC3E}">
        <p14:creationId xmlns:p14="http://schemas.microsoft.com/office/powerpoint/2010/main" val="2355217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911475" y="844550"/>
            <a:ext cx="4059238" cy="22828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162EDC9-606C-45D4-A142-1169FF8C16F3}" type="slidenum">
              <a:rPr lang="ru-RU" smtClean="0"/>
              <a:pPr/>
              <a:t>17</a:t>
            </a:fld>
            <a:endParaRPr lang="ru-RU"/>
          </a:p>
        </p:txBody>
      </p:sp>
    </p:spTree>
    <p:extLst>
      <p:ext uri="{BB962C8B-B14F-4D97-AF65-F5344CB8AC3E}">
        <p14:creationId xmlns:p14="http://schemas.microsoft.com/office/powerpoint/2010/main" val="2154827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2911475" y="844550"/>
            <a:ext cx="4059238" cy="2282825"/>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C162EDC9-606C-45D4-A142-1169FF8C16F3}" type="slidenum">
              <a:rPr lang="ru-RU" smtClean="0"/>
              <a:pPr/>
              <a:t>23</a:t>
            </a:fld>
            <a:endParaRPr lang="ru-RU"/>
          </a:p>
        </p:txBody>
      </p:sp>
    </p:spTree>
    <p:extLst>
      <p:ext uri="{BB962C8B-B14F-4D97-AF65-F5344CB8AC3E}">
        <p14:creationId xmlns:p14="http://schemas.microsoft.com/office/powerpoint/2010/main" val="1915184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8"/>
            <a:ext cx="10363200" cy="1470025"/>
          </a:xfrm>
        </p:spPr>
        <p:txBody>
          <a:bodyPr/>
          <a:lstStyle/>
          <a:p>
            <a:r>
              <a:rPr lang="ru-RU"/>
              <a:t>Образец заголовка</a:t>
            </a:r>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3281186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319184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11785600" y="274641"/>
            <a:ext cx="36576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12800" y="274641"/>
            <a:ext cx="107696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410391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3185310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3"/>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2868381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3618472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2402141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208506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3577888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2" y="273050"/>
            <a:ext cx="4011084"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176119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06086593-81C0-4BBF-B01E-B127C8AAA53B}" type="datetimeFigureOut">
              <a:rPr lang="ru-RU" smtClean="0"/>
              <a:pPr/>
              <a:t>31.10.2024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BAB4B1E-3AE6-4A71-914A-0DB55F66A403}" type="slidenum">
              <a:rPr lang="ru-RU" smtClean="0"/>
              <a:pPr/>
              <a:t>‹#›</a:t>
            </a:fld>
            <a:endParaRPr lang="ru-RU"/>
          </a:p>
        </p:txBody>
      </p:sp>
    </p:spTree>
    <p:extLst>
      <p:ext uri="{BB962C8B-B14F-4D97-AF65-F5344CB8AC3E}">
        <p14:creationId xmlns:p14="http://schemas.microsoft.com/office/powerpoint/2010/main" val="3216599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
              <a:schemeClr val="accent1">
                <a:tint val="66000"/>
                <a:satMod val="160000"/>
                <a:alpha val="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86593-81C0-4BBF-B01E-B127C8AAA53B}" type="datetimeFigureOut">
              <a:rPr lang="ru-RU" smtClean="0"/>
              <a:pPr/>
              <a:t>31.10.2024</a:t>
            </a:fld>
            <a:endParaRPr lang="ru-RU"/>
          </a:p>
        </p:txBody>
      </p:sp>
      <p:sp>
        <p:nvSpPr>
          <p:cNvPr id="5" name="Нижний колонтитул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AB4B1E-3AE6-4A71-914A-0DB55F66A403}" type="slidenum">
              <a:rPr lang="ru-RU" smtClean="0"/>
              <a:pPr/>
              <a:t>‹#›</a:t>
            </a:fld>
            <a:endParaRPr lang="ru-RU"/>
          </a:p>
        </p:txBody>
      </p:sp>
    </p:spTree>
    <p:extLst>
      <p:ext uri="{BB962C8B-B14F-4D97-AF65-F5344CB8AC3E}">
        <p14:creationId xmlns:p14="http://schemas.microsoft.com/office/powerpoint/2010/main" val="33956252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2" Type="http://schemas.openxmlformats.org/officeDocument/2006/relationships/hyperlink" Target="https://biblioclub.ru/index.php?page=book&amp;id=22637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831273"/>
            <a:ext cx="10379824" cy="2660072"/>
          </a:xfrm>
        </p:spPr>
        <p:txBody>
          <a:bodyPr>
            <a:noAutofit/>
          </a:bodyPr>
          <a:lstStyle/>
          <a:p>
            <a:r>
              <a:rPr lang="ru-RU" sz="3200" b="1" dirty="0"/>
              <a:t>Педагогика и психологии высшего образования</a:t>
            </a:r>
            <a:br>
              <a:rPr lang="ru-RU" sz="3600" b="1" dirty="0"/>
            </a:br>
            <a:br>
              <a:rPr lang="ru-RU" sz="3600" b="1" dirty="0"/>
            </a:br>
            <a:br>
              <a:rPr lang="ru-RU" sz="3600" b="1" dirty="0"/>
            </a:br>
            <a:br>
              <a:rPr lang="ru-RU" sz="3200" b="1" dirty="0"/>
            </a:br>
            <a:br>
              <a:rPr lang="ru-RU" sz="3200" b="1" dirty="0"/>
            </a:br>
            <a:r>
              <a:rPr lang="ru-RU" sz="4000" b="1" dirty="0"/>
              <a:t>Раздел 1. Тема 3. Высшее образование в современных условиях </a:t>
            </a:r>
          </a:p>
        </p:txBody>
      </p:sp>
      <p:sp>
        <p:nvSpPr>
          <p:cNvPr id="3" name="Подзаголовок 2"/>
          <p:cNvSpPr>
            <a:spLocks noGrp="1"/>
          </p:cNvSpPr>
          <p:nvPr>
            <p:ph type="subTitle" idx="1"/>
          </p:nvPr>
        </p:nvSpPr>
        <p:spPr>
          <a:xfrm>
            <a:off x="1524000" y="5104017"/>
            <a:ext cx="10379824" cy="1463039"/>
          </a:xfrm>
        </p:spPr>
        <p:txBody>
          <a:bodyPr/>
          <a:lstStyle/>
          <a:p>
            <a:pPr algn="r"/>
            <a:r>
              <a:rPr lang="ru-RU" dirty="0" err="1">
                <a:solidFill>
                  <a:schemeClr val="tx1"/>
                </a:solidFill>
              </a:rPr>
              <a:t>Кузьминич</a:t>
            </a:r>
            <a:r>
              <a:rPr lang="ru-RU" dirty="0">
                <a:solidFill>
                  <a:schemeClr val="tx1"/>
                </a:solidFill>
              </a:rPr>
              <a:t> Татьяна Васильевна, </a:t>
            </a:r>
          </a:p>
          <a:p>
            <a:pPr algn="r"/>
            <a:r>
              <a:rPr lang="ru-RU" dirty="0">
                <a:solidFill>
                  <a:schemeClr val="tx1"/>
                </a:solidFill>
              </a:rPr>
              <a:t>кандидат педагогических наук, доцент</a:t>
            </a:r>
          </a:p>
        </p:txBody>
      </p:sp>
      <p:pic>
        <p:nvPicPr>
          <p:cNvPr id="6" name="Рисунок 5" descr="Академическая шапочка">
            <a:extLst>
              <a:ext uri="{FF2B5EF4-FFF2-40B4-BE49-F238E27FC236}">
                <a16:creationId xmlns:a16="http://schemas.microsoft.com/office/drawing/2014/main" id="{E49FD3B4-27DE-4531-ACF4-5EBDABA3618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5869" y="266398"/>
            <a:ext cx="665732" cy="665732"/>
          </a:xfrm>
          <a:prstGeom prst="rect">
            <a:avLst/>
          </a:prstGeom>
        </p:spPr>
      </p:pic>
    </p:spTree>
    <p:extLst>
      <p:ext uri="{BB962C8B-B14F-4D97-AF65-F5344CB8AC3E}">
        <p14:creationId xmlns:p14="http://schemas.microsoft.com/office/powerpoint/2010/main" val="331944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8753"/>
            <a:ext cx="12195959" cy="1322635"/>
          </a:xfrm>
          <a:solidFill>
            <a:srgbClr val="FAC226"/>
          </a:solidFill>
        </p:spPr>
        <p:txBody>
          <a:bodyPr>
            <a:noAutofit/>
          </a:bodyPr>
          <a:lstStyle/>
          <a:p>
            <a:pPr algn="ctr"/>
            <a:r>
              <a:rPr lang="ru-RU" sz="2400" dirty="0">
                <a:solidFill>
                  <a:srgbClr val="FF0000"/>
                </a:solidFill>
                <a:latin typeface="Arial Black" pitchFamily="34" charset="0"/>
              </a:rPr>
              <a:t>Белорусский опыт </a:t>
            </a:r>
            <a:br>
              <a:rPr lang="ru-RU" sz="2400" dirty="0">
                <a:solidFill>
                  <a:srgbClr val="FF0000"/>
                </a:solidFill>
                <a:latin typeface="Arial Black" pitchFamily="34" charset="0"/>
              </a:rPr>
            </a:br>
            <a:r>
              <a:rPr lang="ru-RU" sz="2400" dirty="0">
                <a:solidFill>
                  <a:srgbClr val="FF0000"/>
                </a:solidFill>
                <a:latin typeface="Arial Black" pitchFamily="34" charset="0"/>
              </a:rPr>
              <a:t>реализации идей </a:t>
            </a:r>
            <a:r>
              <a:rPr lang="ru-RU" sz="2400" dirty="0" err="1">
                <a:solidFill>
                  <a:srgbClr val="FF0000"/>
                </a:solidFill>
                <a:latin typeface="Arial Black" pitchFamily="34" charset="0"/>
              </a:rPr>
              <a:t>компетентностного</a:t>
            </a:r>
            <a:r>
              <a:rPr lang="ru-RU" sz="2400" dirty="0">
                <a:solidFill>
                  <a:srgbClr val="FF0000"/>
                </a:solidFill>
                <a:latin typeface="Arial Black" pitchFamily="34" charset="0"/>
              </a:rPr>
              <a:t> подхода</a:t>
            </a:r>
          </a:p>
        </p:txBody>
      </p:sp>
      <p:sp>
        <p:nvSpPr>
          <p:cNvPr id="3" name="Объект 2"/>
          <p:cNvSpPr>
            <a:spLocks noGrp="1"/>
          </p:cNvSpPr>
          <p:nvPr>
            <p:ph idx="1"/>
          </p:nvPr>
        </p:nvSpPr>
        <p:spPr>
          <a:xfrm>
            <a:off x="1137146" y="1447800"/>
            <a:ext cx="9320543" cy="4052902"/>
          </a:xfrm>
        </p:spPr>
        <p:txBody>
          <a:bodyPr>
            <a:normAutofit/>
          </a:bodyPr>
          <a:lstStyle/>
          <a:p>
            <a:endParaRPr lang="ru-RU" sz="1700" dirty="0">
              <a:latin typeface="Arial Black" pitchFamily="34" charset="0"/>
            </a:endParaRPr>
          </a:p>
          <a:p>
            <a:r>
              <a:rPr lang="ru-RU" sz="1700" dirty="0">
                <a:latin typeface="Arial Black" pitchFamily="34" charset="0"/>
              </a:rPr>
              <a:t>работы А.В.Макарова, А.И.Жука, О.Л.Жук, </a:t>
            </a:r>
            <a:r>
              <a:rPr lang="ru-RU" sz="1700" dirty="0" err="1">
                <a:latin typeface="Arial Black" pitchFamily="34" charset="0"/>
              </a:rPr>
              <a:t>А.Д.Лашука</a:t>
            </a:r>
            <a:r>
              <a:rPr lang="ru-RU" sz="1700" dirty="0">
                <a:latin typeface="Arial Black" pitchFamily="34" charset="0"/>
              </a:rPr>
              <a:t>, </a:t>
            </a:r>
            <a:r>
              <a:rPr lang="ru-RU" sz="1700" dirty="0" err="1">
                <a:latin typeface="Arial Black" pitchFamily="34" charset="0"/>
              </a:rPr>
              <a:t>Э.М.Калицкого</a:t>
            </a:r>
            <a:r>
              <a:rPr lang="ru-RU" sz="1700" dirty="0">
                <a:latin typeface="Arial Black" pitchFamily="34" charset="0"/>
              </a:rPr>
              <a:t> и др. </a:t>
            </a:r>
          </a:p>
          <a:p>
            <a:endParaRPr lang="ru-RU" sz="1700" dirty="0">
              <a:latin typeface="Arial Black" pitchFamily="34" charset="0"/>
            </a:endParaRPr>
          </a:p>
          <a:p>
            <a:r>
              <a:rPr lang="ru-RU" sz="1700" b="1" dirty="0">
                <a:latin typeface="Arial Black" pitchFamily="34" charset="0"/>
              </a:rPr>
              <a:t>научно-методическая деятельность </a:t>
            </a:r>
            <a:r>
              <a:rPr lang="ru-RU" sz="1700" b="1" dirty="0">
                <a:solidFill>
                  <a:srgbClr val="FF0000"/>
                </a:solidFill>
                <a:latin typeface="Arial Black" pitchFamily="34" charset="0"/>
              </a:rPr>
              <a:t>РИВШ  и НИО </a:t>
            </a:r>
            <a:r>
              <a:rPr lang="ru-RU" sz="1700" b="1" dirty="0">
                <a:latin typeface="Arial Black" pitchFamily="34" charset="0"/>
              </a:rPr>
              <a:t>при  разработке Государственных образовательных стандартов ВО  (2007, 2012) и др. нормативно-правовых документов</a:t>
            </a:r>
          </a:p>
          <a:p>
            <a:endParaRPr lang="ru-RU" sz="1700" b="1" dirty="0">
              <a:latin typeface="Arial Black" pitchFamily="34" charset="0"/>
            </a:endParaRPr>
          </a:p>
          <a:p>
            <a:r>
              <a:rPr lang="ru-RU" sz="1700" b="1" dirty="0">
                <a:latin typeface="Arial Black" pitchFamily="34" charset="0"/>
              </a:rPr>
              <a:t>Кодекс РБ об образовании  (2011 г., ст. 91)</a:t>
            </a:r>
          </a:p>
          <a:p>
            <a:endParaRPr lang="ru-RU" sz="1700" dirty="0">
              <a:latin typeface="Arial Black" pitchFamily="34" charset="0"/>
            </a:endParaRPr>
          </a:p>
          <a:p>
            <a:r>
              <a:rPr lang="ru-RU" sz="1700" b="1" dirty="0">
                <a:latin typeface="Arial Black" pitchFamily="34" charset="0"/>
              </a:rPr>
              <a:t>Международная научно-практическая конференция «</a:t>
            </a:r>
            <a:r>
              <a:rPr lang="ru-RU" sz="1700" b="1" dirty="0" err="1">
                <a:latin typeface="Arial Black" pitchFamily="34" charset="0"/>
              </a:rPr>
              <a:t>Компетентностный</a:t>
            </a:r>
            <a:r>
              <a:rPr lang="ru-RU" sz="1700" b="1" dirty="0">
                <a:latin typeface="Arial Black" pitchFamily="34" charset="0"/>
              </a:rPr>
              <a:t> подход в образовании: история и современность» 16-17 апреля 2013 года, МГИРО) и др.</a:t>
            </a:r>
          </a:p>
          <a:p>
            <a:endParaRPr lang="ru-RU" sz="1900" b="1" dirty="0">
              <a:latin typeface="Arial Black" pitchFamily="34" charset="0"/>
            </a:endParaRPr>
          </a:p>
          <a:p>
            <a:endParaRPr lang="ru-RU" b="1" dirty="0">
              <a:latin typeface="Arial Black" pitchFamily="34" charset="0"/>
            </a:endParaRPr>
          </a:p>
          <a:p>
            <a:endParaRPr lang="ru-RU" b="1" dirty="0">
              <a:latin typeface="Arial Black" pitchFamily="34" charset="0"/>
            </a:endParaRPr>
          </a:p>
          <a:p>
            <a:endParaRPr lang="ru-RU" b="1" dirty="0">
              <a:latin typeface="Arial Black" pitchFamily="34" charset="0"/>
            </a:endParaRP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465559040"/>
              </p:ext>
            </p:extLst>
          </p:nvPr>
        </p:nvGraphicFramePr>
        <p:xfrm>
          <a:off x="0" y="5486400"/>
          <a:ext cx="12192000" cy="106110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0000"/>
                    </a:ext>
                  </a:extLst>
                </a:gridCol>
              </a:tblGrid>
              <a:tr h="1061100">
                <a:tc>
                  <a:txBody>
                    <a:bodyPr/>
                    <a:lstStyle/>
                    <a:p>
                      <a:pPr algn="ctr"/>
                      <a:r>
                        <a:rPr lang="ru-RU" sz="2000" dirty="0">
                          <a:solidFill>
                            <a:schemeClr val="tx1">
                              <a:lumMod val="95000"/>
                              <a:lumOff val="5000"/>
                            </a:schemeClr>
                          </a:solidFill>
                          <a:latin typeface="Arial Black" pitchFamily="34" charset="0"/>
                        </a:rPr>
                        <a:t>ВЫВОД:</a:t>
                      </a:r>
                      <a:r>
                        <a:rPr lang="ru-RU" sz="2000" baseline="0" dirty="0">
                          <a:solidFill>
                            <a:schemeClr val="tx1">
                              <a:lumMod val="95000"/>
                              <a:lumOff val="5000"/>
                            </a:schemeClr>
                          </a:solidFill>
                          <a:latin typeface="Arial Black" pitchFamily="34" charset="0"/>
                        </a:rPr>
                        <a:t> </a:t>
                      </a:r>
                    </a:p>
                    <a:p>
                      <a:pPr algn="ctr"/>
                      <a:r>
                        <a:rPr lang="ru-RU" sz="2000" baseline="0" dirty="0">
                          <a:solidFill>
                            <a:schemeClr val="tx1">
                              <a:lumMod val="95000"/>
                              <a:lumOff val="5000"/>
                            </a:schemeClr>
                          </a:solidFill>
                          <a:latin typeface="Arial Black" pitchFamily="34" charset="0"/>
                        </a:rPr>
                        <a:t>внедрение КП – магистральный путь </a:t>
                      </a:r>
                      <a:r>
                        <a:rPr lang="ru-RU" baseline="0" dirty="0">
                          <a:solidFill>
                            <a:schemeClr val="tx1">
                              <a:lumMod val="95000"/>
                              <a:lumOff val="5000"/>
                            </a:schemeClr>
                          </a:solidFill>
                          <a:latin typeface="Arial Black" pitchFamily="34" charset="0"/>
                        </a:rPr>
                        <a:t>развития образования в Республике Беларусь и других странах мира</a:t>
                      </a:r>
                      <a:endParaRPr lang="ru-RU" dirty="0">
                        <a:solidFill>
                          <a:schemeClr val="tx1">
                            <a:lumMod val="95000"/>
                            <a:lumOff val="5000"/>
                          </a:schemeClr>
                        </a:solidFill>
                        <a:latin typeface="Arial Black" pitchFamily="34" charset="0"/>
                      </a:endParaRPr>
                    </a:p>
                  </a:txBody>
                  <a:tcPr>
                    <a:solidFill>
                      <a:schemeClr val="accent3">
                        <a:lumMod val="60000"/>
                        <a:lumOff val="4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73556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E6C53E4-9E52-43E0-8F2E-6BC64C879B45}"/>
              </a:ext>
            </a:extLst>
          </p:cNvPr>
          <p:cNvSpPr>
            <a:spLocks noGrp="1"/>
          </p:cNvSpPr>
          <p:nvPr>
            <p:ph type="title"/>
          </p:nvPr>
        </p:nvSpPr>
        <p:spPr>
          <a:xfrm>
            <a:off x="609600" y="274637"/>
            <a:ext cx="10972800" cy="2409185"/>
          </a:xfrm>
        </p:spPr>
        <p:txBody>
          <a:bodyPr>
            <a:normAutofit/>
          </a:bodyPr>
          <a:lstStyle/>
          <a:p>
            <a:r>
              <a:rPr lang="ru-RU" sz="2400" b="1" dirty="0"/>
              <a:t>Высшее образование </a:t>
            </a:r>
            <a:r>
              <a:rPr lang="ru-RU" sz="2400" dirty="0"/>
              <a:t>– уровень основного образования, направленный на развитие личности студента, курсанта, слушателя, их интеллектуальных и творческих способностей, формирование у них компетенций, необходимых для осуществления профессиональной деятельности, завершающийся присвоением квалификации специалиста с общим высшим, углубленным высшим или специальным высшим образованием и (или) степени.</a:t>
            </a:r>
          </a:p>
        </p:txBody>
      </p:sp>
      <p:sp>
        <p:nvSpPr>
          <p:cNvPr id="3" name="Объект 2">
            <a:extLst>
              <a:ext uri="{FF2B5EF4-FFF2-40B4-BE49-F238E27FC236}">
                <a16:creationId xmlns:a16="http://schemas.microsoft.com/office/drawing/2014/main" id="{F42C31AB-5B12-4D6D-9E81-B8ACA7BFF392}"/>
              </a:ext>
            </a:extLst>
          </p:cNvPr>
          <p:cNvSpPr>
            <a:spLocks noGrp="1"/>
          </p:cNvSpPr>
          <p:nvPr>
            <p:ph sz="half" idx="1"/>
          </p:nvPr>
        </p:nvSpPr>
        <p:spPr>
          <a:xfrm>
            <a:off x="376053" y="2529444"/>
            <a:ext cx="11815947" cy="3538215"/>
          </a:xfrm>
        </p:spPr>
        <p:txBody>
          <a:bodyPr>
            <a:noAutofit/>
          </a:bodyPr>
          <a:lstStyle/>
          <a:p>
            <a:pPr marL="0" indent="0">
              <a:buNone/>
            </a:pPr>
            <a:r>
              <a:rPr lang="ru-RU" sz="2000" dirty="0"/>
              <a:t>Учреждения высшего образования:</a:t>
            </a:r>
          </a:p>
          <a:p>
            <a:r>
              <a:rPr lang="ru-RU" sz="2000" dirty="0"/>
              <a:t>Университеты</a:t>
            </a:r>
          </a:p>
          <a:p>
            <a:r>
              <a:rPr lang="ru-RU" sz="2000" dirty="0"/>
              <a:t>Академии</a:t>
            </a:r>
          </a:p>
          <a:p>
            <a:r>
              <a:rPr lang="ru-RU" sz="2000" dirty="0"/>
              <a:t>Отраслевые институты разного профиля: инженерные, медицинские, художественные и др. </a:t>
            </a:r>
          </a:p>
          <a:p>
            <a:r>
              <a:rPr lang="ru-RU" sz="2000" dirty="0"/>
              <a:t>политехнические и др. институты</a:t>
            </a:r>
          </a:p>
          <a:p>
            <a:r>
              <a:rPr lang="ru-RU" sz="2000" dirty="0"/>
              <a:t>Высшие военные, духовные училища</a:t>
            </a:r>
          </a:p>
          <a:p>
            <a:r>
              <a:rPr lang="ru-RU" sz="2000" dirty="0"/>
              <a:t>Консерватории </a:t>
            </a:r>
          </a:p>
          <a:p>
            <a:r>
              <a:rPr lang="ru-RU" sz="2000" dirty="0"/>
              <a:t>Колледжи</a:t>
            </a:r>
          </a:p>
          <a:p>
            <a:r>
              <a:rPr lang="ru-RU" sz="2000" dirty="0"/>
              <a:t>Некоторые колледжи</a:t>
            </a:r>
          </a:p>
          <a:p>
            <a:r>
              <a:rPr lang="ru-RU" sz="2000" dirty="0"/>
              <a:t>Школы (высшая школа бизнеса и др.)</a:t>
            </a:r>
            <a:endParaRPr lang="ru-RU" sz="2900" dirty="0"/>
          </a:p>
        </p:txBody>
      </p:sp>
    </p:spTree>
    <p:extLst>
      <p:ext uri="{BB962C8B-B14F-4D97-AF65-F5344CB8AC3E}">
        <p14:creationId xmlns:p14="http://schemas.microsoft.com/office/powerpoint/2010/main" val="3198389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70F7C2-E8DD-4D78-8586-12F918E28937}"/>
              </a:ext>
            </a:extLst>
          </p:cNvPr>
          <p:cNvSpPr>
            <a:spLocks noGrp="1"/>
          </p:cNvSpPr>
          <p:nvPr>
            <p:ph type="title"/>
          </p:nvPr>
        </p:nvSpPr>
        <p:spPr>
          <a:xfrm>
            <a:off x="609600" y="274638"/>
            <a:ext cx="10972800" cy="651637"/>
          </a:xfrm>
        </p:spPr>
        <p:txBody>
          <a:bodyPr>
            <a:normAutofit fontScale="90000"/>
          </a:bodyPr>
          <a:lstStyle/>
          <a:p>
            <a:r>
              <a:rPr lang="ru-RU" dirty="0"/>
              <a:t>Учреждения высшего образования </a:t>
            </a:r>
          </a:p>
        </p:txBody>
      </p:sp>
      <p:sp>
        <p:nvSpPr>
          <p:cNvPr id="3" name="Объект 2">
            <a:extLst>
              <a:ext uri="{FF2B5EF4-FFF2-40B4-BE49-F238E27FC236}">
                <a16:creationId xmlns:a16="http://schemas.microsoft.com/office/drawing/2014/main" id="{AF3B4436-D7DD-4908-AC4E-457CE5145575}"/>
              </a:ext>
            </a:extLst>
          </p:cNvPr>
          <p:cNvSpPr>
            <a:spLocks noGrp="1"/>
          </p:cNvSpPr>
          <p:nvPr>
            <p:ph idx="1"/>
          </p:nvPr>
        </p:nvSpPr>
        <p:spPr>
          <a:xfrm>
            <a:off x="190005" y="866899"/>
            <a:ext cx="11815947" cy="5212080"/>
          </a:xfrm>
        </p:spPr>
        <p:txBody>
          <a:bodyPr>
            <a:noAutofit/>
          </a:bodyPr>
          <a:lstStyle/>
          <a:p>
            <a:pPr marL="0" indent="0">
              <a:buNone/>
            </a:pPr>
            <a:r>
              <a:rPr lang="ru-RU" sz="2200" b="1" dirty="0"/>
              <a:t>Университет</a:t>
            </a:r>
            <a:r>
              <a:rPr lang="ru-RU" sz="2200" dirty="0"/>
              <a:t> – учреждение высшего образования, которое реализует образовательные программы высшего образования, как правило, по нескольким профилям образования, направлениям образования, группам специальностей…</a:t>
            </a:r>
          </a:p>
          <a:p>
            <a:pPr marL="0" indent="0">
              <a:buNone/>
            </a:pPr>
            <a:r>
              <a:rPr lang="ru-RU" sz="2200" dirty="0"/>
              <a:t> </a:t>
            </a:r>
          </a:p>
          <a:p>
            <a:pPr marL="0" indent="0">
              <a:buNone/>
            </a:pPr>
            <a:r>
              <a:rPr lang="ru-RU" sz="2200" b="1" dirty="0"/>
              <a:t>Академия (консерватория)</a:t>
            </a:r>
            <a:r>
              <a:rPr lang="ru-RU" sz="2200" dirty="0"/>
              <a:t> – учреждение высшего образования, которое реализует образовательные программы высшего образования, как правило, по одному профилю образования, образовательные программы научно-ориентированного образования, выполняет фундаментальные и прикладные научные исследования по одной или нескольким отраслям науки</a:t>
            </a:r>
          </a:p>
          <a:p>
            <a:pPr marL="0" indent="0">
              <a:buNone/>
            </a:pPr>
            <a:endParaRPr lang="ru-RU" sz="2200" dirty="0"/>
          </a:p>
          <a:p>
            <a:pPr marL="0" indent="0">
              <a:buNone/>
            </a:pPr>
            <a:r>
              <a:rPr lang="ru-RU" sz="2200" b="1" dirty="0"/>
              <a:t>Институт </a:t>
            </a:r>
            <a:r>
              <a:rPr lang="ru-RU" sz="2200" dirty="0"/>
              <a:t>– учреждение высшего образования, которое реализует образовательную программу бакалавриата по одной или нескольким близким специальностям одного или нескольких направлений образования, выполняет научные исследования по одной или нескольким отраслям науки, осуществляет международное сотрудничество, может реализовывать образовательные программы высшего образования, магистратуры, научно-ориентированного образования, дополнительного образования взрослых.</a:t>
            </a:r>
            <a:br>
              <a:rPr lang="ru-RU" sz="2200" dirty="0"/>
            </a:br>
            <a:endParaRPr lang="ru-RU" sz="2200" dirty="0"/>
          </a:p>
        </p:txBody>
      </p:sp>
    </p:spTree>
    <p:extLst>
      <p:ext uri="{BB962C8B-B14F-4D97-AF65-F5344CB8AC3E}">
        <p14:creationId xmlns:p14="http://schemas.microsoft.com/office/powerpoint/2010/main" val="3475939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3876BE-9E34-4363-88C2-048CC5CD866E}"/>
              </a:ext>
            </a:extLst>
          </p:cNvPr>
          <p:cNvSpPr>
            <a:spLocks noGrp="1"/>
          </p:cNvSpPr>
          <p:nvPr>
            <p:ph type="title"/>
          </p:nvPr>
        </p:nvSpPr>
        <p:spPr>
          <a:xfrm>
            <a:off x="609600" y="274638"/>
            <a:ext cx="10972800" cy="877268"/>
          </a:xfrm>
        </p:spPr>
        <p:txBody>
          <a:bodyPr/>
          <a:lstStyle/>
          <a:p>
            <a:r>
              <a:rPr lang="ru-RU" dirty="0"/>
              <a:t>Образование в Республике Беларусь </a:t>
            </a:r>
          </a:p>
        </p:txBody>
      </p:sp>
      <p:sp>
        <p:nvSpPr>
          <p:cNvPr id="3" name="Объект 2">
            <a:extLst>
              <a:ext uri="{FF2B5EF4-FFF2-40B4-BE49-F238E27FC236}">
                <a16:creationId xmlns:a16="http://schemas.microsoft.com/office/drawing/2014/main" id="{B175D1F6-0147-45B1-9DD7-DD00F40CB4F8}"/>
              </a:ext>
            </a:extLst>
          </p:cNvPr>
          <p:cNvSpPr>
            <a:spLocks noGrp="1"/>
          </p:cNvSpPr>
          <p:nvPr>
            <p:ph sz="quarter" idx="4294967295"/>
          </p:nvPr>
        </p:nvSpPr>
        <p:spPr>
          <a:xfrm>
            <a:off x="394854" y="1515291"/>
            <a:ext cx="5483432" cy="4018610"/>
          </a:xfrm>
          <a:prstGeom prst="rect">
            <a:avLst/>
          </a:prstGeom>
        </p:spPr>
        <p:txBody>
          <a:bodyPr>
            <a:normAutofit lnSpcReduction="10000"/>
          </a:bodyPr>
          <a:lstStyle/>
          <a:p>
            <a:r>
              <a:rPr lang="ru-RU" dirty="0"/>
              <a:t>Беларусь среди 189 стран занимает 47 место в мире по индексу развития образования</a:t>
            </a:r>
          </a:p>
          <a:p>
            <a:endParaRPr lang="ru-RU" dirty="0"/>
          </a:p>
          <a:p>
            <a:r>
              <a:rPr lang="ru-RU" dirty="0"/>
              <a:t>Уровень грамотности взрослого населения – 99,9%</a:t>
            </a:r>
          </a:p>
        </p:txBody>
      </p:sp>
      <p:sp>
        <p:nvSpPr>
          <p:cNvPr id="4" name="Объект 3">
            <a:extLst>
              <a:ext uri="{FF2B5EF4-FFF2-40B4-BE49-F238E27FC236}">
                <a16:creationId xmlns:a16="http://schemas.microsoft.com/office/drawing/2014/main" id="{E1A1027E-76A9-41FB-BCB4-800108BC4FCB}"/>
              </a:ext>
            </a:extLst>
          </p:cNvPr>
          <p:cNvSpPr>
            <a:spLocks noGrp="1"/>
          </p:cNvSpPr>
          <p:nvPr>
            <p:ph sz="quarter" idx="4294967295"/>
          </p:nvPr>
        </p:nvSpPr>
        <p:spPr>
          <a:xfrm>
            <a:off x="5386685" y="4548248"/>
            <a:ext cx="6524265" cy="2101933"/>
          </a:xfrm>
          <a:prstGeom prst="rect">
            <a:avLst/>
          </a:prstGeom>
        </p:spPr>
        <p:txBody>
          <a:bodyPr>
            <a:normAutofit fontScale="77500" lnSpcReduction="20000"/>
          </a:bodyPr>
          <a:lstStyle/>
          <a:p>
            <a:r>
              <a:rPr lang="ru-RU" dirty="0"/>
              <a:t>Основными функциями образования в современном мире являются:</a:t>
            </a:r>
          </a:p>
          <a:p>
            <a:r>
              <a:rPr lang="ru-RU" dirty="0"/>
              <a:t>1. функция воспроизводства (трансляции) культуры и социокультурного опыта; </a:t>
            </a:r>
          </a:p>
          <a:p>
            <a:r>
              <a:rPr lang="ru-RU" dirty="0"/>
              <a:t>2. функция развития личности, общества в целом.</a:t>
            </a:r>
          </a:p>
        </p:txBody>
      </p:sp>
      <p:sp>
        <p:nvSpPr>
          <p:cNvPr id="5" name="Прямоугольник: скругленные углы 4">
            <a:extLst>
              <a:ext uri="{FF2B5EF4-FFF2-40B4-BE49-F238E27FC236}">
                <a16:creationId xmlns:a16="http://schemas.microsoft.com/office/drawing/2014/main" id="{A5774D54-28EB-48C4-9B3C-E1D7490551E8}"/>
              </a:ext>
            </a:extLst>
          </p:cNvPr>
          <p:cNvSpPr/>
          <p:nvPr/>
        </p:nvSpPr>
        <p:spPr>
          <a:xfrm>
            <a:off x="136567" y="869718"/>
            <a:ext cx="1745672" cy="662199"/>
          </a:xfrm>
          <a:prstGeom prst="roundRect">
            <a:avLst/>
          </a:prstGeom>
          <a:solidFill>
            <a:srgbClr val="F6BB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a:solidFill>
                  <a:schemeClr val="tx1"/>
                </a:solidFill>
              </a:rPr>
              <a:t>2024</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5470" y="1033154"/>
            <a:ext cx="4659840" cy="3408218"/>
          </a:xfrm>
          <a:prstGeom prst="rect">
            <a:avLst/>
          </a:prstGeom>
          <a:solidFill>
            <a:schemeClr val="tx2">
              <a:lumMod val="40000"/>
              <a:lumOff val="60000"/>
            </a:schemeClr>
          </a:solidFill>
          <a:ln>
            <a:solidFill>
              <a:schemeClr val="accent5">
                <a:lumMod val="75000"/>
              </a:schemeClr>
            </a:solidFill>
          </a:ln>
          <a:effectLst/>
        </p:spPr>
      </p:pic>
    </p:spTree>
    <p:extLst>
      <p:ext uri="{BB962C8B-B14F-4D97-AF65-F5344CB8AC3E}">
        <p14:creationId xmlns:p14="http://schemas.microsoft.com/office/powerpoint/2010/main" val="2543614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478B913-F446-43BB-9634-FC882F94ED40}"/>
              </a:ext>
            </a:extLst>
          </p:cNvPr>
          <p:cNvSpPr>
            <a:spLocks noGrp="1"/>
          </p:cNvSpPr>
          <p:nvPr>
            <p:ph sz="quarter" idx="4294967295"/>
          </p:nvPr>
        </p:nvSpPr>
        <p:spPr>
          <a:xfrm>
            <a:off x="288571" y="1849987"/>
            <a:ext cx="5792037" cy="3448595"/>
          </a:xfrm>
          <a:prstGeom prst="rect">
            <a:avLst/>
          </a:prstGeom>
        </p:spPr>
        <p:txBody>
          <a:bodyPr>
            <a:normAutofit fontScale="55000" lnSpcReduction="20000"/>
          </a:bodyPr>
          <a:lstStyle/>
          <a:p>
            <a:pPr marL="0" indent="0">
              <a:buNone/>
            </a:pPr>
            <a:r>
              <a:rPr lang="ru-RU" sz="2900" dirty="0"/>
              <a:t>Регламентировано Кодексом Республики Беларусь об образовании </a:t>
            </a:r>
          </a:p>
          <a:p>
            <a:r>
              <a:rPr lang="ru-RU" sz="2900" dirty="0"/>
              <a:t>В соответствии с направлениями Концептуальных подходов к развитию системы образования Республики Беларусь до 2020 года и на перспективу до 2030 года, одобренных Республиканским педагогическим советом (август 2017 г.) </a:t>
            </a:r>
          </a:p>
          <a:p>
            <a:r>
              <a:rPr lang="ru-RU" sz="2900" dirty="0"/>
              <a:t>осуществляется в соответствии с соблюдением национальных интересов и потребностей экономики Республики Беларусь, необходимостью улучшения имиджа и конкурентоспособности национальной системы высшего образования, повышения позиций учреждений высшего образования в международных рейтингах, расширения экспорта образовательных услуг.</a:t>
            </a:r>
          </a:p>
          <a:p>
            <a:endParaRPr lang="ru-RU" dirty="0"/>
          </a:p>
        </p:txBody>
      </p:sp>
      <p:sp>
        <p:nvSpPr>
          <p:cNvPr id="4" name="Объект 3">
            <a:extLst>
              <a:ext uri="{FF2B5EF4-FFF2-40B4-BE49-F238E27FC236}">
                <a16:creationId xmlns:a16="http://schemas.microsoft.com/office/drawing/2014/main" id="{06C08B67-35C3-4EDE-8618-760188C2CAE2}"/>
              </a:ext>
            </a:extLst>
          </p:cNvPr>
          <p:cNvSpPr>
            <a:spLocks noGrp="1"/>
          </p:cNvSpPr>
          <p:nvPr>
            <p:ph sz="quarter" idx="4294967295"/>
          </p:nvPr>
        </p:nvSpPr>
        <p:spPr>
          <a:xfrm>
            <a:off x="765588" y="4689291"/>
            <a:ext cx="10266589" cy="1946878"/>
          </a:xfrm>
          <a:prstGeom prst="rect">
            <a:avLst/>
          </a:prstGeom>
          <a:ln w="57150">
            <a:solidFill>
              <a:srgbClr val="C00000"/>
            </a:solidFill>
          </a:ln>
        </p:spPr>
        <p:txBody>
          <a:bodyPr>
            <a:normAutofit fontScale="77500" lnSpcReduction="20000"/>
          </a:bodyPr>
          <a:lstStyle/>
          <a:p>
            <a:r>
              <a:rPr lang="ru-RU" sz="3300" dirty="0"/>
              <a:t>По данным Министерства образования Республики Беларусь на 2023 г., в нашей стране функционируют 42 государственных учреждения высшего образования (31 университет, 9 академий, 2 института), находящиеся в подчинении 12 министерств и ведомств, 7 учреждений высшего образования частной формы собственности. </a:t>
            </a:r>
          </a:p>
        </p:txBody>
      </p:sp>
      <p:sp>
        <p:nvSpPr>
          <p:cNvPr id="5" name="Прямоугольник: скругленные углы 4">
            <a:extLst>
              <a:ext uri="{FF2B5EF4-FFF2-40B4-BE49-F238E27FC236}">
                <a16:creationId xmlns:a16="http://schemas.microsoft.com/office/drawing/2014/main" id="{877E85C5-2DF5-4854-85E8-8AA8F6AF5E6B}"/>
              </a:ext>
            </a:extLst>
          </p:cNvPr>
          <p:cNvSpPr/>
          <p:nvPr/>
        </p:nvSpPr>
        <p:spPr>
          <a:xfrm>
            <a:off x="473297" y="287001"/>
            <a:ext cx="3338623" cy="1479454"/>
          </a:xfrm>
          <a:prstGeom prst="roundRect">
            <a:avLst/>
          </a:prstGeom>
          <a:solidFill>
            <a:schemeClr val="accent2">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a:p>
            <a:pPr algn="ctr"/>
            <a:r>
              <a:rPr lang="ru-RU" dirty="0">
                <a:solidFill>
                  <a:schemeClr val="tx1"/>
                </a:solidFill>
              </a:rPr>
              <a:t>2 785 учреждений дошкольного образования</a:t>
            </a:r>
          </a:p>
          <a:p>
            <a:pPr algn="ctr"/>
            <a:endParaRPr lang="ru-RU" dirty="0">
              <a:solidFill>
                <a:schemeClr val="tx1"/>
              </a:solidFill>
            </a:endParaRPr>
          </a:p>
          <a:p>
            <a:pPr algn="ctr"/>
            <a:r>
              <a:rPr lang="ru-RU" dirty="0">
                <a:solidFill>
                  <a:schemeClr val="tx1"/>
                </a:solidFill>
              </a:rPr>
              <a:t>2 684 учреждений общего среднего образования</a:t>
            </a:r>
          </a:p>
          <a:p>
            <a:pPr algn="ctr"/>
            <a:endParaRPr lang="ru-RU" dirty="0">
              <a:solidFill>
                <a:schemeClr val="tx1"/>
              </a:solidFill>
            </a:endParaRPr>
          </a:p>
        </p:txBody>
      </p:sp>
      <p:sp>
        <p:nvSpPr>
          <p:cNvPr id="6" name="AutoShape 2">
            <a:extLst>
              <a:ext uri="{FF2B5EF4-FFF2-40B4-BE49-F238E27FC236}">
                <a16:creationId xmlns:a16="http://schemas.microsoft.com/office/drawing/2014/main" id="{E5EECD24-869C-4564-A3F7-5D6A9F25F5B6}"/>
              </a:ext>
            </a:extLst>
          </p:cNvPr>
          <p:cNvSpPr>
            <a:spLocks noChangeAspect="1" noChangeArrowheads="1"/>
          </p:cNvSpPr>
          <p:nvPr/>
        </p:nvSpPr>
        <p:spPr bwMode="auto">
          <a:xfrm>
            <a:off x="6984705" y="3964221"/>
            <a:ext cx="5410200" cy="3048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Прямоугольник: скругленные углы 6">
            <a:extLst>
              <a:ext uri="{FF2B5EF4-FFF2-40B4-BE49-F238E27FC236}">
                <a16:creationId xmlns:a16="http://schemas.microsoft.com/office/drawing/2014/main" id="{A77B84C4-5B6D-40E2-A3E7-043C5CF5ABFB}"/>
              </a:ext>
            </a:extLst>
          </p:cNvPr>
          <p:cNvSpPr/>
          <p:nvPr/>
        </p:nvSpPr>
        <p:spPr>
          <a:xfrm>
            <a:off x="5225016" y="297788"/>
            <a:ext cx="3519377" cy="1552199"/>
          </a:xfrm>
          <a:prstGeom prst="roundRect">
            <a:avLst/>
          </a:prstGeom>
          <a:solidFill>
            <a:schemeClr val="accent2">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dirty="0">
                <a:solidFill>
                  <a:schemeClr val="tx1"/>
                </a:solidFill>
              </a:rPr>
              <a:t>226 учреждений профессионально-технического образования и среднего специального образования</a:t>
            </a:r>
          </a:p>
        </p:txBody>
      </p:sp>
      <p:sp>
        <p:nvSpPr>
          <p:cNvPr id="8" name="Овал 7">
            <a:extLst>
              <a:ext uri="{FF2B5EF4-FFF2-40B4-BE49-F238E27FC236}">
                <a16:creationId xmlns:a16="http://schemas.microsoft.com/office/drawing/2014/main" id="{AA6E53D9-58D0-4903-B2B2-F04371D55BB9}"/>
              </a:ext>
            </a:extLst>
          </p:cNvPr>
          <p:cNvSpPr/>
          <p:nvPr/>
        </p:nvSpPr>
        <p:spPr>
          <a:xfrm>
            <a:off x="9218427" y="605393"/>
            <a:ext cx="1286539" cy="936990"/>
          </a:xfrm>
          <a:prstGeom prst="ellipse">
            <a:avLst/>
          </a:prstGeom>
          <a:solidFill>
            <a:schemeClr val="accent2">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rgbClr val="002060"/>
                </a:solidFill>
              </a:rPr>
              <a:t>2024</a:t>
            </a:r>
          </a:p>
        </p:txBody>
      </p:sp>
      <p:sp>
        <p:nvSpPr>
          <p:cNvPr id="9" name="Прямоугольник: скругленные углы 8">
            <a:extLst>
              <a:ext uri="{FF2B5EF4-FFF2-40B4-BE49-F238E27FC236}">
                <a16:creationId xmlns:a16="http://schemas.microsoft.com/office/drawing/2014/main" id="{1B08A811-30E4-4D71-A1B6-9AEBB722CC4E}"/>
              </a:ext>
            </a:extLst>
          </p:cNvPr>
          <p:cNvSpPr/>
          <p:nvPr/>
        </p:nvSpPr>
        <p:spPr>
          <a:xfrm>
            <a:off x="6469560" y="2202874"/>
            <a:ext cx="5722440" cy="2297875"/>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Специальное образование: </a:t>
            </a:r>
          </a:p>
          <a:p>
            <a:pPr algn="ctr"/>
            <a:r>
              <a:rPr lang="ru-RU" dirty="0">
                <a:solidFill>
                  <a:schemeClr val="tx1"/>
                </a:solidFill>
              </a:rPr>
              <a:t>48 специальных детских садов;</a:t>
            </a:r>
          </a:p>
          <a:p>
            <a:pPr marL="342900" indent="-342900" algn="ctr">
              <a:buAutoNum type="arabicPlain" startAt="47"/>
            </a:pPr>
            <a:r>
              <a:rPr lang="ru-RU" dirty="0">
                <a:solidFill>
                  <a:schemeClr val="tx1"/>
                </a:solidFill>
              </a:rPr>
              <a:t>специальных школ; </a:t>
            </a:r>
          </a:p>
          <a:p>
            <a:pPr algn="ctr"/>
            <a:r>
              <a:rPr lang="ru-RU" dirty="0">
                <a:solidFill>
                  <a:schemeClr val="tx1"/>
                </a:solidFill>
              </a:rPr>
              <a:t>141 коррекционно-развивающий центр;</a:t>
            </a:r>
          </a:p>
          <a:p>
            <a:pPr algn="ctr"/>
            <a:r>
              <a:rPr lang="ru-RU" dirty="0">
                <a:solidFill>
                  <a:schemeClr val="tx1"/>
                </a:solidFill>
              </a:rPr>
              <a:t>Более 3,7 тыс. специальных и инклюзивных групп в учреждениях  дошкольного образования;</a:t>
            </a:r>
          </a:p>
          <a:p>
            <a:pPr algn="ctr"/>
            <a:r>
              <a:rPr lang="ru-RU" dirty="0">
                <a:solidFill>
                  <a:schemeClr val="tx1"/>
                </a:solidFill>
              </a:rPr>
              <a:t>5,7   тыс. специальных и инклюзивных классов в учреждениях  общего среднего образования</a:t>
            </a:r>
          </a:p>
        </p:txBody>
      </p:sp>
    </p:spTree>
    <p:extLst>
      <p:ext uri="{BB962C8B-B14F-4D97-AF65-F5344CB8AC3E}">
        <p14:creationId xmlns:p14="http://schemas.microsoft.com/office/powerpoint/2010/main" val="2699824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noAutofit/>
          </a:bodyPr>
          <a:lstStyle/>
          <a:p>
            <a:r>
              <a:rPr lang="ru-RU" sz="1800" b="1" dirty="0">
                <a:latin typeface="Arial Black"/>
                <a:cs typeface="Arial Black"/>
              </a:rPr>
              <a:t>Основные документы, регламентирующие СИСТЕМУ ОБРАЗОВАНИЯ  В БЕЛАРУСИ (с 1990-х гг. )</a:t>
            </a:r>
            <a:br>
              <a:rPr lang="ru-RU" sz="1800" dirty="0">
                <a:latin typeface="Arial Black"/>
                <a:cs typeface="Arial Black"/>
              </a:rPr>
            </a:br>
            <a:endParaRPr lang="ru-RU" sz="1200" dirty="0">
              <a:latin typeface="Arial Black"/>
              <a:cs typeface="Arial Black"/>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2517437703"/>
              </p:ext>
            </p:extLst>
          </p:nvPr>
        </p:nvGraphicFramePr>
        <p:xfrm>
          <a:off x="118753" y="1021279"/>
          <a:ext cx="12073247" cy="6017124"/>
        </p:xfrm>
        <a:graphic>
          <a:graphicData uri="http://schemas.openxmlformats.org/drawingml/2006/table">
            <a:tbl>
              <a:tblPr firstRow="1" bandRow="1">
                <a:tableStyleId>{5C22544A-7EE6-4342-B048-85BDC9FD1C3A}</a:tableStyleId>
              </a:tblPr>
              <a:tblGrid>
                <a:gridCol w="2444883">
                  <a:extLst>
                    <a:ext uri="{9D8B030D-6E8A-4147-A177-3AD203B41FA5}">
                      <a16:colId xmlns:a16="http://schemas.microsoft.com/office/drawing/2014/main" val="20000"/>
                    </a:ext>
                  </a:extLst>
                </a:gridCol>
                <a:gridCol w="9628364">
                  <a:extLst>
                    <a:ext uri="{9D8B030D-6E8A-4147-A177-3AD203B41FA5}">
                      <a16:colId xmlns:a16="http://schemas.microsoft.com/office/drawing/2014/main" val="20001"/>
                    </a:ext>
                  </a:extLst>
                </a:gridCol>
              </a:tblGrid>
              <a:tr h="421198">
                <a:tc>
                  <a:txBody>
                    <a:bodyPr/>
                    <a:lstStyle/>
                    <a:p>
                      <a:pPr algn="ctr">
                        <a:spcAft>
                          <a:spcPts val="0"/>
                        </a:spcAft>
                      </a:pPr>
                      <a:r>
                        <a:rPr lang="ru-RU" sz="1800" i="1" dirty="0">
                          <a:solidFill>
                            <a:srgbClr val="FF0000"/>
                          </a:solidFill>
                          <a:effectLst/>
                          <a:latin typeface="Times New Roman"/>
                          <a:ea typeface="ＭＳ 明朝"/>
                          <a:cs typeface="Times New Roman"/>
                        </a:rPr>
                        <a:t>Название документа</a:t>
                      </a:r>
                    </a:p>
                  </a:txBody>
                  <a:tcPr marL="68580" marR="68580" marT="0" marB="0">
                    <a:solidFill>
                      <a:srgbClr val="FFFFFF"/>
                    </a:solidFill>
                  </a:tcPr>
                </a:tc>
                <a:tc>
                  <a:txBody>
                    <a:bodyPr/>
                    <a:lstStyle/>
                    <a:p>
                      <a:pPr algn="ctr">
                        <a:spcAft>
                          <a:spcPts val="0"/>
                        </a:spcAft>
                      </a:pPr>
                      <a:r>
                        <a:rPr lang="ru-RU" sz="1800" i="1" dirty="0">
                          <a:solidFill>
                            <a:srgbClr val="FF0000"/>
                          </a:solidFill>
                          <a:effectLst/>
                          <a:latin typeface="Times New Roman"/>
                          <a:ea typeface="ＭＳ 明朝"/>
                          <a:cs typeface="Times New Roman"/>
                        </a:rPr>
                        <a:t>Содержание </a:t>
                      </a:r>
                      <a:endParaRPr lang="ru-RU" sz="1800" dirty="0">
                        <a:solidFill>
                          <a:srgbClr val="FF0000"/>
                        </a:solidFill>
                        <a:effectLst/>
                        <a:latin typeface="Cambria"/>
                        <a:ea typeface="ＭＳ 明朝"/>
                        <a:cs typeface="Times New Roman"/>
                      </a:endParaRPr>
                    </a:p>
                  </a:txBody>
                  <a:tcPr marL="68580" marR="68580" marT="0" marB="0">
                    <a:solidFill>
                      <a:srgbClr val="FFFFFF"/>
                    </a:solidFill>
                  </a:tcPr>
                </a:tc>
                <a:extLst>
                  <a:ext uri="{0D108BD9-81ED-4DB2-BD59-A6C34878D82A}">
                    <a16:rowId xmlns:a16="http://schemas.microsoft.com/office/drawing/2014/main" val="10000"/>
                  </a:ext>
                </a:extLst>
              </a:tr>
              <a:tr h="1063217">
                <a:tc>
                  <a:txBody>
                    <a:bodyPr/>
                    <a:lstStyle/>
                    <a:p>
                      <a:pPr>
                        <a:spcAft>
                          <a:spcPts val="0"/>
                        </a:spcAft>
                      </a:pPr>
                      <a:r>
                        <a:rPr lang="ru-RU" sz="1800" b="1" dirty="0">
                          <a:solidFill>
                            <a:srgbClr val="000000"/>
                          </a:solidFill>
                          <a:effectLst/>
                          <a:latin typeface="Times New Roman" pitchFamily="18" charset="0"/>
                          <a:ea typeface="ＭＳ 明朝"/>
                          <a:cs typeface="Times New Roman" pitchFamily="18" charset="0"/>
                        </a:rPr>
                        <a:t>«Концепция воспитания детей и учащейся молодежи в Республике Беларусь» </a:t>
                      </a:r>
                      <a:endParaRPr lang="ru-RU" sz="1800" dirty="0">
                        <a:effectLst/>
                        <a:latin typeface="Times New Roman" pitchFamily="18" charset="0"/>
                        <a:ea typeface="ＭＳ 明朝"/>
                        <a:cs typeface="Times New Roman" pitchFamily="18" charset="0"/>
                      </a:endParaRPr>
                    </a:p>
                  </a:txBody>
                  <a:tcPr marL="68580" marR="68580" marT="0" marB="0">
                    <a:solidFill>
                      <a:srgbClr val="FFFFFF"/>
                    </a:solidFill>
                  </a:tcPr>
                </a:tc>
                <a:tc>
                  <a:txBody>
                    <a:bodyPr/>
                    <a:lstStyle/>
                    <a:p>
                      <a:pPr>
                        <a:spcAft>
                          <a:spcPts val="0"/>
                        </a:spcAft>
                      </a:pPr>
                      <a:r>
                        <a:rPr lang="ru-RU" sz="1800" dirty="0">
                          <a:solidFill>
                            <a:srgbClr val="000000"/>
                          </a:solidFill>
                          <a:effectLst/>
                          <a:latin typeface="Times New Roman" pitchFamily="18" charset="0"/>
                          <a:ea typeface="ＭＳ 明朝"/>
                          <a:cs typeface="Times New Roman" pitchFamily="18" charset="0"/>
                        </a:rPr>
                        <a:t>принята в 1999 г. Состоит из четырех разделов, в которых раскрывается состояние воспитательной работы на современном этапе, теоретико-методологические основы современного воспитания, содержание воспитания, технология воспитательного процесса. </a:t>
                      </a:r>
                      <a:endParaRPr lang="ru-RU" sz="1800" dirty="0">
                        <a:effectLst/>
                        <a:latin typeface="Times New Roman" pitchFamily="18" charset="0"/>
                        <a:ea typeface="ＭＳ 明朝"/>
                        <a:cs typeface="Times New Roman" pitchFamily="18" charset="0"/>
                      </a:endParaRPr>
                    </a:p>
                  </a:txBody>
                  <a:tcPr marL="68580" marR="68580" marT="0" marB="0">
                    <a:solidFill>
                      <a:srgbClr val="FFFFFF"/>
                    </a:solidFill>
                  </a:tcPr>
                </a:tc>
                <a:extLst>
                  <a:ext uri="{0D108BD9-81ED-4DB2-BD59-A6C34878D82A}">
                    <a16:rowId xmlns:a16="http://schemas.microsoft.com/office/drawing/2014/main" val="10006"/>
                  </a:ext>
                </a:extLst>
              </a:tr>
              <a:tr h="1440054">
                <a:tc>
                  <a:txBody>
                    <a:bodyPr/>
                    <a:lstStyle/>
                    <a:p>
                      <a:pPr>
                        <a:spcAft>
                          <a:spcPts val="0"/>
                        </a:spcAft>
                      </a:pPr>
                      <a:r>
                        <a:rPr lang="ru-RU" sz="1800" b="1" dirty="0">
                          <a:solidFill>
                            <a:srgbClr val="000000"/>
                          </a:solidFill>
                          <a:effectLst/>
                          <a:latin typeface="Times New Roman" pitchFamily="18" charset="0"/>
                          <a:ea typeface="ＭＳ 明朝"/>
                          <a:cs typeface="Times New Roman" pitchFamily="18" charset="0"/>
                        </a:rPr>
                        <a:t>«Концепция реформы общеобразовательной средней школы» </a:t>
                      </a:r>
                      <a:endParaRPr lang="ru-RU" sz="1800" dirty="0">
                        <a:effectLst/>
                        <a:latin typeface="Times New Roman" pitchFamily="18" charset="0"/>
                        <a:ea typeface="ＭＳ 明朝"/>
                        <a:cs typeface="Times New Roman" pitchFamily="18" charset="0"/>
                      </a:endParaRPr>
                    </a:p>
                  </a:txBody>
                  <a:tcPr marL="68580" marR="68580" marT="0" marB="0">
                    <a:solidFill>
                      <a:srgbClr val="FFFFFF"/>
                    </a:solidFill>
                  </a:tcPr>
                </a:tc>
                <a:tc>
                  <a:txBody>
                    <a:bodyPr/>
                    <a:lstStyle/>
                    <a:p>
                      <a:pPr>
                        <a:spcAft>
                          <a:spcPts val="0"/>
                        </a:spcAft>
                      </a:pPr>
                      <a:r>
                        <a:rPr lang="ru-RU" sz="1800" dirty="0">
                          <a:solidFill>
                            <a:srgbClr val="000000"/>
                          </a:solidFill>
                          <a:effectLst/>
                          <a:latin typeface="Times New Roman" pitchFamily="18" charset="0"/>
                          <a:ea typeface="ＭＳ 明朝"/>
                          <a:cs typeface="Times New Roman" pitchFamily="18" charset="0"/>
                        </a:rPr>
                        <a:t>принята в 1996 г. Включает четыре раздела, в которых дается общая характеристика образования в Республике Беларусь, излагаются цели и принципы реформы, анализируется структура 12-летнего общего образования, профессионального образования и требования к содержанию и организации учебно-воспитательного процесса. </a:t>
                      </a:r>
                      <a:endParaRPr lang="ru-RU" sz="1800" dirty="0">
                        <a:effectLst/>
                        <a:latin typeface="Times New Roman" pitchFamily="18" charset="0"/>
                        <a:ea typeface="ＭＳ 明朝"/>
                        <a:cs typeface="Times New Roman" pitchFamily="18" charset="0"/>
                      </a:endParaRPr>
                    </a:p>
                  </a:txBody>
                  <a:tcPr marL="68580" marR="68580" marT="0" marB="0">
                    <a:solidFill>
                      <a:srgbClr val="FFFFFF"/>
                    </a:solidFill>
                  </a:tcPr>
                </a:tc>
                <a:extLst>
                  <a:ext uri="{0D108BD9-81ED-4DB2-BD59-A6C34878D82A}">
                    <a16:rowId xmlns:a16="http://schemas.microsoft.com/office/drawing/2014/main" val="10007"/>
                  </a:ext>
                </a:extLst>
              </a:tr>
              <a:tr h="615940">
                <a:tc>
                  <a:txBody>
                    <a:bodyPr/>
                    <a:lstStyle/>
                    <a:p>
                      <a:pPr>
                        <a:spcAft>
                          <a:spcPts val="0"/>
                        </a:spcAft>
                      </a:pPr>
                      <a:r>
                        <a:rPr lang="ru-RU" sz="1800" b="1" dirty="0">
                          <a:solidFill>
                            <a:srgbClr val="000000"/>
                          </a:solidFill>
                          <a:effectLst/>
                          <a:latin typeface="Times New Roman" pitchFamily="18" charset="0"/>
                          <a:ea typeface="ＭＳ 明朝"/>
                          <a:cs typeface="Times New Roman" pitchFamily="18" charset="0"/>
                        </a:rPr>
                        <a:t>Закон Республики Беларусь «Об образовании» </a:t>
                      </a:r>
                    </a:p>
                  </a:txBody>
                  <a:tcPr marL="68580" marR="68580" marT="0" marB="0">
                    <a:solidFill>
                      <a:srgbClr val="FFFFFF"/>
                    </a:solidFill>
                  </a:tcPr>
                </a:tc>
                <a:tc>
                  <a:txBody>
                    <a:bodyPr/>
                    <a:lstStyle/>
                    <a:p>
                      <a:pPr>
                        <a:spcAft>
                          <a:spcPts val="0"/>
                        </a:spcAft>
                      </a:pPr>
                      <a:r>
                        <a:rPr lang="ru-RU" sz="1800" dirty="0">
                          <a:solidFill>
                            <a:srgbClr val="000000"/>
                          </a:solidFill>
                          <a:effectLst/>
                          <a:latin typeface="Times New Roman" pitchFamily="18" charset="0"/>
                          <a:ea typeface="ＭＳ 明朝"/>
                          <a:cs typeface="Times New Roman" pitchFamily="18" charset="0"/>
                        </a:rPr>
                        <a:t>принят в 1991 году (упразднен после введения </a:t>
                      </a:r>
                      <a:r>
                        <a:rPr lang="ru-RU" sz="1800" dirty="0">
                          <a:latin typeface="Times New Roman" pitchFamily="18" charset="0"/>
                          <a:cs typeface="Times New Roman" pitchFamily="18" charset="0"/>
                        </a:rPr>
                        <a:t>Кодекса Республики Беларусь об образовании )</a:t>
                      </a:r>
                      <a:r>
                        <a:rPr lang="ru-RU" sz="1800" dirty="0">
                          <a:solidFill>
                            <a:srgbClr val="000000"/>
                          </a:solidFill>
                          <a:effectLst/>
                          <a:latin typeface="Times New Roman" pitchFamily="18" charset="0"/>
                          <a:ea typeface="ＭＳ 明朝"/>
                          <a:cs typeface="Times New Roman" pitchFamily="18" charset="0"/>
                        </a:rPr>
                        <a:t>. </a:t>
                      </a:r>
                    </a:p>
                  </a:txBody>
                  <a:tcPr marL="68580" marR="68580" marT="0" marB="0">
                    <a:solidFill>
                      <a:srgbClr val="FFFFFF"/>
                    </a:solidFill>
                  </a:tcPr>
                </a:tc>
                <a:extLst>
                  <a:ext uri="{0D108BD9-81ED-4DB2-BD59-A6C34878D82A}">
                    <a16:rowId xmlns:a16="http://schemas.microsoft.com/office/drawing/2014/main" val="664630726"/>
                  </a:ext>
                </a:extLst>
              </a:tr>
              <a:tr h="0">
                <a:tc>
                  <a:txBody>
                    <a:bodyPr/>
                    <a:lstStyle/>
                    <a:p>
                      <a:pPr>
                        <a:spcAft>
                          <a:spcPts val="0"/>
                        </a:spcAft>
                      </a:pPr>
                      <a:endParaRPr lang="ru-RU" sz="1800" dirty="0">
                        <a:effectLst/>
                        <a:latin typeface="Times New Roman" pitchFamily="18" charset="0"/>
                        <a:ea typeface="ＭＳ 明朝"/>
                        <a:cs typeface="Times New Roman" pitchFamily="18" charset="0"/>
                      </a:endParaRPr>
                    </a:p>
                  </a:txBody>
                  <a:tcPr marL="68580" marR="68580" marT="0" marB="0">
                    <a:solidFill>
                      <a:srgbClr val="FFFFFF"/>
                    </a:solidFill>
                  </a:tcPr>
                </a:tc>
                <a:tc>
                  <a:txBody>
                    <a:bodyPr/>
                    <a:lstStyle/>
                    <a:p>
                      <a:pPr>
                        <a:spcAft>
                          <a:spcPts val="0"/>
                        </a:spcAft>
                      </a:pPr>
                      <a:endParaRPr lang="ru-RU" sz="1800" dirty="0">
                        <a:effectLst/>
                        <a:latin typeface="Times New Roman" pitchFamily="18" charset="0"/>
                        <a:ea typeface="ＭＳ 明朝"/>
                        <a:cs typeface="Times New Roman" pitchFamily="18" charset="0"/>
                      </a:endParaRPr>
                    </a:p>
                  </a:txBody>
                  <a:tcPr marL="68580" marR="68580" marT="0" marB="0">
                    <a:solidFill>
                      <a:srgbClr val="FFFFFF"/>
                    </a:solidFill>
                  </a:tcPr>
                </a:tc>
                <a:extLst>
                  <a:ext uri="{0D108BD9-81ED-4DB2-BD59-A6C34878D82A}">
                    <a16:rowId xmlns:a16="http://schemas.microsoft.com/office/drawing/2014/main" val="1054442094"/>
                  </a:ext>
                </a:extLst>
              </a:tr>
              <a:tr h="1003075">
                <a:tc>
                  <a:txBody>
                    <a:bodyPr/>
                    <a:lstStyle/>
                    <a:p>
                      <a:pPr>
                        <a:spcAft>
                          <a:spcPts val="0"/>
                        </a:spcAft>
                      </a:pPr>
                      <a:r>
                        <a:rPr lang="ru-RU" sz="1800" b="1" dirty="0">
                          <a:solidFill>
                            <a:srgbClr val="000000"/>
                          </a:solidFill>
                          <a:effectLst/>
                          <a:latin typeface="Times New Roman" pitchFamily="18" charset="0"/>
                          <a:ea typeface="ＭＳ 明朝"/>
                          <a:cs typeface="Times New Roman" pitchFamily="18" charset="0"/>
                        </a:rPr>
                        <a:t>Закон Республики Беларусь «О правах ребенка» </a:t>
                      </a:r>
                    </a:p>
                    <a:p>
                      <a:pPr>
                        <a:spcAft>
                          <a:spcPts val="0"/>
                        </a:spcAft>
                      </a:pPr>
                      <a:endParaRPr lang="ru-RU" sz="1800" b="1" dirty="0">
                        <a:solidFill>
                          <a:srgbClr val="000000"/>
                        </a:solidFill>
                        <a:effectLst/>
                        <a:latin typeface="Times New Roman" pitchFamily="18" charset="0"/>
                        <a:ea typeface="ＭＳ 明朝"/>
                        <a:cs typeface="Times New Roman" pitchFamily="18" charset="0"/>
                      </a:endParaRPr>
                    </a:p>
                  </a:txBody>
                  <a:tcPr marL="68580" marR="68580" marT="0" marB="0">
                    <a:solidFill>
                      <a:srgbClr val="FFFFFF"/>
                    </a:solidFill>
                  </a:tcPr>
                </a:tc>
                <a:tc>
                  <a:txBody>
                    <a:bodyPr/>
                    <a:lstStyle/>
                    <a:p>
                      <a:pPr>
                        <a:spcAft>
                          <a:spcPts val="0"/>
                        </a:spcAft>
                      </a:pPr>
                      <a:r>
                        <a:rPr lang="ru-RU" sz="1800" dirty="0">
                          <a:solidFill>
                            <a:srgbClr val="000000"/>
                          </a:solidFill>
                          <a:effectLst/>
                          <a:latin typeface="Times New Roman" pitchFamily="18" charset="0"/>
                          <a:ea typeface="ＭＳ 明朝"/>
                          <a:cs typeface="Times New Roman" pitchFamily="18" charset="0"/>
                        </a:rPr>
                        <a:t>принят в 1993 г., основан на Конвенции о правах детей, Конституции Республики Беларусь. Включает четыре раздела: общие положения, ребенок и семья, ребенок и общество, ребенок в неблагоприятных условиях и экстремальных ситуациях, заключительные положения. </a:t>
                      </a:r>
                    </a:p>
                  </a:txBody>
                  <a:tcPr marL="68580" marR="68580" marT="0" marB="0">
                    <a:solidFill>
                      <a:srgbClr val="FFFFFF"/>
                    </a:solidFill>
                  </a:tcPr>
                </a:tc>
                <a:extLst>
                  <a:ext uri="{0D108BD9-81ED-4DB2-BD59-A6C34878D82A}">
                    <a16:rowId xmlns:a16="http://schemas.microsoft.com/office/drawing/2014/main" val="3955821057"/>
                  </a:ext>
                </a:extLst>
              </a:tr>
              <a:tr h="864032">
                <a:tc>
                  <a:txBody>
                    <a:bodyPr/>
                    <a:lstStyle/>
                    <a:p>
                      <a:pPr>
                        <a:spcAft>
                          <a:spcPts val="0"/>
                        </a:spcAft>
                      </a:pPr>
                      <a:r>
                        <a:rPr lang="ru-RU" sz="1800" b="1" dirty="0">
                          <a:solidFill>
                            <a:srgbClr val="000000"/>
                          </a:solidFill>
                          <a:effectLst/>
                          <a:latin typeface="Times New Roman" pitchFamily="18" charset="0"/>
                          <a:ea typeface="ＭＳ 明朝"/>
                          <a:cs typeface="Times New Roman" pitchFamily="18" charset="0"/>
                        </a:rPr>
                        <a:t>Кодекс Республики Беларусь «Об образовании» </a:t>
                      </a:r>
                    </a:p>
                  </a:txBody>
                  <a:tcPr marL="68580" marR="68580" marT="0" marB="0">
                    <a:solidFill>
                      <a:srgbClr val="FFFFFF"/>
                    </a:solidFill>
                  </a:tcPr>
                </a:tc>
                <a:tc>
                  <a:txBody>
                    <a:bodyPr/>
                    <a:lstStyle/>
                    <a:p>
                      <a:pPr>
                        <a:spcAft>
                          <a:spcPts val="0"/>
                        </a:spcAft>
                      </a:pPr>
                      <a:r>
                        <a:rPr lang="ru-RU" sz="1800" dirty="0">
                          <a:solidFill>
                            <a:srgbClr val="000000"/>
                          </a:solidFill>
                          <a:effectLst/>
                          <a:latin typeface="Times New Roman" pitchFamily="18" charset="0"/>
                          <a:ea typeface="ＭＳ 明朝"/>
                          <a:cs typeface="Times New Roman" pitchFamily="18" charset="0"/>
                        </a:rPr>
                        <a:t>принят в 2010 (введен в действие в 2011 г. )</a:t>
                      </a:r>
                    </a:p>
                  </a:txBody>
                  <a:tcPr marL="68580" marR="68580" marT="0" marB="0">
                    <a:solidFill>
                      <a:srgbClr val="FFFFFF"/>
                    </a:solidFill>
                  </a:tcPr>
                </a:tc>
                <a:extLst>
                  <a:ext uri="{0D108BD9-81ED-4DB2-BD59-A6C34878D82A}">
                    <a16:rowId xmlns:a16="http://schemas.microsoft.com/office/drawing/2014/main" val="10008"/>
                  </a:ext>
                </a:extLst>
              </a:tr>
            </a:tbl>
          </a:graphicData>
        </a:graphic>
      </p:graphicFrame>
      <p:sp>
        <p:nvSpPr>
          <p:cNvPr id="3" name="Стрелка вниз 2"/>
          <p:cNvSpPr/>
          <p:nvPr/>
        </p:nvSpPr>
        <p:spPr>
          <a:xfrm>
            <a:off x="3063834" y="6531429"/>
            <a:ext cx="2066306" cy="5462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53375041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128333-F0E8-402F-B078-B951AC690126}"/>
              </a:ext>
            </a:extLst>
          </p:cNvPr>
          <p:cNvSpPr>
            <a:spLocks noGrp="1"/>
          </p:cNvSpPr>
          <p:nvPr>
            <p:ph type="title"/>
          </p:nvPr>
        </p:nvSpPr>
        <p:spPr>
          <a:xfrm>
            <a:off x="2" y="326573"/>
            <a:ext cx="11054852" cy="1537623"/>
          </a:xfrm>
        </p:spPr>
        <p:txBody>
          <a:bodyPr>
            <a:noAutofit/>
          </a:bodyPr>
          <a:lstStyle/>
          <a:p>
            <a:r>
              <a:rPr lang="ru-RU" sz="2400" dirty="0">
                <a:solidFill>
                  <a:srgbClr val="C00000"/>
                </a:solidFill>
              </a:rPr>
              <a:t>КОДЕКС РЕСПУБЛИКИ БЕЛАРУСЬ ОБ ОБРАЗОВАНИИ</a:t>
            </a:r>
            <a:br>
              <a:rPr lang="ru-RU" sz="2400" dirty="0"/>
            </a:br>
            <a:r>
              <a:rPr lang="ru-RU" sz="2400" dirty="0"/>
              <a:t>13 января 2011 г. № 243-З</a:t>
            </a:r>
            <a:br>
              <a:rPr lang="ru-RU" sz="2400" dirty="0"/>
            </a:br>
            <a:r>
              <a:rPr lang="ru-RU" sz="2400" i="1" dirty="0"/>
              <a:t>Принят Палатой представителей 2 декабря 2010 г.</a:t>
            </a:r>
            <a:br>
              <a:rPr lang="ru-RU" sz="2400" i="1" dirty="0"/>
            </a:br>
            <a:r>
              <a:rPr lang="ru-RU" sz="2400" i="1" dirty="0"/>
              <a:t>Одобрен Советом Республики 22 декабря 2010 г. </a:t>
            </a:r>
            <a:endParaRPr lang="ru-RU" sz="2400" dirty="0"/>
          </a:p>
        </p:txBody>
      </p:sp>
      <p:sp>
        <p:nvSpPr>
          <p:cNvPr id="6" name="Объект 5">
            <a:extLst>
              <a:ext uri="{FF2B5EF4-FFF2-40B4-BE49-F238E27FC236}">
                <a16:creationId xmlns:a16="http://schemas.microsoft.com/office/drawing/2014/main" id="{5D84C878-3CC5-4C94-87F1-FF7CD17811F9}"/>
              </a:ext>
            </a:extLst>
          </p:cNvPr>
          <p:cNvSpPr>
            <a:spLocks noGrp="1"/>
          </p:cNvSpPr>
          <p:nvPr>
            <p:ph sz="half" idx="1"/>
          </p:nvPr>
        </p:nvSpPr>
        <p:spPr>
          <a:xfrm>
            <a:off x="219034" y="2431477"/>
            <a:ext cx="5160488" cy="3161802"/>
          </a:xfrm>
        </p:spPr>
        <p:txBody>
          <a:bodyPr>
            <a:noAutofit/>
          </a:bodyPr>
          <a:lstStyle/>
          <a:p>
            <a:r>
              <a:rPr lang="ru-RU" sz="2400" dirty="0"/>
              <a:t>17 разделов, 64 главы, 297 статей, </a:t>
            </a:r>
          </a:p>
          <a:p>
            <a:r>
              <a:rPr lang="ru-RU" sz="2400" dirty="0"/>
              <a:t>520 страниц печатного текста</a:t>
            </a:r>
          </a:p>
        </p:txBody>
      </p:sp>
      <p:sp>
        <p:nvSpPr>
          <p:cNvPr id="4" name="Объект 3">
            <a:extLst>
              <a:ext uri="{FF2B5EF4-FFF2-40B4-BE49-F238E27FC236}">
                <a16:creationId xmlns:a16="http://schemas.microsoft.com/office/drawing/2014/main" id="{26A8E35A-9550-432C-83C2-DBEA0BF23EED}"/>
              </a:ext>
            </a:extLst>
          </p:cNvPr>
          <p:cNvSpPr>
            <a:spLocks noGrp="1"/>
          </p:cNvSpPr>
          <p:nvPr>
            <p:ph sz="half" idx="2"/>
          </p:nvPr>
        </p:nvSpPr>
        <p:spPr>
          <a:xfrm>
            <a:off x="5554388" y="2196935"/>
            <a:ext cx="5988428" cy="4306957"/>
          </a:xfrm>
        </p:spPr>
        <p:txBody>
          <a:bodyPr>
            <a:normAutofit fontScale="32500" lnSpcReduction="20000"/>
          </a:bodyPr>
          <a:lstStyle/>
          <a:p>
            <a:r>
              <a:rPr lang="ru-RU" sz="6600" i="1" dirty="0"/>
              <a:t>и</a:t>
            </a:r>
            <a:r>
              <a:rPr lang="ru-RU" sz="6600" dirty="0"/>
              <a:t>зменения и дополнения:</a:t>
            </a:r>
            <a:br>
              <a:rPr lang="ru-RU" sz="6600" i="1" dirty="0"/>
            </a:br>
            <a:endParaRPr lang="ru-RU" sz="6600" dirty="0"/>
          </a:p>
          <a:p>
            <a:r>
              <a:rPr lang="ru-RU" sz="6400" dirty="0"/>
              <a:t>Закон Республики Беларусь от 13 декабря 2011 г. № 325-З (Национальный реестр правовых актов Республики Беларусь, 2011 г., № 140, 2/1877)…….</a:t>
            </a:r>
          </a:p>
          <a:p>
            <a:endParaRPr lang="ru-RU" sz="6400" dirty="0"/>
          </a:p>
          <a:p>
            <a:r>
              <a:rPr lang="ru-RU" sz="6400" dirty="0"/>
              <a:t>Закон Республики Беларусь от 14 января 2022 г. № 154-З (Национальный правовой Интернет-портал Республики Беларусь, 31.01.2022, 2/2874) – </a:t>
            </a:r>
            <a:r>
              <a:rPr lang="ru-RU" sz="6400" b="1" dirty="0"/>
              <a:t>новая редакция</a:t>
            </a:r>
            <a:r>
              <a:rPr lang="ru-RU" sz="6400" dirty="0"/>
              <a:t> внесены изменения и дополнения, вступившие в силу 1 февраля 2022 г., 1 марта 2022 г. и 1 сентября 2022 г.</a:t>
            </a:r>
          </a:p>
          <a:p>
            <a:br>
              <a:rPr lang="ru-RU" sz="6400" dirty="0"/>
            </a:br>
            <a:endParaRPr lang="ru-RU" sz="6400" dirty="0"/>
          </a:p>
          <a:p>
            <a:endParaRPr lang="ru-RU" sz="6400" i="1" dirty="0"/>
          </a:p>
          <a:p>
            <a:endParaRPr lang="ru-RU" sz="6400" i="1" dirty="0"/>
          </a:p>
          <a:p>
            <a:endParaRPr lang="ru-RU" sz="6400" i="1" dirty="0"/>
          </a:p>
        </p:txBody>
      </p:sp>
    </p:spTree>
    <p:extLst>
      <p:ext uri="{BB962C8B-B14F-4D97-AF65-F5344CB8AC3E}">
        <p14:creationId xmlns:p14="http://schemas.microsoft.com/office/powerpoint/2010/main" val="2865362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986C2D-FEEF-433F-A82D-D4F218F1C99F}"/>
              </a:ext>
            </a:extLst>
          </p:cNvPr>
          <p:cNvSpPr>
            <a:spLocks noGrp="1"/>
          </p:cNvSpPr>
          <p:nvPr>
            <p:ph type="title"/>
          </p:nvPr>
        </p:nvSpPr>
        <p:spPr>
          <a:xfrm>
            <a:off x="624101" y="1"/>
            <a:ext cx="9605635" cy="771896"/>
          </a:xfrm>
        </p:spPr>
        <p:txBody>
          <a:bodyPr>
            <a:normAutofit/>
          </a:bodyPr>
          <a:lstStyle/>
          <a:p>
            <a:r>
              <a:rPr lang="ru-RU" sz="3200" dirty="0"/>
              <a:t>КОДЕКС РЕСПУБЛИКИ БЕЛАРУСЬ ОБ ОБРАЗОВАНИИ</a:t>
            </a:r>
          </a:p>
        </p:txBody>
      </p:sp>
      <p:sp>
        <p:nvSpPr>
          <p:cNvPr id="3" name="Объект 2">
            <a:extLst>
              <a:ext uri="{FF2B5EF4-FFF2-40B4-BE49-F238E27FC236}">
                <a16:creationId xmlns:a16="http://schemas.microsoft.com/office/drawing/2014/main" id="{725E89CB-CFB2-424A-80C9-FF1ED9C163E5}"/>
              </a:ext>
            </a:extLst>
          </p:cNvPr>
          <p:cNvSpPr>
            <a:spLocks noGrp="1"/>
          </p:cNvSpPr>
          <p:nvPr>
            <p:ph sz="half" idx="1"/>
          </p:nvPr>
        </p:nvSpPr>
        <p:spPr>
          <a:xfrm>
            <a:off x="404950" y="718458"/>
            <a:ext cx="11553502" cy="4741016"/>
          </a:xfrm>
        </p:spPr>
        <p:txBody>
          <a:bodyPr>
            <a:noAutofit/>
          </a:bodyPr>
          <a:lstStyle/>
          <a:p>
            <a:pPr marL="0" indent="0">
              <a:buNone/>
            </a:pPr>
            <a:r>
              <a:rPr lang="ru-RU" sz="1600" dirty="0"/>
              <a:t>ОБЩАЯ ЧАСТЬ</a:t>
            </a:r>
          </a:p>
          <a:p>
            <a:r>
              <a:rPr lang="ru-RU" sz="1600" dirty="0"/>
              <a:t>I. ОСНОВЫ ПРАВОВОГО РЕГУЛИРОВАНИЯ В СФЕРЕ ОБРАЗОВАНИЯ</a:t>
            </a:r>
          </a:p>
          <a:p>
            <a:pPr marL="0" indent="0">
              <a:buNone/>
            </a:pPr>
            <a:r>
              <a:rPr lang="ru-RU" sz="1600" dirty="0"/>
              <a:t>      II. СУБЪЕКТЫ ОБРАЗОВАТЕЛЬНЫХ ОТНОШЕНИЙ</a:t>
            </a:r>
          </a:p>
          <a:p>
            <a:r>
              <a:rPr lang="ru-RU" sz="1600" dirty="0"/>
              <a:t>III. ОБРАЗОВАТЕЛЬНЫЕ ОТНОШЕНИЯ</a:t>
            </a:r>
          </a:p>
          <a:p>
            <a:r>
              <a:rPr lang="ru-RU" sz="1600" dirty="0"/>
              <a:t>IV. УПРАВЛЕНИЕ И МЕЖДУНАРОДНОЕ СОТРУДНИЧЕСТВО В СФЕРЕ ОБРАЗОВАНИЯ. КОНТРОЛЬ И САМОКОНТРОЛЬ ЗА ОБЕСПЕЧЕНИЕМ КАЧЕСТВА ОБРАЗОВАНИЯ</a:t>
            </a:r>
          </a:p>
          <a:p>
            <a:r>
              <a:rPr lang="ru-RU" sz="1600" dirty="0"/>
              <a:t>V. ДИСЦИПЛИНАРНАЯ ОТВЕТСТВЕННОСТЬ ОБУЧАЮЩИХСЯ</a:t>
            </a:r>
          </a:p>
          <a:p>
            <a:r>
              <a:rPr lang="ru-RU" sz="1600" dirty="0"/>
              <a:t>VI. ФИНАНСИРОВАНИЕ, МАТЕРИАЛЬНО-ТЕХНИЧЕСКОЕ ОБЕСПЕЧЕНИЕ В СФЕРЕ ОБРАЗОВАНИЯ</a:t>
            </a:r>
          </a:p>
          <a:p>
            <a:r>
              <a:rPr lang="ru-RU" sz="1600" dirty="0"/>
              <a:t>VII. ДОШКОЛЬНОЕ ОБРАЗОВАНИЕ</a:t>
            </a:r>
          </a:p>
          <a:p>
            <a:r>
              <a:rPr lang="ru-RU" sz="1600" dirty="0"/>
              <a:t>VIII. ОБЩЕЕ СРЕДНЕЕ ОБРАЗОВАНИЕ</a:t>
            </a:r>
          </a:p>
          <a:p>
            <a:r>
              <a:rPr lang="ru-RU" sz="1600" dirty="0"/>
              <a:t>IX. ПРОФЕССИОНАЛЬНО-ТЕХНИЧЕСКОЕ ОБРАЗОВАНИЕ</a:t>
            </a:r>
          </a:p>
          <a:p>
            <a:r>
              <a:rPr lang="ru-RU" sz="1600" dirty="0"/>
              <a:t>X. СРЕДНЕЕ СПЕЦИАЛЬНОЕ ОБРАЗОВАНИЕ</a:t>
            </a:r>
          </a:p>
          <a:p>
            <a:r>
              <a:rPr lang="ru-RU" sz="1600" b="1" dirty="0">
                <a:solidFill>
                  <a:schemeClr val="tx1">
                    <a:lumMod val="95000"/>
                    <a:lumOff val="5000"/>
                  </a:schemeClr>
                </a:solidFill>
              </a:rPr>
              <a:t>XI. ВЫСШЕЕ ОБРАЗОВАНИЕ</a:t>
            </a:r>
          </a:p>
          <a:p>
            <a:r>
              <a:rPr lang="ru-RU" sz="1600" dirty="0"/>
              <a:t>XII. НАУЧНО-ОРИЕНТИРОВАННОЕ ОБРАЗОВАНИЕ</a:t>
            </a:r>
          </a:p>
          <a:p>
            <a:r>
              <a:rPr lang="ru-RU" sz="1600" dirty="0"/>
              <a:t>XIII. ДОПОЛНИТЕЛЬНОЕ ОБРАЗОВАНИЕ ДЕТЕЙ И МОЛОДЕЖИ</a:t>
            </a:r>
          </a:p>
          <a:p>
            <a:r>
              <a:rPr lang="ru-RU" sz="1600" dirty="0"/>
              <a:t>XIV. ДОПОЛНИТЕЛЬНОЕ ОБРАЗОВАНИЕ ОДАРЕННЫХ ДЕТЕЙ И МОЛОДЕЖИ</a:t>
            </a:r>
          </a:p>
          <a:p>
            <a:r>
              <a:rPr lang="ru-RU" sz="1600" dirty="0"/>
              <a:t>XV. ДОПОЛНИТЕЛЬНОЕ ОБРАЗОВАНИЕ ВЗРОСЛЫХ</a:t>
            </a:r>
          </a:p>
          <a:p>
            <a:r>
              <a:rPr lang="ru-RU" sz="1600" dirty="0"/>
              <a:t>XVI. СПЕЦИАЛЬНОЕ ОБРАЗОВАНИЕ</a:t>
            </a:r>
          </a:p>
          <a:p>
            <a:r>
              <a:rPr lang="ru-RU" sz="1600" dirty="0">
                <a:solidFill>
                  <a:schemeClr val="bg1"/>
                </a:solidFill>
              </a:rPr>
              <a:t>XVII. ПОДДЕРЖКА ДЕТЕЙ, ДОСТИГШИХ ВЫСОКИХ ПОКАЗАТЕЛЕЙ В УЧЕБНОЙ И ОБЩЕСТВЕННОЙ ДЕЯТЕЛЬНОСТИ, ДЕТЕЙ, НУЖДАЮЩИХСЯ В ОЗДОРОВЛЕНИИ, ДЕТЕЙ, ПРИЗНАННЫХ НАХОДЯЩИМИСЯ В СОЦИАЛЬНО ОПАСНОМ ПОЛОЖЕНИИ, ДЕТЕЙ, ПРИЗНАННЫХ НУЖДАЮЩИМИСЯ В ГОСУДАРСТВЕННОЙ ЗАЩИТЕ, И ДЕТЕЙ, НУЖДАЮЩИХСЯ В ОСОБЫХ УСЛОВИЯХ ВОСПИТАНИЯ</a:t>
            </a:r>
          </a:p>
          <a:p>
            <a:endParaRPr lang="ru-RU" sz="1800" dirty="0">
              <a:solidFill>
                <a:schemeClr val="bg1"/>
              </a:solidFill>
            </a:endParaRPr>
          </a:p>
        </p:txBody>
      </p:sp>
    </p:spTree>
    <p:extLst>
      <p:ext uri="{BB962C8B-B14F-4D97-AF65-F5344CB8AC3E}">
        <p14:creationId xmlns:p14="http://schemas.microsoft.com/office/powerpoint/2010/main" val="62608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C0D7BD-8FF2-4296-AFC4-92FD9282B7BB}"/>
              </a:ext>
            </a:extLst>
          </p:cNvPr>
          <p:cNvSpPr>
            <a:spLocks noGrp="1"/>
          </p:cNvSpPr>
          <p:nvPr>
            <p:ph type="title"/>
          </p:nvPr>
        </p:nvSpPr>
        <p:spPr/>
        <p:txBody>
          <a:bodyPr>
            <a:normAutofit fontScale="90000"/>
          </a:bodyPr>
          <a:lstStyle/>
          <a:p>
            <a:r>
              <a:rPr lang="ru-RU" dirty="0"/>
              <a:t>КОДЕКС РЕСПУБЛИКИ БЕЛАРУСЬ ОБ ОБРАЗОВАНИИ</a:t>
            </a:r>
            <a:br>
              <a:rPr lang="ru-RU" dirty="0"/>
            </a:br>
            <a:endParaRPr lang="ru-RU" dirty="0"/>
          </a:p>
        </p:txBody>
      </p:sp>
      <p:sp>
        <p:nvSpPr>
          <p:cNvPr id="3" name="Объект 2">
            <a:extLst>
              <a:ext uri="{FF2B5EF4-FFF2-40B4-BE49-F238E27FC236}">
                <a16:creationId xmlns:a16="http://schemas.microsoft.com/office/drawing/2014/main" id="{042840E4-7519-464C-BE27-3EFCD480D836}"/>
              </a:ext>
            </a:extLst>
          </p:cNvPr>
          <p:cNvSpPr>
            <a:spLocks noGrp="1"/>
          </p:cNvSpPr>
          <p:nvPr>
            <p:ph sz="half" idx="1"/>
          </p:nvPr>
        </p:nvSpPr>
        <p:spPr>
          <a:xfrm>
            <a:off x="274320" y="1266297"/>
            <a:ext cx="6309360" cy="5683145"/>
          </a:xfrm>
        </p:spPr>
        <p:txBody>
          <a:bodyPr>
            <a:noAutofit/>
          </a:bodyPr>
          <a:lstStyle/>
          <a:p>
            <a:r>
              <a:rPr lang="ru-RU" sz="1800" dirty="0"/>
              <a:t>Регламентированы основные термины, их определения, в том числе ключевые :</a:t>
            </a:r>
            <a:br>
              <a:rPr lang="ru-RU" sz="1800" dirty="0"/>
            </a:br>
            <a:endParaRPr lang="ru-RU" sz="1800" dirty="0"/>
          </a:p>
          <a:p>
            <a:r>
              <a:rPr lang="ru-RU" sz="1800" b="1" dirty="0"/>
              <a:t>воспитание </a:t>
            </a:r>
            <a:r>
              <a:rPr lang="ru-RU" sz="1800" dirty="0"/>
              <a:t>– целенаправленный процесс формирования разносторонне развитой, нравственно зрелой, творческой личности обучающегося;</a:t>
            </a:r>
          </a:p>
          <a:p>
            <a:r>
              <a:rPr lang="ru-RU" sz="1800" b="1" dirty="0"/>
              <a:t>образование </a:t>
            </a:r>
            <a:r>
              <a:rPr lang="ru-RU" sz="1800" dirty="0"/>
              <a:t>– обучение и воспитание в интересах личности, общества и государства, направленные на интеллектуальное, духовно-нравственное, творческое, физическое и профессиональное развитие личности, удовлетворение ее образовательных потребностей и интересов, а также совокупность приобретенных знаний, умений, навыков и компетенций определенного объема и сложности;</a:t>
            </a:r>
          </a:p>
          <a:p>
            <a:endParaRPr lang="ru-RU" sz="1800" dirty="0"/>
          </a:p>
        </p:txBody>
      </p:sp>
      <p:sp>
        <p:nvSpPr>
          <p:cNvPr id="4" name="Объект 3">
            <a:extLst>
              <a:ext uri="{FF2B5EF4-FFF2-40B4-BE49-F238E27FC236}">
                <a16:creationId xmlns:a16="http://schemas.microsoft.com/office/drawing/2014/main" id="{B65960EC-285C-450F-95CD-55C946D42CF9}"/>
              </a:ext>
            </a:extLst>
          </p:cNvPr>
          <p:cNvSpPr>
            <a:spLocks noGrp="1"/>
          </p:cNvSpPr>
          <p:nvPr>
            <p:ph sz="half" idx="2"/>
          </p:nvPr>
        </p:nvSpPr>
        <p:spPr>
          <a:xfrm>
            <a:off x="6413772" y="1266295"/>
            <a:ext cx="5404849" cy="4192568"/>
          </a:xfrm>
        </p:spPr>
        <p:txBody>
          <a:bodyPr>
            <a:noAutofit/>
          </a:bodyPr>
          <a:lstStyle/>
          <a:p>
            <a:r>
              <a:rPr lang="ru-RU" sz="1800" b="1" dirty="0"/>
              <a:t>образовательная деятельность</a:t>
            </a:r>
            <a:r>
              <a:rPr lang="ru-RU" sz="1800" dirty="0"/>
              <a:t> – деятельность по обучению и воспитанию, осуществляемая учреждением образования, организацией, реализующей образовательные программы научно-ориентированного образования, иной организацией, индивидуальным предпринимателем, осуществляющими образовательную деятельность, в ходе реализации образовательных программ;</a:t>
            </a:r>
          </a:p>
          <a:p>
            <a:r>
              <a:rPr lang="ru-RU" sz="1800" b="1" dirty="0"/>
              <a:t>обучение</a:t>
            </a:r>
            <a:r>
              <a:rPr lang="ru-RU" sz="1800" dirty="0"/>
              <a:t> – целенаправленный процесс организации и стимулирования учебной деятельности обучающихся по овладению ими знаниями, умениями, навыками, формированию у них компетенций, развитию их творческих </a:t>
            </a:r>
            <a:r>
              <a:rPr lang="ru-RU" sz="1800" dirty="0">
                <a:solidFill>
                  <a:schemeClr val="bg1"/>
                </a:solidFill>
              </a:rPr>
              <a:t>способностей;</a:t>
            </a:r>
            <a:br>
              <a:rPr lang="ru-RU" sz="1800" dirty="0"/>
            </a:br>
            <a:endParaRPr lang="ru-RU" sz="1800" dirty="0"/>
          </a:p>
          <a:p>
            <a:br>
              <a:rPr lang="ru-RU" sz="2300" dirty="0"/>
            </a:br>
            <a:endParaRPr lang="ru-RU" sz="2300" dirty="0"/>
          </a:p>
        </p:txBody>
      </p:sp>
    </p:spTree>
    <p:extLst>
      <p:ext uri="{BB962C8B-B14F-4D97-AF65-F5344CB8AC3E}">
        <p14:creationId xmlns:p14="http://schemas.microsoft.com/office/powerpoint/2010/main" val="41622219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A144B0-A9B2-4B82-9466-EB3554867CDF}"/>
              </a:ext>
            </a:extLst>
          </p:cNvPr>
          <p:cNvSpPr>
            <a:spLocks noGrp="1"/>
          </p:cNvSpPr>
          <p:nvPr>
            <p:ph type="title"/>
          </p:nvPr>
        </p:nvSpPr>
        <p:spPr>
          <a:xfrm>
            <a:off x="792400" y="2"/>
            <a:ext cx="9605635" cy="1059305"/>
          </a:xfrm>
        </p:spPr>
        <p:txBody>
          <a:bodyPr>
            <a:normAutofit/>
          </a:bodyPr>
          <a:lstStyle/>
          <a:p>
            <a:r>
              <a:rPr lang="ru-RU" sz="2400" b="1" dirty="0"/>
              <a:t>Основы государственной политики в сфере образования</a:t>
            </a:r>
            <a:br>
              <a:rPr lang="ru-RU" sz="2400" b="1" dirty="0"/>
            </a:br>
            <a:endParaRPr lang="ru-RU" sz="2400" b="1" dirty="0"/>
          </a:p>
        </p:txBody>
      </p:sp>
      <p:sp>
        <p:nvSpPr>
          <p:cNvPr id="3" name="Объект 2">
            <a:extLst>
              <a:ext uri="{FF2B5EF4-FFF2-40B4-BE49-F238E27FC236}">
                <a16:creationId xmlns:a16="http://schemas.microsoft.com/office/drawing/2014/main" id="{BB38182A-EFBB-4EEC-B18E-43A26A1A624C}"/>
              </a:ext>
            </a:extLst>
          </p:cNvPr>
          <p:cNvSpPr>
            <a:spLocks noGrp="1"/>
          </p:cNvSpPr>
          <p:nvPr>
            <p:ph sz="half" idx="1"/>
          </p:nvPr>
        </p:nvSpPr>
        <p:spPr>
          <a:xfrm>
            <a:off x="1" y="529652"/>
            <a:ext cx="12357463" cy="3918056"/>
          </a:xfrm>
        </p:spPr>
        <p:txBody>
          <a:bodyPr>
            <a:noAutofit/>
          </a:bodyPr>
          <a:lstStyle/>
          <a:p>
            <a:r>
              <a:rPr lang="ru-RU" sz="1800" dirty="0"/>
              <a:t>1. Государственная политика в сфере образования основывается на принципах:</a:t>
            </a:r>
          </a:p>
          <a:p>
            <a:r>
              <a:rPr lang="ru-RU" sz="1800" dirty="0"/>
              <a:t>1.1. приоритета образования;</a:t>
            </a:r>
          </a:p>
          <a:p>
            <a:r>
              <a:rPr lang="ru-RU" sz="1800" dirty="0"/>
              <a:t>1.2. приоритета общечеловеческих ценностей, прав человека, гуманистического характера образования;</a:t>
            </a:r>
          </a:p>
          <a:p>
            <a:r>
              <a:rPr lang="ru-RU" sz="1800" dirty="0"/>
              <a:t>1.3. гарантии конституционного права каждого на образование, духовное, нравственное и физическое развитие;</a:t>
            </a:r>
          </a:p>
          <a:p>
            <a:r>
              <a:rPr lang="ru-RU" sz="1800" dirty="0"/>
              <a:t>1.4. инклюзии в образовании, обеспечивающей равный доступ к получению образования для всех обучающихся с учетом разнообразия особых индивидуальных образовательных потребностей и индивидуальных возможностей каждого обучающегося (одаренного, талантливого, обучающегося, индивидуальные потребности которого обусловлены его жизненной ситуацией, состоянием здоровья, иными обстоятельствами);</a:t>
            </a:r>
          </a:p>
          <a:p>
            <a:r>
              <a:rPr lang="ru-RU" sz="1800" dirty="0"/>
              <a:t>1.5. обязательности общего среднего образования;</a:t>
            </a:r>
          </a:p>
          <a:p>
            <a:r>
              <a:rPr lang="ru-RU" sz="1800" dirty="0"/>
              <a:t>1.6. интеграции в мировое образовательное пространство при сохранении и развитии традиций национальной системы образования;</a:t>
            </a:r>
          </a:p>
          <a:p>
            <a:r>
              <a:rPr lang="ru-RU" sz="1800" dirty="0"/>
              <a:t>1.7. обеспечения включения в содержание образовательной программы дошкольного образования, образовательных программ общего среднего образования, образовательных программ профессионально-технического образования, образовательных программ среднего специального образования, образовательных программ специального образования и образовательной программы дополнительного образования детей и молодежи основ знаний в области охраны окружающей среды и природопользования, безопасности жизнедеятельности;</a:t>
            </a:r>
          </a:p>
          <a:p>
            <a:r>
              <a:rPr lang="ru-RU" sz="1800" dirty="0"/>
              <a:t>1.8. поддержки и развития образования с учетом задач устойчивого социально-экономического развития государства;</a:t>
            </a:r>
          </a:p>
          <a:p>
            <a:r>
              <a:rPr lang="ru-RU" sz="1800" dirty="0"/>
              <a:t>1.9. государственно-общественного характера управления образованием;</a:t>
            </a:r>
          </a:p>
          <a:p>
            <a:r>
              <a:rPr lang="ru-RU" sz="1800" dirty="0"/>
              <a:t>1.10. светского характера образования и др..</a:t>
            </a:r>
          </a:p>
        </p:txBody>
      </p:sp>
      <p:sp>
        <p:nvSpPr>
          <p:cNvPr id="4" name="Скругленный прямоугольник 3"/>
          <p:cNvSpPr/>
          <p:nvPr/>
        </p:nvSpPr>
        <p:spPr>
          <a:xfrm>
            <a:off x="9583387" y="0"/>
            <a:ext cx="2608613" cy="1282535"/>
          </a:xfrm>
          <a:prstGeom prst="roundRect">
            <a:avLst/>
          </a:prstGeom>
          <a:solidFill>
            <a:srgbClr val="F6BB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lumMod val="95000"/>
                    <a:lumOff val="5000"/>
                  </a:schemeClr>
                </a:solidFill>
              </a:rPr>
              <a:t>КОДЕКС РЕСПУБЛИКИ БЕЛАРУСЬ ОБ ОБРАЗОВАНИИ </a:t>
            </a:r>
          </a:p>
        </p:txBody>
      </p:sp>
    </p:spTree>
    <p:extLst>
      <p:ext uri="{BB962C8B-B14F-4D97-AF65-F5344CB8AC3E}">
        <p14:creationId xmlns:p14="http://schemas.microsoft.com/office/powerpoint/2010/main" val="292468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6702" y="152402"/>
            <a:ext cx="11653751" cy="5386090"/>
          </a:xfrm>
          <a:prstGeom prst="rect">
            <a:avLst/>
          </a:prstGeom>
        </p:spPr>
        <p:txBody>
          <a:bodyPr wrap="square">
            <a:spAutoFit/>
          </a:bodyPr>
          <a:lstStyle/>
          <a:p>
            <a:pPr algn="just"/>
            <a:r>
              <a:rPr lang="ru-RU" sz="3600" i="1" dirty="0"/>
              <a:t>	Вопросы:</a:t>
            </a:r>
          </a:p>
          <a:p>
            <a:pPr algn="just"/>
            <a:endParaRPr lang="ru-RU" sz="2800" dirty="0">
              <a:solidFill>
                <a:srgbClr val="002060"/>
              </a:solidFill>
            </a:endParaRPr>
          </a:p>
          <a:p>
            <a:pPr algn="just"/>
            <a:r>
              <a:rPr lang="ru-RU" sz="2800" dirty="0">
                <a:solidFill>
                  <a:srgbClr val="002060"/>
                </a:solidFill>
              </a:rPr>
              <a:t>1.</a:t>
            </a:r>
            <a:r>
              <a:rPr lang="ru-RU" sz="2800" dirty="0"/>
              <a:t> </a:t>
            </a:r>
            <a:r>
              <a:rPr lang="ru-RU" sz="2800" dirty="0">
                <a:latin typeface="Times New Roman" pitchFamily="18" charset="0"/>
                <a:cs typeface="Times New Roman" pitchFamily="18" charset="0"/>
              </a:rPr>
              <a:t>Преемственность высшего образования на современном этапе. </a:t>
            </a:r>
          </a:p>
          <a:p>
            <a:pPr algn="just"/>
            <a:r>
              <a:rPr lang="ru-RU" sz="2800" dirty="0">
                <a:latin typeface="Times New Roman" pitchFamily="18" charset="0"/>
                <a:cs typeface="Times New Roman" pitchFamily="18" charset="0"/>
              </a:rPr>
              <a:t>2. Развитие образования (высшего образования в том числе) в контексте современных социальных требований.</a:t>
            </a:r>
          </a:p>
          <a:p>
            <a:pPr algn="just"/>
            <a:r>
              <a:rPr lang="ru-RU" sz="2800" dirty="0">
                <a:latin typeface="Times New Roman" pitchFamily="18" charset="0"/>
                <a:cs typeface="Times New Roman" pitchFamily="18" charset="0"/>
              </a:rPr>
              <a:t>3. Развитие системы высшего образования, направления его модернизации. </a:t>
            </a:r>
          </a:p>
          <a:p>
            <a:pPr algn="just"/>
            <a:r>
              <a:rPr lang="ru-RU" sz="2800" dirty="0">
                <a:latin typeface="Times New Roman" pitchFamily="18" charset="0"/>
                <a:cs typeface="Times New Roman" pitchFamily="18" charset="0"/>
              </a:rPr>
              <a:t>4. Становление </a:t>
            </a:r>
            <a:r>
              <a:rPr lang="ru-RU" sz="2800" dirty="0" err="1">
                <a:latin typeface="Times New Roman" pitchFamily="18" charset="0"/>
                <a:cs typeface="Times New Roman" pitchFamily="18" charset="0"/>
              </a:rPr>
              <a:t>компетентностного</a:t>
            </a:r>
            <a:r>
              <a:rPr lang="ru-RU" sz="2800" dirty="0">
                <a:latin typeface="Times New Roman" pitchFamily="18" charset="0"/>
                <a:cs typeface="Times New Roman" pitchFamily="18" charset="0"/>
              </a:rPr>
              <a:t> подхода в образовательной системе.</a:t>
            </a:r>
          </a:p>
          <a:p>
            <a:pPr algn="just"/>
            <a:r>
              <a:rPr lang="ru-RU" sz="2800" dirty="0">
                <a:latin typeface="Times New Roman" pitchFamily="18" charset="0"/>
                <a:cs typeface="Times New Roman" pitchFamily="18" charset="0"/>
              </a:rPr>
              <a:t>5. Учреждения образования, обеспечивающие получение высшего образования на современном этапе. </a:t>
            </a:r>
          </a:p>
          <a:p>
            <a:pPr algn="just"/>
            <a:r>
              <a:rPr lang="ru-RU" sz="2800" dirty="0">
                <a:latin typeface="Times New Roman" pitchFamily="18" charset="0"/>
                <a:cs typeface="Times New Roman" pitchFamily="18" charset="0"/>
              </a:rPr>
              <a:t>6. Высшее образование в Республике Беларусь в современной образовательной структуре.</a:t>
            </a:r>
          </a:p>
          <a:p>
            <a:pPr algn="just"/>
            <a:r>
              <a:rPr lang="ru-RU" sz="2800" i="1" dirty="0">
                <a:solidFill>
                  <a:srgbClr val="002060"/>
                </a:solidFill>
                <a:latin typeface="Times New Roman" pitchFamily="18" charset="0"/>
                <a:cs typeface="Times New Roman" pitchFamily="18" charset="0"/>
              </a:rPr>
              <a:t>			</a:t>
            </a:r>
          </a:p>
        </p:txBody>
      </p:sp>
      <p:pic>
        <p:nvPicPr>
          <p:cNvPr id="3" name="Рисунок 2" descr="Академическая шапочка">
            <a:extLst>
              <a:ext uri="{FF2B5EF4-FFF2-40B4-BE49-F238E27FC236}">
                <a16:creationId xmlns:a16="http://schemas.microsoft.com/office/drawing/2014/main" id="{249D4AD1-C1AE-48A2-A82C-46ABF1C31BC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594042" y="222890"/>
            <a:ext cx="665732" cy="665732"/>
          </a:xfrm>
          <a:prstGeom prst="rect">
            <a:avLst/>
          </a:prstGeom>
        </p:spPr>
      </p:pic>
    </p:spTree>
    <p:extLst>
      <p:ext uri="{BB962C8B-B14F-4D97-AF65-F5344CB8AC3E}">
        <p14:creationId xmlns:p14="http://schemas.microsoft.com/office/powerpoint/2010/main" val="391016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E71E50-8D31-41D4-89D9-02C24C22825A}"/>
              </a:ext>
            </a:extLst>
          </p:cNvPr>
          <p:cNvSpPr>
            <a:spLocks noGrp="1"/>
          </p:cNvSpPr>
          <p:nvPr>
            <p:ph type="title"/>
          </p:nvPr>
        </p:nvSpPr>
        <p:spPr>
          <a:xfrm>
            <a:off x="1293183" y="125622"/>
            <a:ext cx="9605635" cy="292390"/>
          </a:xfrm>
        </p:spPr>
        <p:txBody>
          <a:bodyPr>
            <a:noAutofit/>
          </a:bodyPr>
          <a:lstStyle/>
          <a:p>
            <a:r>
              <a:rPr lang="ru-RU" sz="3600" b="1" dirty="0">
                <a:solidFill>
                  <a:schemeClr val="tx1">
                    <a:lumMod val="95000"/>
                    <a:lumOff val="5000"/>
                  </a:schemeClr>
                </a:solidFill>
              </a:rPr>
              <a:t>Система образования в Республике Беларусь</a:t>
            </a:r>
          </a:p>
        </p:txBody>
      </p:sp>
      <p:sp>
        <p:nvSpPr>
          <p:cNvPr id="3" name="Объект 2">
            <a:extLst>
              <a:ext uri="{FF2B5EF4-FFF2-40B4-BE49-F238E27FC236}">
                <a16:creationId xmlns:a16="http://schemas.microsoft.com/office/drawing/2014/main" id="{699C8DF6-B359-46FB-9978-28EBC9519B32}"/>
              </a:ext>
            </a:extLst>
          </p:cNvPr>
          <p:cNvSpPr>
            <a:spLocks noGrp="1"/>
          </p:cNvSpPr>
          <p:nvPr>
            <p:ph sz="half" idx="1"/>
          </p:nvPr>
        </p:nvSpPr>
        <p:spPr>
          <a:xfrm>
            <a:off x="-117566" y="418013"/>
            <a:ext cx="12218522" cy="6557555"/>
          </a:xfrm>
        </p:spPr>
        <p:txBody>
          <a:bodyPr>
            <a:normAutofit fontScale="77500" lnSpcReduction="20000"/>
          </a:bodyPr>
          <a:lstStyle/>
          <a:p>
            <a:r>
              <a:rPr lang="ru-RU" dirty="0"/>
              <a:t>Компонентами системы образования являются:</a:t>
            </a:r>
          </a:p>
          <a:p>
            <a:r>
              <a:rPr lang="ru-RU" dirty="0"/>
              <a:t>участники образовательного процесса при реализации образовательных программ;</a:t>
            </a:r>
          </a:p>
          <a:p>
            <a:r>
              <a:rPr lang="ru-RU" dirty="0"/>
              <a:t>образовательные программы;</a:t>
            </a:r>
          </a:p>
          <a:p>
            <a:r>
              <a:rPr lang="ru-RU" dirty="0"/>
              <a:t>учреждения образования;</a:t>
            </a:r>
          </a:p>
          <a:p>
            <a:r>
              <a:rPr lang="ru-RU" dirty="0"/>
              <a:t>организации, реализующие образовательные программы научно-ориентированного образования;</a:t>
            </a:r>
          </a:p>
          <a:p>
            <a:r>
              <a:rPr lang="ru-RU" dirty="0"/>
              <a:t>иные организации, осуществляющие образовательную деятельность;</a:t>
            </a:r>
          </a:p>
          <a:p>
            <a:r>
              <a:rPr lang="ru-RU" dirty="0"/>
              <a:t>индивидуальные предприниматели, осуществляющие образовательную деятельность;</a:t>
            </a:r>
          </a:p>
          <a:p>
            <a:r>
              <a:rPr lang="ru-RU" dirty="0"/>
              <a:t>государственные организации образования, обеспечивающие функционирование системы образования;</a:t>
            </a:r>
          </a:p>
          <a:p>
            <a:r>
              <a:rPr lang="ru-RU" dirty="0"/>
              <a:t>учебно-методические объединения в сфере образования;</a:t>
            </a:r>
          </a:p>
          <a:p>
            <a:r>
              <a:rPr lang="ru-RU" dirty="0"/>
              <a:t>организации, обеспечивающие проведение практических занятий, прохождение практики, производственного обучения обучающимися;</a:t>
            </a:r>
          </a:p>
          <a:p>
            <a:r>
              <a:rPr lang="ru-RU" dirty="0"/>
              <a:t>организации, участвующие в реализации образовательных программ посредством сетевой формы взаимодействия;</a:t>
            </a:r>
          </a:p>
          <a:p>
            <a:r>
              <a:rPr lang="ru-RU" dirty="0"/>
              <a:t>организации – заказчики кадров;</a:t>
            </a:r>
          </a:p>
          <a:p>
            <a:r>
              <a:rPr lang="ru-RU" dirty="0"/>
              <a:t>организации, направляющие работников для освоения содержания образовательных программ дополнительного образования взрослых;</a:t>
            </a:r>
          </a:p>
          <a:p>
            <a:r>
              <a:rPr lang="ru-RU" dirty="0"/>
              <a:t>государственные органы …в пределах их полномочий в сфере образования.</a:t>
            </a:r>
          </a:p>
          <a:p>
            <a:endParaRPr lang="ru-RU" dirty="0"/>
          </a:p>
        </p:txBody>
      </p:sp>
      <p:sp>
        <p:nvSpPr>
          <p:cNvPr id="4" name="Объект 3">
            <a:extLst>
              <a:ext uri="{FF2B5EF4-FFF2-40B4-BE49-F238E27FC236}">
                <a16:creationId xmlns:a16="http://schemas.microsoft.com/office/drawing/2014/main" id="{FDF3B2EF-3E9D-4B0F-A681-2D68C57C453D}"/>
              </a:ext>
            </a:extLst>
          </p:cNvPr>
          <p:cNvSpPr>
            <a:spLocks noGrp="1"/>
          </p:cNvSpPr>
          <p:nvPr>
            <p:ph sz="half" idx="2"/>
          </p:nvPr>
        </p:nvSpPr>
        <p:spPr>
          <a:xfrm flipH="1">
            <a:off x="11058923" y="2017345"/>
            <a:ext cx="828277" cy="2280337"/>
          </a:xfrm>
        </p:spPr>
        <p:txBody>
          <a:bodyPr>
            <a:normAutofit fontScale="77500" lnSpcReduction="20000"/>
          </a:bodyPr>
          <a:lstStyle/>
          <a:p>
            <a:endParaRPr lang="ru-RU" dirty="0"/>
          </a:p>
        </p:txBody>
      </p:sp>
    </p:spTree>
    <p:extLst>
      <p:ext uri="{BB962C8B-B14F-4D97-AF65-F5344CB8AC3E}">
        <p14:creationId xmlns:p14="http://schemas.microsoft.com/office/powerpoint/2010/main" val="4261024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437881"/>
          </a:xfrm>
        </p:spPr>
        <p:txBody>
          <a:bodyPr>
            <a:normAutofit fontScale="90000"/>
          </a:bodyPr>
          <a:lstStyle/>
          <a:p>
            <a:r>
              <a:rPr lang="ru-RU" altLang="ru-RU" dirty="0">
                <a:solidFill>
                  <a:srgbClr val="C00000"/>
                </a:solidFill>
              </a:rPr>
              <a:t>Уровни образования</a:t>
            </a:r>
            <a:endParaRPr lang="ru-RU" dirty="0"/>
          </a:p>
        </p:txBody>
      </p:sp>
      <p:grpSp>
        <p:nvGrpSpPr>
          <p:cNvPr id="11" name="Группа 10"/>
          <p:cNvGrpSpPr/>
          <p:nvPr/>
        </p:nvGrpSpPr>
        <p:grpSpPr>
          <a:xfrm>
            <a:off x="709308" y="991590"/>
            <a:ext cx="3043294" cy="1056903"/>
            <a:chOff x="764423" y="222922"/>
            <a:chExt cx="2182056" cy="1647183"/>
          </a:xfrm>
          <a:solidFill>
            <a:schemeClr val="tx2">
              <a:lumMod val="40000"/>
              <a:lumOff val="60000"/>
            </a:schemeClr>
          </a:solidFill>
        </p:grpSpPr>
        <p:sp>
          <p:nvSpPr>
            <p:cNvPr id="12" name="Прямоугольник 11"/>
            <p:cNvSpPr/>
            <p:nvPr/>
          </p:nvSpPr>
          <p:spPr>
            <a:xfrm>
              <a:off x="764423" y="222922"/>
              <a:ext cx="2182056" cy="1647183"/>
            </a:xfrm>
            <a:prstGeom prst="rect">
              <a:avLst/>
            </a:prstGeom>
            <a:grpFill/>
            <a:ln>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Прямоугольник 12"/>
            <p:cNvSpPr/>
            <p:nvPr/>
          </p:nvSpPr>
          <p:spPr>
            <a:xfrm>
              <a:off x="764423" y="222922"/>
              <a:ext cx="2182056" cy="1647183"/>
            </a:xfrm>
            <a:prstGeom prst="rect">
              <a:avLst/>
            </a:prstGeom>
            <a:grpFill/>
            <a:ln>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3300" b="0" i="0" u="none" strike="noStrike" kern="1200" cap="none" normalizeH="0" baseline="0" dirty="0">
                  <a:ln>
                    <a:noFill/>
                  </a:ln>
                  <a:solidFill>
                    <a:schemeClr val="tx1"/>
                  </a:solidFill>
                  <a:effectLst/>
                  <a:latin typeface="Arial" panose="020B0604020202020204" pitchFamily="34" charset="0"/>
                </a:rPr>
                <a:t>Основное </a:t>
              </a:r>
            </a:p>
          </p:txBody>
        </p:sp>
      </p:grpSp>
      <p:grpSp>
        <p:nvGrpSpPr>
          <p:cNvPr id="14" name="Группа 13"/>
          <p:cNvGrpSpPr/>
          <p:nvPr/>
        </p:nvGrpSpPr>
        <p:grpSpPr>
          <a:xfrm>
            <a:off x="8027720" y="991590"/>
            <a:ext cx="3753074" cy="957189"/>
            <a:chOff x="2919927" y="1819207"/>
            <a:chExt cx="3294366" cy="1647183"/>
          </a:xfrm>
        </p:grpSpPr>
        <p:sp>
          <p:nvSpPr>
            <p:cNvPr id="15" name="Прямоугольник 14"/>
            <p:cNvSpPr/>
            <p:nvPr/>
          </p:nvSpPr>
          <p:spPr>
            <a:xfrm>
              <a:off x="2919927" y="1819207"/>
              <a:ext cx="3294366" cy="1647183"/>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Прямоугольник 15"/>
            <p:cNvSpPr/>
            <p:nvPr/>
          </p:nvSpPr>
          <p:spPr>
            <a:xfrm>
              <a:off x="2919927" y="1819207"/>
              <a:ext cx="3294366" cy="1647183"/>
            </a:xfrm>
            <a:prstGeom prst="rect">
              <a:avLst/>
            </a:prstGeom>
            <a:solidFill>
              <a:schemeClr val="bg2"/>
            </a:solidFill>
            <a:ln>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3300" b="0" i="0" u="none" strike="noStrike" kern="1200" cap="none" normalizeH="0" baseline="0" dirty="0">
                  <a:ln>
                    <a:noFill/>
                  </a:ln>
                  <a:solidFill>
                    <a:srgbClr val="C00000"/>
                  </a:solidFill>
                  <a:effectLst/>
                  <a:latin typeface="Arial" panose="020B0604020202020204" pitchFamily="34" charset="0"/>
                </a:rPr>
                <a:t>Дополнительное </a:t>
              </a:r>
            </a:p>
          </p:txBody>
        </p:sp>
      </p:grpSp>
      <p:grpSp>
        <p:nvGrpSpPr>
          <p:cNvPr id="18" name="Группа 17"/>
          <p:cNvGrpSpPr/>
          <p:nvPr/>
        </p:nvGrpSpPr>
        <p:grpSpPr>
          <a:xfrm>
            <a:off x="4203392" y="1047384"/>
            <a:ext cx="3294366" cy="1001109"/>
            <a:chOff x="6870397" y="736510"/>
            <a:chExt cx="3294366" cy="1744404"/>
          </a:xfrm>
          <a:solidFill>
            <a:schemeClr val="accent3">
              <a:lumMod val="60000"/>
              <a:lumOff val="40000"/>
            </a:schemeClr>
          </a:solidFill>
        </p:grpSpPr>
        <p:sp>
          <p:nvSpPr>
            <p:cNvPr id="19" name="Прямоугольник 18"/>
            <p:cNvSpPr/>
            <p:nvPr/>
          </p:nvSpPr>
          <p:spPr>
            <a:xfrm>
              <a:off x="6870397" y="736510"/>
              <a:ext cx="3294366" cy="1647183"/>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0" name="Прямоугольник 19"/>
            <p:cNvSpPr/>
            <p:nvPr/>
          </p:nvSpPr>
          <p:spPr>
            <a:xfrm>
              <a:off x="6870397" y="833731"/>
              <a:ext cx="3294366" cy="1647183"/>
            </a:xfrm>
            <a:prstGeom prst="rect">
              <a:avLst/>
            </a:prstGeom>
            <a:grpFill/>
            <a:ln>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3300" b="0" i="0" u="none" strike="noStrike" kern="1200" cap="none" normalizeH="0" baseline="0" dirty="0">
                  <a:ln>
                    <a:noFill/>
                  </a:ln>
                  <a:solidFill>
                    <a:schemeClr val="tx1"/>
                  </a:solidFill>
                  <a:effectLst/>
                  <a:latin typeface="Arial" panose="020B0604020202020204" pitchFamily="34" charset="0"/>
                </a:rPr>
                <a:t>Специальное</a:t>
              </a:r>
            </a:p>
          </p:txBody>
        </p:sp>
      </p:grpSp>
      <p:sp>
        <p:nvSpPr>
          <p:cNvPr id="21" name="Прямоугольник 20"/>
          <p:cNvSpPr/>
          <p:nvPr/>
        </p:nvSpPr>
        <p:spPr>
          <a:xfrm>
            <a:off x="736269" y="2381003"/>
            <a:ext cx="3016333" cy="510639"/>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rgbClr val="C00000"/>
              </a:solidFill>
            </a:endParaRPr>
          </a:p>
          <a:p>
            <a:endParaRPr lang="ru-RU" dirty="0">
              <a:solidFill>
                <a:srgbClr val="C00000"/>
              </a:solidFill>
            </a:endParaRPr>
          </a:p>
          <a:p>
            <a:r>
              <a:rPr lang="ru-RU" dirty="0">
                <a:solidFill>
                  <a:srgbClr val="C00000"/>
                </a:solidFill>
              </a:rPr>
              <a:t> </a:t>
            </a:r>
            <a:r>
              <a:rPr lang="ru-RU" dirty="0">
                <a:solidFill>
                  <a:schemeClr val="tx1"/>
                </a:solidFill>
              </a:rPr>
              <a:t>Дошкольное образование</a:t>
            </a:r>
          </a:p>
          <a:p>
            <a:r>
              <a:rPr lang="ru-RU" dirty="0">
                <a:solidFill>
                  <a:srgbClr val="C00000"/>
                </a:solidFill>
              </a:rPr>
              <a:t>  </a:t>
            </a:r>
          </a:p>
          <a:p>
            <a:r>
              <a:rPr lang="ru-RU" dirty="0">
                <a:solidFill>
                  <a:srgbClr val="C00000"/>
                </a:solidFill>
              </a:rPr>
              <a:t> </a:t>
            </a:r>
          </a:p>
        </p:txBody>
      </p:sp>
      <p:sp>
        <p:nvSpPr>
          <p:cNvPr id="22" name="Прямоугольник 21"/>
          <p:cNvSpPr/>
          <p:nvPr/>
        </p:nvSpPr>
        <p:spPr>
          <a:xfrm>
            <a:off x="736269" y="3146961"/>
            <a:ext cx="3043290" cy="510639"/>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общее среднее образование</a:t>
            </a:r>
          </a:p>
        </p:txBody>
      </p:sp>
      <p:sp>
        <p:nvSpPr>
          <p:cNvPr id="23" name="Прямоугольник 22"/>
          <p:cNvSpPr/>
          <p:nvPr/>
        </p:nvSpPr>
        <p:spPr>
          <a:xfrm>
            <a:off x="709311" y="3942609"/>
            <a:ext cx="3043291" cy="510639"/>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rgbClr val="C00000"/>
              </a:solidFill>
            </a:endParaRPr>
          </a:p>
          <a:p>
            <a:pPr algn="ctr"/>
            <a:r>
              <a:rPr lang="ru-RU" dirty="0">
                <a:solidFill>
                  <a:schemeClr val="tx1"/>
                </a:solidFill>
              </a:rPr>
              <a:t>среднее специальное образование</a:t>
            </a:r>
            <a:endParaRPr lang="ru-RU" dirty="0">
              <a:solidFill>
                <a:srgbClr val="C00000"/>
              </a:solidFill>
            </a:endParaRPr>
          </a:p>
          <a:p>
            <a:pPr algn="ctr"/>
            <a:endParaRPr lang="ru-RU" dirty="0"/>
          </a:p>
        </p:txBody>
      </p:sp>
      <p:sp>
        <p:nvSpPr>
          <p:cNvPr id="24" name="Прямоугольник 23"/>
          <p:cNvSpPr/>
          <p:nvPr/>
        </p:nvSpPr>
        <p:spPr>
          <a:xfrm>
            <a:off x="709310" y="4726380"/>
            <a:ext cx="3043292" cy="510639"/>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профессионально-техническое образование</a:t>
            </a:r>
            <a:endParaRPr lang="ru-RU" dirty="0"/>
          </a:p>
        </p:txBody>
      </p:sp>
      <p:sp>
        <p:nvSpPr>
          <p:cNvPr id="25" name="Прямоугольник 24"/>
          <p:cNvSpPr/>
          <p:nvPr/>
        </p:nvSpPr>
        <p:spPr>
          <a:xfrm>
            <a:off x="709309" y="5462650"/>
            <a:ext cx="3043293" cy="510639"/>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rgbClr val="C00000"/>
                </a:solidFill>
              </a:rPr>
              <a:t>ВЫСШЕЕ ОБРАЗОВАНИЕ</a:t>
            </a:r>
            <a:endParaRPr lang="ru-RU" b="1" dirty="0"/>
          </a:p>
        </p:txBody>
      </p:sp>
      <p:sp>
        <p:nvSpPr>
          <p:cNvPr id="26" name="Прямоугольник 25"/>
          <p:cNvSpPr/>
          <p:nvPr/>
        </p:nvSpPr>
        <p:spPr>
          <a:xfrm>
            <a:off x="709308" y="6187045"/>
            <a:ext cx="3043294" cy="510639"/>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научно-ориентированное образование</a:t>
            </a:r>
          </a:p>
        </p:txBody>
      </p:sp>
      <p:sp>
        <p:nvSpPr>
          <p:cNvPr id="27" name="Прямоугольник 26"/>
          <p:cNvSpPr/>
          <p:nvPr/>
        </p:nvSpPr>
        <p:spPr>
          <a:xfrm>
            <a:off x="8027720" y="2125683"/>
            <a:ext cx="3753074" cy="51063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rgbClr val="C00000"/>
                </a:solidFill>
              </a:rPr>
              <a:t>дополнительное образование детей и молодежи</a:t>
            </a:r>
            <a:endParaRPr lang="ru-RU" dirty="0"/>
          </a:p>
        </p:txBody>
      </p:sp>
      <p:sp>
        <p:nvSpPr>
          <p:cNvPr id="28" name="Прямоугольник 27"/>
          <p:cNvSpPr/>
          <p:nvPr/>
        </p:nvSpPr>
        <p:spPr>
          <a:xfrm>
            <a:off x="8027720" y="2915392"/>
            <a:ext cx="3753074" cy="51063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rgbClr val="C00000"/>
                </a:solidFill>
              </a:rPr>
              <a:t>дополнительное образование одаренных детей и молодежи</a:t>
            </a:r>
            <a:endParaRPr lang="ru-RU" dirty="0"/>
          </a:p>
        </p:txBody>
      </p:sp>
      <p:sp>
        <p:nvSpPr>
          <p:cNvPr id="29" name="Прямоугольник 28"/>
          <p:cNvSpPr/>
          <p:nvPr/>
        </p:nvSpPr>
        <p:spPr>
          <a:xfrm>
            <a:off x="8027720" y="3687289"/>
            <a:ext cx="3753074" cy="510639"/>
          </a:xfrm>
          <a:prstGeom prst="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rgbClr val="C00000"/>
                </a:solidFill>
              </a:rPr>
              <a:t>дополнительное образование взрослых</a:t>
            </a:r>
            <a:endParaRPr lang="ru-RU" dirty="0"/>
          </a:p>
        </p:txBody>
      </p:sp>
      <p:sp>
        <p:nvSpPr>
          <p:cNvPr id="30" name="Прямоугольник 29"/>
          <p:cNvSpPr/>
          <p:nvPr/>
        </p:nvSpPr>
        <p:spPr>
          <a:xfrm>
            <a:off x="4472755" y="2381002"/>
            <a:ext cx="3016333" cy="510639"/>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dirty="0">
              <a:solidFill>
                <a:srgbClr val="C00000"/>
              </a:solidFill>
            </a:endParaRPr>
          </a:p>
          <a:p>
            <a:endParaRPr lang="ru-RU" dirty="0">
              <a:solidFill>
                <a:srgbClr val="C00000"/>
              </a:solidFill>
            </a:endParaRPr>
          </a:p>
          <a:p>
            <a:r>
              <a:rPr lang="ru-RU" dirty="0">
                <a:solidFill>
                  <a:srgbClr val="C00000"/>
                </a:solidFill>
              </a:rPr>
              <a:t> </a:t>
            </a:r>
            <a:r>
              <a:rPr lang="ru-RU" dirty="0">
                <a:solidFill>
                  <a:schemeClr val="tx1"/>
                </a:solidFill>
              </a:rPr>
              <a:t>Дошкольное специальное образование</a:t>
            </a:r>
          </a:p>
          <a:p>
            <a:r>
              <a:rPr lang="ru-RU" dirty="0">
                <a:solidFill>
                  <a:srgbClr val="C00000"/>
                </a:solidFill>
              </a:rPr>
              <a:t>  </a:t>
            </a:r>
          </a:p>
          <a:p>
            <a:r>
              <a:rPr lang="ru-RU" dirty="0">
                <a:solidFill>
                  <a:srgbClr val="C00000"/>
                </a:solidFill>
              </a:rPr>
              <a:t> </a:t>
            </a:r>
          </a:p>
        </p:txBody>
      </p:sp>
      <p:sp>
        <p:nvSpPr>
          <p:cNvPr id="31" name="Прямоугольник 30"/>
          <p:cNvSpPr/>
          <p:nvPr/>
        </p:nvSpPr>
        <p:spPr>
          <a:xfrm>
            <a:off x="4472755" y="3206338"/>
            <a:ext cx="3043290" cy="510639"/>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общее среднее специальное образование</a:t>
            </a:r>
          </a:p>
        </p:txBody>
      </p:sp>
    </p:spTree>
    <p:extLst>
      <p:ext uri="{BB962C8B-B14F-4D97-AF65-F5344CB8AC3E}">
        <p14:creationId xmlns:p14="http://schemas.microsoft.com/office/powerpoint/2010/main" val="165205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4F6CF1-CC36-4C41-AF06-AC2E922DEE3F}"/>
              </a:ext>
            </a:extLst>
          </p:cNvPr>
          <p:cNvSpPr>
            <a:spLocks noGrp="1"/>
          </p:cNvSpPr>
          <p:nvPr>
            <p:ph type="title"/>
          </p:nvPr>
        </p:nvSpPr>
        <p:spPr/>
        <p:txBody>
          <a:bodyPr>
            <a:noAutofit/>
          </a:bodyPr>
          <a:lstStyle/>
          <a:p>
            <a:r>
              <a:rPr lang="ru-RU" sz="2800" b="1" dirty="0">
                <a:solidFill>
                  <a:schemeClr val="tx1">
                    <a:lumMod val="95000"/>
                    <a:lumOff val="5000"/>
                  </a:schemeClr>
                </a:solidFill>
                <a:latin typeface="Times New Roman" pitchFamily="18" charset="0"/>
                <a:cs typeface="Times New Roman" pitchFamily="18" charset="0"/>
              </a:rPr>
              <a:t>Воспитание в системе образования</a:t>
            </a:r>
            <a:r>
              <a:rPr lang="ru-RU" sz="2800" b="1" dirty="0">
                <a:latin typeface="Times New Roman" pitchFamily="18" charset="0"/>
                <a:cs typeface="Times New Roman" pitchFamily="18" charset="0"/>
              </a:rPr>
              <a:t> (высшего образования в том числе) в контексте современных социальных требований</a:t>
            </a:r>
            <a:endParaRPr lang="ru-RU" sz="2800" b="1" dirty="0">
              <a:solidFill>
                <a:schemeClr val="tx1">
                  <a:lumMod val="95000"/>
                  <a:lumOff val="5000"/>
                </a:schemeClr>
              </a:solidFill>
              <a:latin typeface="Times New Roman" pitchFamily="18" charset="0"/>
              <a:cs typeface="Times New Roman" pitchFamily="18" charset="0"/>
            </a:endParaRPr>
          </a:p>
        </p:txBody>
      </p:sp>
      <p:sp>
        <p:nvSpPr>
          <p:cNvPr id="3" name="Объект 2">
            <a:extLst>
              <a:ext uri="{FF2B5EF4-FFF2-40B4-BE49-F238E27FC236}">
                <a16:creationId xmlns:a16="http://schemas.microsoft.com/office/drawing/2014/main" id="{B4B2DDD5-A0C2-4347-8745-08F16E240C3B}"/>
              </a:ext>
            </a:extLst>
          </p:cNvPr>
          <p:cNvSpPr>
            <a:spLocks noGrp="1"/>
          </p:cNvSpPr>
          <p:nvPr>
            <p:ph idx="1"/>
          </p:nvPr>
        </p:nvSpPr>
        <p:spPr>
          <a:xfrm>
            <a:off x="587830" y="1329136"/>
            <a:ext cx="10467025" cy="5528864"/>
          </a:xfrm>
        </p:spPr>
        <p:txBody>
          <a:bodyPr>
            <a:normAutofit fontScale="85000" lnSpcReduction="20000"/>
          </a:bodyPr>
          <a:lstStyle/>
          <a:p>
            <a:pPr marL="0" indent="0">
              <a:buNone/>
            </a:pPr>
            <a:r>
              <a:rPr lang="ru-RU" sz="2600" b="1" dirty="0"/>
              <a:t>Целью</a:t>
            </a:r>
            <a:r>
              <a:rPr lang="ru-RU" sz="2600" dirty="0"/>
              <a:t> воспитания является формирование разносторонне развитой, нравственно зрелой, творческой личности обучающегося.</a:t>
            </a:r>
          </a:p>
          <a:p>
            <a:r>
              <a:rPr lang="ru-RU" sz="2600" dirty="0"/>
              <a:t>2. </a:t>
            </a:r>
            <a:r>
              <a:rPr lang="ru-RU" sz="2600" b="1" dirty="0"/>
              <a:t>Задачами</a:t>
            </a:r>
            <a:r>
              <a:rPr lang="ru-RU" sz="2600" dirty="0"/>
              <a:t> воспитания являются:</a:t>
            </a:r>
          </a:p>
          <a:p>
            <a:r>
              <a:rPr lang="ru-RU" sz="2600" dirty="0"/>
              <a:t>2.1. формирование г</a:t>
            </a:r>
            <a:r>
              <a:rPr lang="ru-RU" sz="2600" b="1" dirty="0"/>
              <a:t>ражданственности</a:t>
            </a:r>
            <a:r>
              <a:rPr lang="ru-RU" sz="2600" dirty="0"/>
              <a:t>, </a:t>
            </a:r>
            <a:r>
              <a:rPr lang="ru-RU" sz="2600" b="1" dirty="0"/>
              <a:t>патриотизма </a:t>
            </a:r>
            <a:r>
              <a:rPr lang="ru-RU" sz="2600" dirty="0"/>
              <a:t>и </a:t>
            </a:r>
            <a:r>
              <a:rPr lang="ru-RU" sz="2600" b="1" dirty="0"/>
              <a:t>национального самосознания</a:t>
            </a:r>
            <a:r>
              <a:rPr lang="ru-RU" sz="2600" dirty="0"/>
              <a:t> на основе государственной идеологии;</a:t>
            </a:r>
          </a:p>
          <a:p>
            <a:r>
              <a:rPr lang="ru-RU" sz="2600" dirty="0"/>
              <a:t>2.2. подготовка к </a:t>
            </a:r>
            <a:r>
              <a:rPr lang="ru-RU" sz="2600" b="1" dirty="0"/>
              <a:t>самостоятельной жизни, профессиональному самоопределению, выбору профессии и труду;</a:t>
            </a:r>
          </a:p>
          <a:p>
            <a:r>
              <a:rPr lang="ru-RU" sz="2600" dirty="0"/>
              <a:t>2.3. формирование </a:t>
            </a:r>
            <a:r>
              <a:rPr lang="ru-RU" sz="2600" b="1" dirty="0"/>
              <a:t>нравственной, эстетической культуры </a:t>
            </a:r>
            <a:r>
              <a:rPr lang="ru-RU" sz="2600" dirty="0"/>
              <a:t>и культуры в области </a:t>
            </a:r>
            <a:r>
              <a:rPr lang="ru-RU" sz="2600" b="1" dirty="0"/>
              <a:t>охраны окружающей среды и природопользования</a:t>
            </a:r>
            <a:r>
              <a:rPr lang="ru-RU" sz="2600" dirty="0"/>
              <a:t>;</a:t>
            </a:r>
          </a:p>
          <a:p>
            <a:r>
              <a:rPr lang="ru-RU" sz="2600" dirty="0"/>
              <a:t>2.4. формирование </a:t>
            </a:r>
            <a:r>
              <a:rPr lang="ru-RU" sz="2600" b="1" dirty="0"/>
              <a:t>физической культуры</a:t>
            </a:r>
            <a:r>
              <a:rPr lang="ru-RU" sz="2600" dirty="0"/>
              <a:t>, овладение ценностями и навыками здорового образа жизни;</a:t>
            </a:r>
          </a:p>
          <a:p>
            <a:r>
              <a:rPr lang="ru-RU" sz="2600" dirty="0"/>
              <a:t>2.5. формирование </a:t>
            </a:r>
            <a:r>
              <a:rPr lang="ru-RU" sz="2600" b="1" dirty="0"/>
              <a:t>культуры семейных отношений</a:t>
            </a:r>
            <a:r>
              <a:rPr lang="ru-RU" sz="2600" dirty="0"/>
              <a:t>;</a:t>
            </a:r>
          </a:p>
          <a:p>
            <a:r>
              <a:rPr lang="ru-RU" sz="2600" dirty="0"/>
              <a:t>2.6. создание условий для социализации, саморазвития и самореализации личности обучающегося.</a:t>
            </a:r>
          </a:p>
          <a:p>
            <a:endParaRPr lang="ru-RU" sz="2600" dirty="0"/>
          </a:p>
          <a:p>
            <a:r>
              <a:rPr lang="ru-RU" sz="2600" b="1" dirty="0"/>
              <a:t>Воспитание основывается на общечеловеческих, гуманистических ценностях, культурных и духовных традициях белорусского народа, государственной идеологии, отражает интересы личности, общества и государства.</a:t>
            </a:r>
          </a:p>
          <a:p>
            <a:endParaRPr lang="ru-RU" dirty="0"/>
          </a:p>
        </p:txBody>
      </p:sp>
    </p:spTree>
    <p:extLst>
      <p:ext uri="{BB962C8B-B14F-4D97-AF65-F5344CB8AC3E}">
        <p14:creationId xmlns:p14="http://schemas.microsoft.com/office/powerpoint/2010/main" val="3441215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831273"/>
            <a:ext cx="10379824" cy="2244436"/>
          </a:xfrm>
        </p:spPr>
        <p:txBody>
          <a:bodyPr>
            <a:noAutofit/>
          </a:bodyPr>
          <a:lstStyle/>
          <a:p>
            <a:r>
              <a:rPr lang="ru-RU" sz="3200" b="1" dirty="0"/>
              <a:t>Педагогика и психологии высшего образования</a:t>
            </a:r>
            <a:br>
              <a:rPr lang="ru-RU" sz="3600" b="1" dirty="0"/>
            </a:br>
            <a:r>
              <a:rPr lang="ru-RU" sz="4000" b="1" dirty="0"/>
              <a:t>Раздел 1. Тема 3. Высшее образование в современных условиях </a:t>
            </a:r>
          </a:p>
        </p:txBody>
      </p:sp>
      <p:sp>
        <p:nvSpPr>
          <p:cNvPr id="3" name="Подзаголовок 2"/>
          <p:cNvSpPr>
            <a:spLocks noGrp="1"/>
          </p:cNvSpPr>
          <p:nvPr>
            <p:ph type="subTitle" idx="1"/>
          </p:nvPr>
        </p:nvSpPr>
        <p:spPr>
          <a:xfrm>
            <a:off x="1651601" y="2871456"/>
            <a:ext cx="10379824" cy="1463039"/>
          </a:xfrm>
        </p:spPr>
        <p:txBody>
          <a:bodyPr>
            <a:noAutofit/>
          </a:bodyPr>
          <a:lstStyle/>
          <a:p>
            <a:pPr algn="just"/>
            <a:r>
              <a:rPr lang="ru-RU" sz="2000" dirty="0">
                <a:solidFill>
                  <a:schemeClr val="tx1"/>
                </a:solidFill>
                <a:latin typeface="Times New Roman" pitchFamily="18" charset="0"/>
                <a:cs typeface="Times New Roman" pitchFamily="18" charset="0"/>
              </a:rPr>
              <a:t>1. Преемственность высшего образования на современном этапе. </a:t>
            </a:r>
          </a:p>
          <a:p>
            <a:pPr algn="just"/>
            <a:r>
              <a:rPr lang="ru-RU" sz="2000" dirty="0">
                <a:solidFill>
                  <a:schemeClr val="tx1"/>
                </a:solidFill>
                <a:latin typeface="Times New Roman" pitchFamily="18" charset="0"/>
                <a:cs typeface="Times New Roman" pitchFamily="18" charset="0"/>
              </a:rPr>
              <a:t>2. Развитие образования (высшего образования в том числе) в контексте современных социальных требований.</a:t>
            </a:r>
          </a:p>
          <a:p>
            <a:pPr algn="just"/>
            <a:r>
              <a:rPr lang="ru-RU" sz="2000" dirty="0">
                <a:solidFill>
                  <a:schemeClr val="tx1"/>
                </a:solidFill>
                <a:latin typeface="Times New Roman" pitchFamily="18" charset="0"/>
                <a:cs typeface="Times New Roman" pitchFamily="18" charset="0"/>
              </a:rPr>
              <a:t>3. Развитие системы высшего образования, направления его модернизации. </a:t>
            </a:r>
          </a:p>
          <a:p>
            <a:pPr algn="just"/>
            <a:r>
              <a:rPr lang="ru-RU" sz="2000" dirty="0">
                <a:solidFill>
                  <a:schemeClr val="tx1"/>
                </a:solidFill>
                <a:latin typeface="Times New Roman" pitchFamily="18" charset="0"/>
                <a:cs typeface="Times New Roman" pitchFamily="18" charset="0"/>
              </a:rPr>
              <a:t>4. Становление </a:t>
            </a:r>
            <a:r>
              <a:rPr lang="ru-RU" sz="2000" dirty="0" err="1">
                <a:solidFill>
                  <a:schemeClr val="tx1"/>
                </a:solidFill>
                <a:latin typeface="Times New Roman" pitchFamily="18" charset="0"/>
                <a:cs typeface="Times New Roman" pitchFamily="18" charset="0"/>
              </a:rPr>
              <a:t>компетентностного</a:t>
            </a:r>
            <a:r>
              <a:rPr lang="ru-RU" sz="2000" dirty="0">
                <a:solidFill>
                  <a:schemeClr val="tx1"/>
                </a:solidFill>
                <a:latin typeface="Times New Roman" pitchFamily="18" charset="0"/>
                <a:cs typeface="Times New Roman" pitchFamily="18" charset="0"/>
              </a:rPr>
              <a:t> подхода в образовательной системе.</a:t>
            </a:r>
          </a:p>
          <a:p>
            <a:pPr algn="just"/>
            <a:r>
              <a:rPr lang="ru-RU" sz="2000" dirty="0">
                <a:solidFill>
                  <a:schemeClr val="tx1"/>
                </a:solidFill>
                <a:latin typeface="Times New Roman" pitchFamily="18" charset="0"/>
                <a:cs typeface="Times New Roman" pitchFamily="18" charset="0"/>
              </a:rPr>
              <a:t>5. Учреждения образования, обеспечивающие получение высшего образования на современном этапе. </a:t>
            </a:r>
          </a:p>
          <a:p>
            <a:pPr algn="just"/>
            <a:r>
              <a:rPr lang="ru-RU" sz="2000" dirty="0">
                <a:solidFill>
                  <a:schemeClr val="tx1"/>
                </a:solidFill>
                <a:latin typeface="Times New Roman" pitchFamily="18" charset="0"/>
                <a:cs typeface="Times New Roman" pitchFamily="18" charset="0"/>
              </a:rPr>
              <a:t>6. Высшее образование в Республике Беларусь в современной образовательной структуре.</a:t>
            </a:r>
          </a:p>
        </p:txBody>
      </p:sp>
      <p:pic>
        <p:nvPicPr>
          <p:cNvPr id="6" name="Рисунок 5" descr="Академическая шапочка">
            <a:extLst>
              <a:ext uri="{FF2B5EF4-FFF2-40B4-BE49-F238E27FC236}">
                <a16:creationId xmlns:a16="http://schemas.microsoft.com/office/drawing/2014/main" id="{E49FD3B4-27DE-4531-ACF4-5EBDABA3618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5869" y="266398"/>
            <a:ext cx="665732" cy="665732"/>
          </a:xfrm>
          <a:prstGeom prst="rect">
            <a:avLst/>
          </a:prstGeom>
        </p:spPr>
      </p:pic>
    </p:spTree>
    <p:extLst>
      <p:ext uri="{BB962C8B-B14F-4D97-AF65-F5344CB8AC3E}">
        <p14:creationId xmlns:p14="http://schemas.microsoft.com/office/powerpoint/2010/main" val="3779352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52718"/>
            <a:ext cx="7721600" cy="611986"/>
          </a:xfrm>
        </p:spPr>
        <p:txBody>
          <a:bodyPr>
            <a:normAutofit fontScale="90000"/>
          </a:bodyPr>
          <a:lstStyle/>
          <a:p>
            <a:r>
              <a:rPr lang="ru-RU" dirty="0"/>
              <a:t>Литература:</a:t>
            </a:r>
          </a:p>
        </p:txBody>
      </p:sp>
      <p:sp>
        <p:nvSpPr>
          <p:cNvPr id="3" name="Объект 2"/>
          <p:cNvSpPr>
            <a:spLocks noGrp="1"/>
          </p:cNvSpPr>
          <p:nvPr>
            <p:ph idx="1"/>
          </p:nvPr>
        </p:nvSpPr>
        <p:spPr>
          <a:xfrm>
            <a:off x="229589" y="758121"/>
            <a:ext cx="11016343" cy="4857403"/>
          </a:xfrm>
        </p:spPr>
        <p:txBody>
          <a:bodyPr>
            <a:noAutofit/>
          </a:bodyPr>
          <a:lstStyle/>
          <a:p>
            <a:pPr lvl="0"/>
            <a:r>
              <a:rPr lang="ru-RU" sz="2400" dirty="0">
                <a:latin typeface="Times New Roman" pitchFamily="18" charset="0"/>
                <a:cs typeface="Times New Roman" pitchFamily="18" charset="0"/>
              </a:rPr>
              <a:t>Кодекс Республики Беларусь об образовании [Электронный ресурс] : от 13 янв. 2011 г. № 243-3 : принят Палатой представителей 2 декабря 2010 г. : одобрен Советом </a:t>
            </a:r>
            <a:r>
              <a:rPr lang="ru-RU" sz="2400" dirty="0" err="1">
                <a:latin typeface="Times New Roman" pitchFamily="18" charset="0"/>
                <a:cs typeface="Times New Roman" pitchFamily="18" charset="0"/>
              </a:rPr>
              <a:t>Респ</a:t>
            </a:r>
            <a:r>
              <a:rPr lang="ru-RU" sz="2400" dirty="0">
                <a:latin typeface="Times New Roman" pitchFamily="18" charset="0"/>
                <a:cs typeface="Times New Roman" pitchFamily="18" charset="0"/>
              </a:rPr>
              <a:t>. 22 дек. 2010 г. : в ред. Закона </a:t>
            </a:r>
            <a:r>
              <a:rPr lang="ru-RU" sz="2400" dirty="0" err="1">
                <a:latin typeface="Times New Roman" pitchFamily="18" charset="0"/>
                <a:cs typeface="Times New Roman" pitchFamily="18" charset="0"/>
              </a:rPr>
              <a:t>Респ</a:t>
            </a:r>
            <a:r>
              <a:rPr lang="ru-RU" sz="2400" dirty="0">
                <a:latin typeface="Times New Roman" pitchFamily="18" charset="0"/>
                <a:cs typeface="Times New Roman" pitchFamily="18" charset="0"/>
              </a:rPr>
              <a:t>. Беларусь от 23.07.2019 г. // ЭТАЛОН. Законодательство Республики Беларусь / Нац. Центр правовой </a:t>
            </a:r>
            <a:r>
              <a:rPr lang="ru-RU" sz="2400" dirty="0" err="1">
                <a:latin typeface="Times New Roman" pitchFamily="18" charset="0"/>
                <a:cs typeface="Times New Roman" pitchFamily="18" charset="0"/>
              </a:rPr>
              <a:t>информ</a:t>
            </a:r>
            <a:r>
              <a:rPr lang="ru-RU" sz="2400" dirty="0">
                <a:latin typeface="Times New Roman" pitchFamily="18" charset="0"/>
                <a:cs typeface="Times New Roman" pitchFamily="18" charset="0"/>
              </a:rPr>
              <a:t>. Республики Беларусь. </a:t>
            </a:r>
          </a:p>
          <a:p>
            <a:pPr lvl="0"/>
            <a:r>
              <a:rPr lang="ru-RU" sz="2400" dirty="0">
                <a:latin typeface="Times New Roman" pitchFamily="18" charset="0"/>
                <a:cs typeface="Times New Roman" pitchFamily="18" charset="0"/>
              </a:rPr>
              <a:t>Жук, О, Л. Педагогическая подготовка студентов: </a:t>
            </a:r>
            <a:r>
              <a:rPr lang="ru-RU" sz="2400" dirty="0" err="1">
                <a:latin typeface="Times New Roman" pitchFamily="18" charset="0"/>
                <a:cs typeface="Times New Roman" pitchFamily="18" charset="0"/>
              </a:rPr>
              <a:t>компетентностный</a:t>
            </a:r>
            <a:r>
              <a:rPr lang="ru-RU" sz="2400" dirty="0">
                <a:latin typeface="Times New Roman" pitchFamily="18" charset="0"/>
                <a:cs typeface="Times New Roman" pitchFamily="18" charset="0"/>
              </a:rPr>
              <a:t> подход / О.Л. Жук. – Минск : РИВШ, 2009. – 363 с.</a:t>
            </a:r>
          </a:p>
          <a:p>
            <a:r>
              <a:rPr lang="ru-RU" sz="2400" dirty="0">
                <a:latin typeface="Times New Roman" pitchFamily="18" charset="0"/>
                <a:cs typeface="Times New Roman" pitchFamily="18" charset="0"/>
              </a:rPr>
              <a:t>Зинченко, В. П. Психологические основы педагогики : (Психолого-педагогические основы построения системы развивающего обучения </a:t>
            </a:r>
            <a:r>
              <a:rPr lang="ru-RU" sz="2400" dirty="0" err="1">
                <a:latin typeface="Times New Roman" pitchFamily="18" charset="0"/>
                <a:cs typeface="Times New Roman" pitchFamily="18" charset="0"/>
              </a:rPr>
              <a:t>Д.Б.Эльконина</a:t>
            </a:r>
            <a:r>
              <a:rPr lang="ru-RU" sz="2400" dirty="0">
                <a:latin typeface="Times New Roman" pitchFamily="18" charset="0"/>
                <a:cs typeface="Times New Roman" pitchFamily="18" charset="0"/>
              </a:rPr>
              <a:t> – В. В. Давыдова) : учебное пособие  / В. П. Зинченко. – Москва : </a:t>
            </a:r>
            <a:r>
              <a:rPr lang="ru-RU" sz="2400" dirty="0" err="1">
                <a:latin typeface="Times New Roman" pitchFamily="18" charset="0"/>
                <a:cs typeface="Times New Roman" pitchFamily="18" charset="0"/>
              </a:rPr>
              <a:t>Директ</a:t>
            </a:r>
            <a:r>
              <a:rPr lang="ru-RU" sz="2400" dirty="0">
                <a:latin typeface="Times New Roman" pitchFamily="18" charset="0"/>
                <a:cs typeface="Times New Roman" pitchFamily="18" charset="0"/>
              </a:rPr>
              <a:t>-Медиа, 2014. – 363 с. – Режим доступа: URL: </a:t>
            </a:r>
            <a:r>
              <a:rPr lang="ru-RU" sz="2400" dirty="0">
                <a:latin typeface="Times New Roman" pitchFamily="18" charset="0"/>
                <a:cs typeface="Times New Roman" pitchFamily="18" charset="0"/>
                <a:hlinkClick r:id="rId2"/>
              </a:rPr>
              <a:t>https://biblioclub.ru</a:t>
            </a:r>
            <a:r>
              <a:rPr lang="ru-RU" sz="2400" dirty="0">
                <a:latin typeface="Times New Roman" pitchFamily="18" charset="0"/>
                <a:cs typeface="Times New Roman" pitchFamily="18" charset="0"/>
              </a:rPr>
              <a:t> (дата обращения: 24.10.2024). – Университетская библиотека.</a:t>
            </a:r>
          </a:p>
          <a:p>
            <a:r>
              <a:rPr lang="ru-RU" sz="2400" dirty="0">
                <a:latin typeface="Times New Roman" pitchFamily="18" charset="0"/>
                <a:cs typeface="Times New Roman" pitchFamily="18" charset="0"/>
              </a:rPr>
              <a:t>Образование: сокрытое сокровище: Основные положения Доклада Международной комиссии по образованию для XXI века / Жак </a:t>
            </a:r>
            <a:r>
              <a:rPr lang="ru-RU" sz="2400" dirty="0" err="1">
                <a:latin typeface="Times New Roman" pitchFamily="18" charset="0"/>
                <a:cs typeface="Times New Roman" pitchFamily="18" charset="0"/>
              </a:rPr>
              <a:t>Делор</a:t>
            </a:r>
            <a:r>
              <a:rPr lang="ru-RU" sz="2400" dirty="0">
                <a:latin typeface="Times New Roman" pitchFamily="18" charset="0"/>
                <a:cs typeface="Times New Roman" pitchFamily="18" charset="0"/>
              </a:rPr>
              <a:t>  и др.; МОО ВПП ЮНЕСКО «Информация для всех». – Москва: Издательство ЮНЕСО, 1996. – 31 с. </a:t>
            </a:r>
          </a:p>
          <a:p>
            <a:endParaRPr lang="ru-RU" sz="2400" dirty="0">
              <a:latin typeface="Times New Roman" pitchFamily="18" charset="0"/>
              <a:cs typeface="Times New Roman" pitchFamily="18" charset="0"/>
            </a:endParaRPr>
          </a:p>
          <a:p>
            <a:pPr lvl="0"/>
            <a:endParaRPr lang="ru-RU" sz="2400" dirty="0"/>
          </a:p>
          <a:p>
            <a:endParaRPr lang="ru-RU" dirty="0"/>
          </a:p>
        </p:txBody>
      </p:sp>
    </p:spTree>
    <p:extLst>
      <p:ext uri="{BB962C8B-B14F-4D97-AF65-F5344CB8AC3E}">
        <p14:creationId xmlns:p14="http://schemas.microsoft.com/office/powerpoint/2010/main" val="314113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6E5FC8-40DC-4384-9FF1-14ADBD805248}"/>
              </a:ext>
            </a:extLst>
          </p:cNvPr>
          <p:cNvSpPr>
            <a:spLocks noGrp="1"/>
          </p:cNvSpPr>
          <p:nvPr>
            <p:ph type="title"/>
          </p:nvPr>
        </p:nvSpPr>
        <p:spPr/>
        <p:txBody>
          <a:bodyPr>
            <a:normAutofit fontScale="90000"/>
          </a:bodyPr>
          <a:lstStyle/>
          <a:p>
            <a:r>
              <a:rPr lang="ru-RU" dirty="0"/>
              <a:t>Значение образования на современном этапе</a:t>
            </a:r>
          </a:p>
        </p:txBody>
      </p:sp>
      <p:sp>
        <p:nvSpPr>
          <p:cNvPr id="3" name="Объект 2">
            <a:extLst>
              <a:ext uri="{FF2B5EF4-FFF2-40B4-BE49-F238E27FC236}">
                <a16:creationId xmlns:a16="http://schemas.microsoft.com/office/drawing/2014/main" id="{8524380E-3E27-49CA-90CA-BE13276C3197}"/>
              </a:ext>
            </a:extLst>
          </p:cNvPr>
          <p:cNvSpPr>
            <a:spLocks noGrp="1"/>
          </p:cNvSpPr>
          <p:nvPr>
            <p:ph sz="half" idx="1"/>
          </p:nvPr>
        </p:nvSpPr>
        <p:spPr>
          <a:xfrm>
            <a:off x="219034" y="1255819"/>
            <a:ext cx="7213600" cy="4525963"/>
          </a:xfrm>
        </p:spPr>
        <p:txBody>
          <a:bodyPr>
            <a:normAutofit/>
          </a:bodyPr>
          <a:lstStyle/>
          <a:p>
            <a:r>
              <a:rPr lang="ru-RU" dirty="0"/>
              <a:t>обусловлено  его решающей ролью в развитии и воспроизводстве </a:t>
            </a:r>
            <a:r>
              <a:rPr lang="ru-RU" b="1" dirty="0"/>
              <a:t>человеческого капитала,</a:t>
            </a:r>
            <a:r>
              <a:rPr lang="ru-RU" dirty="0"/>
              <a:t> который становится в ведущей движущей силой устойчивого социально-экономического развития.</a:t>
            </a:r>
          </a:p>
        </p:txBody>
      </p:sp>
      <p:sp>
        <p:nvSpPr>
          <p:cNvPr id="4" name="Объект 3">
            <a:extLst>
              <a:ext uri="{FF2B5EF4-FFF2-40B4-BE49-F238E27FC236}">
                <a16:creationId xmlns:a16="http://schemas.microsoft.com/office/drawing/2014/main" id="{6051E108-1084-4127-839C-18E22513C49F}"/>
              </a:ext>
            </a:extLst>
          </p:cNvPr>
          <p:cNvSpPr>
            <a:spLocks noGrp="1"/>
          </p:cNvSpPr>
          <p:nvPr>
            <p:ph sz="half" idx="2"/>
          </p:nvPr>
        </p:nvSpPr>
        <p:spPr>
          <a:xfrm>
            <a:off x="4978400" y="4046519"/>
            <a:ext cx="7213600" cy="2584961"/>
          </a:xfrm>
        </p:spPr>
        <p:txBody>
          <a:bodyPr>
            <a:normAutofit/>
          </a:bodyPr>
          <a:lstStyle/>
          <a:p>
            <a:pPr marL="0" indent="0">
              <a:buNone/>
            </a:pPr>
            <a:r>
              <a:rPr lang="ru-RU" sz="2400" b="1" dirty="0"/>
              <a:t>совокупности всех производительных качеств работника, включающих приобретенные знания и навыки, а также мотивацию и энергию (активность), которые могут использоваться в течение конкретного периода времени в целях производства товаров и услуг.</a:t>
            </a:r>
          </a:p>
        </p:txBody>
      </p:sp>
      <p:cxnSp>
        <p:nvCxnSpPr>
          <p:cNvPr id="7" name="Прямая со стрелкой 6"/>
          <p:cNvCxnSpPr/>
          <p:nvPr/>
        </p:nvCxnSpPr>
        <p:spPr>
          <a:xfrm>
            <a:off x="7042068" y="2090057"/>
            <a:ext cx="1092529" cy="2078182"/>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419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878" y="0"/>
            <a:ext cx="12085122" cy="1143000"/>
          </a:xfrm>
          <a:solidFill>
            <a:srgbClr val="FFC000"/>
          </a:solidFill>
        </p:spPr>
        <p:txBody>
          <a:bodyPr>
            <a:normAutofit/>
          </a:bodyPr>
          <a:lstStyle/>
          <a:p>
            <a:r>
              <a:rPr lang="ru-RU" sz="2800" dirty="0">
                <a:latin typeface="Arial Black" pitchFamily="34" charset="0"/>
              </a:rPr>
              <a:t>ЛИЧНОСТЬ в контексте запросов современного общества</a:t>
            </a:r>
          </a:p>
        </p:txBody>
      </p:sp>
      <p:sp>
        <p:nvSpPr>
          <p:cNvPr id="3" name="Объект 2"/>
          <p:cNvSpPr>
            <a:spLocks noGrp="1"/>
          </p:cNvSpPr>
          <p:nvPr>
            <p:ph idx="1"/>
          </p:nvPr>
        </p:nvSpPr>
        <p:spPr>
          <a:xfrm>
            <a:off x="0" y="1460665"/>
            <a:ext cx="6970814" cy="5273115"/>
          </a:xfrm>
          <a:solidFill>
            <a:schemeClr val="bg1"/>
          </a:solidFill>
        </p:spPr>
        <p:txBody>
          <a:bodyPr>
            <a:normAutofit fontScale="40000" lnSpcReduction="20000"/>
          </a:bodyPr>
          <a:lstStyle/>
          <a:p>
            <a:pPr lvl="0"/>
            <a:endParaRPr lang="ru-RU" dirty="0"/>
          </a:p>
          <a:p>
            <a:pPr lvl="0"/>
            <a:r>
              <a:rPr lang="ru-RU" sz="5000" b="1" dirty="0">
                <a:latin typeface="Times New Roman" pitchFamily="18" charset="0"/>
                <a:cs typeface="Times New Roman" pitchFamily="18" charset="0"/>
              </a:rPr>
              <a:t>Мобильная, адаптивная</a:t>
            </a:r>
          </a:p>
          <a:p>
            <a:pPr lvl="0"/>
            <a:r>
              <a:rPr lang="ru-RU" sz="5000" b="1" dirty="0">
                <a:latin typeface="Times New Roman" pitchFamily="18" charset="0"/>
                <a:cs typeface="Times New Roman" pitchFamily="18" charset="0"/>
              </a:rPr>
              <a:t>Творческая (креативная) </a:t>
            </a:r>
          </a:p>
          <a:p>
            <a:r>
              <a:rPr lang="ru-RU" sz="5000" b="1" dirty="0">
                <a:latin typeface="Times New Roman" pitchFamily="18" charset="0"/>
                <a:cs typeface="Times New Roman" pitchFamily="18" charset="0"/>
              </a:rPr>
              <a:t>Созидающая, конструктивная</a:t>
            </a:r>
          </a:p>
          <a:p>
            <a:pPr lvl="0"/>
            <a:r>
              <a:rPr lang="ru-RU" sz="5000" b="1" dirty="0">
                <a:latin typeface="Times New Roman" pitchFamily="18" charset="0"/>
                <a:cs typeface="Times New Roman" pitchFamily="18" charset="0"/>
              </a:rPr>
              <a:t>Стремящаяся к самообразованию и саморазвитию</a:t>
            </a:r>
          </a:p>
          <a:p>
            <a:r>
              <a:rPr lang="ru-RU" sz="5000" b="1" dirty="0">
                <a:latin typeface="Times New Roman" pitchFamily="18" charset="0"/>
                <a:cs typeface="Times New Roman" pitchFamily="18" charset="0"/>
              </a:rPr>
              <a:t>Духовная, моральная, толерантная </a:t>
            </a:r>
          </a:p>
          <a:p>
            <a:r>
              <a:rPr lang="ru-RU" sz="5000" b="1" dirty="0">
                <a:latin typeface="Times New Roman" pitchFamily="18" charset="0"/>
                <a:cs typeface="Times New Roman" pitchFamily="18" charset="0"/>
              </a:rPr>
              <a:t>Ответственная</a:t>
            </a:r>
          </a:p>
          <a:p>
            <a:pPr lvl="0"/>
            <a:r>
              <a:rPr lang="ru-RU" sz="5000" b="1" dirty="0">
                <a:latin typeface="Times New Roman" pitchFamily="18" charset="0"/>
                <a:cs typeface="Times New Roman" pitchFamily="18" charset="0"/>
              </a:rPr>
              <a:t>Коммуникативная </a:t>
            </a:r>
          </a:p>
          <a:p>
            <a:pPr lvl="0"/>
            <a:r>
              <a:rPr lang="ru-RU" sz="5000" b="1" dirty="0">
                <a:latin typeface="Times New Roman" pitchFamily="18" charset="0"/>
                <a:cs typeface="Times New Roman" pitchFamily="18" charset="0"/>
              </a:rPr>
              <a:t>Высококультурная</a:t>
            </a:r>
          </a:p>
          <a:p>
            <a:pPr marL="82296" indent="0"/>
            <a:r>
              <a:rPr lang="ru-RU" sz="5000" b="1" dirty="0">
                <a:latin typeface="Times New Roman" pitchFamily="18" charset="0"/>
                <a:cs typeface="Times New Roman" pitchFamily="18" charset="0"/>
              </a:rPr>
              <a:t>   </a:t>
            </a:r>
            <a:r>
              <a:rPr lang="ru-RU" sz="5000" b="1" dirty="0" err="1">
                <a:latin typeface="Times New Roman" pitchFamily="18" charset="0"/>
                <a:cs typeface="Times New Roman" pitchFamily="18" charset="0"/>
              </a:rPr>
              <a:t>Стрессоустойчивая</a:t>
            </a:r>
            <a:r>
              <a:rPr lang="ru-RU" sz="5000" b="1" dirty="0">
                <a:latin typeface="Times New Roman" pitchFamily="18" charset="0"/>
                <a:cs typeface="Times New Roman" pitchFamily="18" charset="0"/>
              </a:rPr>
              <a:t> </a:t>
            </a:r>
          </a:p>
          <a:p>
            <a:pPr marL="82296" indent="0">
              <a:buNone/>
            </a:pPr>
            <a:r>
              <a:rPr lang="ru-RU" sz="5100" b="1" dirty="0">
                <a:latin typeface="Times New Roman" pitchFamily="18" charset="0"/>
                <a:cs typeface="Times New Roman" pitchFamily="18" charset="0"/>
              </a:rPr>
              <a:t>				</a:t>
            </a:r>
          </a:p>
          <a:p>
            <a:pPr marL="82296" indent="0">
              <a:buNone/>
            </a:pPr>
            <a:r>
              <a:rPr lang="ru-RU" sz="5100" b="1" dirty="0">
                <a:latin typeface="Times New Roman" pitchFamily="18" charset="0"/>
                <a:cs typeface="Times New Roman" pitchFamily="18" charset="0"/>
              </a:rPr>
              <a:t>			т.е. способная</a:t>
            </a:r>
          </a:p>
          <a:p>
            <a:pPr lvl="1"/>
            <a:r>
              <a:rPr lang="ru-RU" sz="5100" b="1" dirty="0">
                <a:latin typeface="Times New Roman" pitchFamily="18" charset="0"/>
                <a:cs typeface="Times New Roman" pitchFamily="18" charset="0"/>
              </a:rPr>
              <a:t>жить, </a:t>
            </a:r>
          </a:p>
          <a:p>
            <a:pPr lvl="1"/>
            <a:r>
              <a:rPr lang="ru-RU" sz="5100" b="1" dirty="0">
                <a:latin typeface="Times New Roman" pitchFamily="18" charset="0"/>
                <a:cs typeface="Times New Roman" pitchFamily="18" charset="0"/>
              </a:rPr>
              <a:t>сосуществовать, </a:t>
            </a:r>
          </a:p>
          <a:p>
            <a:pPr lvl="1"/>
            <a:r>
              <a:rPr lang="ru-RU" sz="5100" b="1" dirty="0">
                <a:latin typeface="Times New Roman" pitchFamily="18" charset="0"/>
                <a:cs typeface="Times New Roman" pitchFamily="18" charset="0"/>
              </a:rPr>
              <a:t>работать, </a:t>
            </a:r>
          </a:p>
          <a:p>
            <a:pPr lvl="1"/>
            <a:r>
              <a:rPr lang="ru-RU" sz="5100" b="1" dirty="0">
                <a:latin typeface="Times New Roman" pitchFamily="18" charset="0"/>
                <a:cs typeface="Times New Roman" pitchFamily="18" charset="0"/>
              </a:rPr>
              <a:t>учиться</a:t>
            </a:r>
            <a:r>
              <a:rPr lang="ru-RU" sz="5100" dirty="0">
                <a:latin typeface="Times New Roman" pitchFamily="18" charset="0"/>
                <a:cs typeface="Times New Roman" pitchFamily="18" charset="0"/>
              </a:rPr>
              <a:t>  </a:t>
            </a:r>
            <a:endParaRPr lang="ru-RU" sz="6000" dirty="0">
              <a:latin typeface="Times New Roman" pitchFamily="18" charset="0"/>
              <a:cs typeface="Times New Roman" pitchFamily="18" charset="0"/>
            </a:endParaRPr>
          </a:p>
        </p:txBody>
      </p:sp>
      <p:sp>
        <p:nvSpPr>
          <p:cNvPr id="4" name="Прямоугольник 3"/>
          <p:cNvSpPr/>
          <p:nvPr/>
        </p:nvSpPr>
        <p:spPr>
          <a:xfrm>
            <a:off x="6608618" y="1472539"/>
            <a:ext cx="5583382" cy="4893647"/>
          </a:xfrm>
          <a:prstGeom prst="rect">
            <a:avLst/>
          </a:prstGeom>
        </p:spPr>
        <p:txBody>
          <a:bodyPr wrap="square">
            <a:spAutoFit/>
          </a:bodyPr>
          <a:lstStyle/>
          <a:p>
            <a:pPr marL="356616" lvl="1" indent="0">
              <a:buNone/>
            </a:pPr>
            <a:r>
              <a:rPr lang="ru-RU" sz="2400" dirty="0">
                <a:latin typeface="Times New Roman" pitchFamily="18" charset="0"/>
                <a:cs typeface="Times New Roman" pitchFamily="18" charset="0"/>
              </a:rPr>
              <a:t>«Четыре столпа образования: </a:t>
            </a:r>
          </a:p>
          <a:p>
            <a:pPr marL="356616" lvl="1" indent="0">
              <a:buNone/>
            </a:pPr>
            <a:r>
              <a:rPr lang="ru-RU" sz="2400" dirty="0">
                <a:latin typeface="Times New Roman" pitchFamily="18" charset="0"/>
                <a:cs typeface="Times New Roman" pitchFamily="18" charset="0"/>
              </a:rPr>
              <a:t>• Научиться познавать</a:t>
            </a:r>
          </a:p>
          <a:p>
            <a:pPr marL="356616" lvl="1" indent="0">
              <a:buNone/>
            </a:pPr>
            <a:r>
              <a:rPr lang="ru-RU" sz="2400" dirty="0">
                <a:latin typeface="Times New Roman" pitchFamily="18" charset="0"/>
                <a:cs typeface="Times New Roman" pitchFamily="18" charset="0"/>
              </a:rPr>
              <a:t> • Научиться делать (от квалификации к компетентности) </a:t>
            </a:r>
          </a:p>
          <a:p>
            <a:pPr marL="356616" lvl="1" indent="0">
              <a:buNone/>
            </a:pPr>
            <a:r>
              <a:rPr lang="ru-RU" sz="2400" dirty="0">
                <a:latin typeface="Times New Roman" pitchFamily="18" charset="0"/>
                <a:cs typeface="Times New Roman" pitchFamily="18" charset="0"/>
              </a:rPr>
              <a:t>• Научиться жить вместе, научиться жить с другими (открытие другого, стремление к достижению общих целей)</a:t>
            </a:r>
          </a:p>
          <a:p>
            <a:pPr marL="356616" lvl="1" indent="0">
              <a:buNone/>
            </a:pPr>
            <a:r>
              <a:rPr lang="ru-RU" sz="2400" dirty="0">
                <a:latin typeface="Times New Roman" pitchFamily="18" charset="0"/>
                <a:cs typeface="Times New Roman" pitchFamily="18" charset="0"/>
              </a:rPr>
              <a:t> • Учиться жить…»</a:t>
            </a:r>
            <a:endParaRPr lang="ru-RU" sz="2400" b="1" dirty="0">
              <a:solidFill>
                <a:srgbClr val="FF0000"/>
              </a:solidFill>
              <a:latin typeface="Times New Roman" pitchFamily="18" charset="0"/>
              <a:cs typeface="Times New Roman" pitchFamily="18" charset="0"/>
            </a:endParaRPr>
          </a:p>
          <a:p>
            <a:pPr marL="356616" lvl="1" indent="0">
              <a:buNone/>
            </a:pPr>
            <a:r>
              <a:rPr lang="ru-RU" sz="2400" dirty="0">
                <a:latin typeface="Times New Roman" pitchFamily="18" charset="0"/>
                <a:cs typeface="Times New Roman" pitchFamily="18" charset="0"/>
              </a:rPr>
              <a:t>(</a:t>
            </a:r>
            <a:r>
              <a:rPr lang="ru-RU" sz="2400" b="1" dirty="0">
                <a:latin typeface="Times New Roman" pitchFamily="18" charset="0"/>
                <a:cs typeface="Times New Roman" pitchFamily="18" charset="0"/>
              </a:rPr>
              <a:t>Жак </a:t>
            </a:r>
            <a:r>
              <a:rPr lang="ru-RU" sz="2400" b="1" dirty="0" err="1">
                <a:latin typeface="Times New Roman" panose="02020603050405020304" pitchFamily="18" charset="0"/>
                <a:cs typeface="Times New Roman" panose="02020603050405020304" pitchFamily="18" charset="0"/>
              </a:rPr>
              <a:t>Делор</a:t>
            </a:r>
            <a:r>
              <a:rPr lang="ru-RU" sz="2400" b="1" dirty="0">
                <a:latin typeface="Times New Roman" panose="02020603050405020304" pitchFamily="18" charset="0"/>
                <a:cs typeface="Times New Roman" panose="02020603050405020304" pitchFamily="18" charset="0"/>
              </a:rPr>
              <a:t> - президент (с 1993 по 1996 г.)  Международной комиссии ЮНЕСКО по проблемам образования в XXI в.) </a:t>
            </a:r>
          </a:p>
        </p:txBody>
      </p:sp>
      <p:sp>
        <p:nvSpPr>
          <p:cNvPr id="5" name="Стрелка вниз 4"/>
          <p:cNvSpPr/>
          <p:nvPr/>
        </p:nvSpPr>
        <p:spPr>
          <a:xfrm>
            <a:off x="344384" y="1163782"/>
            <a:ext cx="2386941" cy="581891"/>
          </a:xfrm>
          <a:prstGeom prst="downArrow">
            <a:avLst/>
          </a:prstGeom>
          <a:solidFill>
            <a:srgbClr val="F6BB1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право 5"/>
          <p:cNvSpPr/>
          <p:nvPr/>
        </p:nvSpPr>
        <p:spPr>
          <a:xfrm>
            <a:off x="6258295" y="1745674"/>
            <a:ext cx="700645" cy="3589461"/>
          </a:xfrm>
          <a:prstGeom prst="rightArrow">
            <a:avLst/>
          </a:prstGeom>
          <a:solidFill>
            <a:srgbClr val="F6BB1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870434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7506" y="0"/>
            <a:ext cx="12429506" cy="1268760"/>
          </a:xfrm>
          <a:solidFill>
            <a:srgbClr val="FFC000"/>
          </a:solidFill>
        </p:spPr>
        <p:txBody>
          <a:bodyPr>
            <a:noAutofit/>
          </a:bodyPr>
          <a:lstStyle/>
          <a:p>
            <a:r>
              <a:rPr lang="ru-RU" sz="2800" dirty="0">
                <a:latin typeface="Arial Black" pitchFamily="34" charset="0"/>
              </a:rPr>
              <a:t>Вызовы времени и образование на современном этапе </a:t>
            </a:r>
          </a:p>
        </p:txBody>
      </p:sp>
      <p:sp>
        <p:nvSpPr>
          <p:cNvPr id="3" name="Объект 2"/>
          <p:cNvSpPr>
            <a:spLocks noGrp="1"/>
          </p:cNvSpPr>
          <p:nvPr>
            <p:ph idx="1"/>
          </p:nvPr>
        </p:nvSpPr>
        <p:spPr>
          <a:xfrm>
            <a:off x="-213756" y="843147"/>
            <a:ext cx="12405756" cy="5728339"/>
          </a:xfrm>
          <a:solidFill>
            <a:schemeClr val="bg1"/>
          </a:solidFill>
        </p:spPr>
        <p:txBody>
          <a:bodyPr>
            <a:normAutofit fontScale="25000" lnSpcReduction="20000"/>
          </a:bodyPr>
          <a:lstStyle/>
          <a:p>
            <a:pPr marL="82296" indent="0">
              <a:buNone/>
            </a:pPr>
            <a:r>
              <a:rPr lang="ru-RU" sz="8000" dirty="0">
                <a:latin typeface="Arial Black" pitchFamily="34" charset="0"/>
              </a:rPr>
              <a:t>	</a:t>
            </a:r>
            <a:endParaRPr lang="ru-RU" sz="5500" dirty="0"/>
          </a:p>
          <a:p>
            <a:pPr>
              <a:spcBef>
                <a:spcPts val="0"/>
              </a:spcBef>
              <a:buFont typeface="Arial" charset="0"/>
              <a:buChar char="•"/>
            </a:pPr>
            <a:r>
              <a:rPr lang="ru-RU" sz="8800" dirty="0">
                <a:latin typeface="Times New Roman" pitchFamily="18" charset="0"/>
                <a:cs typeface="Times New Roman" pitchFamily="18" charset="0"/>
              </a:rPr>
              <a:t>глобализация и динамизм общественных процессов;</a:t>
            </a:r>
          </a:p>
          <a:p>
            <a:pPr>
              <a:spcBef>
                <a:spcPts val="0"/>
              </a:spcBef>
              <a:buFont typeface="Arial" charset="0"/>
              <a:buChar char="•"/>
            </a:pPr>
            <a:endParaRPr lang="ru-RU" sz="8800" dirty="0">
              <a:latin typeface="Times New Roman" pitchFamily="18" charset="0"/>
              <a:cs typeface="Times New Roman" pitchFamily="18" charset="0"/>
            </a:endParaRPr>
          </a:p>
          <a:p>
            <a:pPr>
              <a:spcBef>
                <a:spcPts val="0"/>
              </a:spcBef>
              <a:buFont typeface="Arial" charset="0"/>
              <a:buChar char="•"/>
            </a:pPr>
            <a:r>
              <a:rPr lang="ru-RU" sz="8800" dirty="0">
                <a:latin typeface="Times New Roman" pitchFamily="18" charset="0"/>
                <a:cs typeface="Times New Roman" pitchFamily="18" charset="0"/>
              </a:rPr>
              <a:t>обострение глобальных проблем человечества;</a:t>
            </a:r>
          </a:p>
          <a:p>
            <a:pPr>
              <a:spcBef>
                <a:spcPts val="0"/>
              </a:spcBef>
              <a:buFont typeface="Arial" charset="0"/>
              <a:buChar char="•"/>
            </a:pPr>
            <a:endParaRPr lang="ru-RU" sz="8800" dirty="0">
              <a:latin typeface="Times New Roman" pitchFamily="18" charset="0"/>
              <a:cs typeface="Times New Roman" pitchFamily="18" charset="0"/>
            </a:endParaRPr>
          </a:p>
          <a:p>
            <a:pPr>
              <a:spcBef>
                <a:spcPts val="0"/>
              </a:spcBef>
              <a:buFont typeface="Arial" charset="0"/>
              <a:buChar char="•"/>
            </a:pPr>
            <a:r>
              <a:rPr lang="ru-RU" sz="8800" dirty="0"/>
              <a:t>ускорение темпов научно-технического прогресса и конкуренции стран за лидерство;</a:t>
            </a:r>
          </a:p>
          <a:p>
            <a:pPr>
              <a:spcBef>
                <a:spcPts val="0"/>
              </a:spcBef>
              <a:buFont typeface="Arial" charset="0"/>
              <a:buChar char="•"/>
            </a:pPr>
            <a:endParaRPr lang="ru-RU" sz="8800" dirty="0"/>
          </a:p>
          <a:p>
            <a:pPr>
              <a:spcBef>
                <a:spcPts val="0"/>
              </a:spcBef>
              <a:buFont typeface="Arial" charset="0"/>
              <a:buChar char="•"/>
            </a:pPr>
            <a:r>
              <a:rPr lang="ru-RU" sz="8800" dirty="0"/>
              <a:t>информатизация всех сфер жизни общества, включая образовательную среду;</a:t>
            </a:r>
          </a:p>
          <a:p>
            <a:pPr marL="0" indent="0">
              <a:spcBef>
                <a:spcPts val="0"/>
              </a:spcBef>
              <a:buNone/>
            </a:pPr>
            <a:endParaRPr lang="ru-RU" sz="8800" dirty="0"/>
          </a:p>
          <a:p>
            <a:pPr>
              <a:spcBef>
                <a:spcPts val="0"/>
              </a:spcBef>
              <a:buFont typeface="Arial" charset="0"/>
              <a:buChar char="•"/>
            </a:pPr>
            <a:r>
              <a:rPr lang="ru-RU" sz="8800" dirty="0">
                <a:latin typeface="Times New Roman" pitchFamily="18" charset="0"/>
                <a:cs typeface="Times New Roman" pitchFamily="18" charset="0"/>
              </a:rPr>
              <a:t>социальная мобильность;</a:t>
            </a:r>
          </a:p>
          <a:p>
            <a:pPr>
              <a:spcBef>
                <a:spcPts val="0"/>
              </a:spcBef>
              <a:buFont typeface="Arial" charset="0"/>
              <a:buChar char="•"/>
            </a:pPr>
            <a:endParaRPr lang="ru-RU" sz="8800" dirty="0">
              <a:latin typeface="Times New Roman" pitchFamily="18" charset="0"/>
              <a:cs typeface="Times New Roman" pitchFamily="18" charset="0"/>
            </a:endParaRPr>
          </a:p>
          <a:p>
            <a:pPr>
              <a:spcBef>
                <a:spcPts val="0"/>
              </a:spcBef>
              <a:buFont typeface="Arial" charset="0"/>
              <a:buChar char="•"/>
            </a:pPr>
            <a:r>
              <a:rPr lang="ru-RU" sz="8800" dirty="0"/>
              <a:t>интенсивное появление новых профессий и обесценивание/изменение прежних;</a:t>
            </a:r>
          </a:p>
          <a:p>
            <a:pPr>
              <a:spcBef>
                <a:spcPts val="0"/>
              </a:spcBef>
              <a:buFont typeface="Arial" charset="0"/>
              <a:buChar char="•"/>
            </a:pPr>
            <a:endParaRPr lang="ru-RU" sz="8800" dirty="0">
              <a:latin typeface="Times New Roman" pitchFamily="18" charset="0"/>
              <a:cs typeface="Times New Roman" pitchFamily="18" charset="0"/>
            </a:endParaRPr>
          </a:p>
          <a:p>
            <a:pPr>
              <a:spcBef>
                <a:spcPts val="0"/>
              </a:spcBef>
              <a:buFont typeface="Arial" charset="0"/>
              <a:buChar char="•"/>
            </a:pPr>
            <a:r>
              <a:rPr lang="ru-RU" sz="8800" dirty="0">
                <a:latin typeface="Times New Roman" pitchFamily="18" charset="0"/>
                <a:cs typeface="Times New Roman" pitchFamily="18" charset="0"/>
              </a:rPr>
              <a:t>массовость, непрерывность, интернационализация  образования; </a:t>
            </a:r>
          </a:p>
          <a:p>
            <a:pPr>
              <a:spcBef>
                <a:spcPts val="0"/>
              </a:spcBef>
              <a:buFont typeface="Arial" charset="0"/>
              <a:buChar char="•"/>
            </a:pPr>
            <a:endParaRPr lang="ru-RU" sz="8800" dirty="0">
              <a:latin typeface="Times New Roman" pitchFamily="18" charset="0"/>
              <a:cs typeface="Times New Roman" pitchFamily="18" charset="0"/>
            </a:endParaRPr>
          </a:p>
          <a:p>
            <a:pPr>
              <a:spcBef>
                <a:spcPts val="0"/>
              </a:spcBef>
              <a:buFont typeface="Arial" charset="0"/>
              <a:buChar char="•"/>
            </a:pPr>
            <a:r>
              <a:rPr lang="ru-RU" sz="8800" dirty="0">
                <a:latin typeface="Times New Roman" pitchFamily="18" charset="0"/>
                <a:cs typeface="Times New Roman" pitchFamily="18" charset="0"/>
              </a:rPr>
              <a:t>превращение образования   в сферу услуг,  расширение спектра  их предоставления;</a:t>
            </a:r>
          </a:p>
          <a:p>
            <a:pPr>
              <a:spcBef>
                <a:spcPts val="0"/>
              </a:spcBef>
              <a:buFont typeface="Arial" charset="0"/>
              <a:buChar char="•"/>
            </a:pPr>
            <a:endParaRPr lang="ru-RU" sz="8800" dirty="0">
              <a:latin typeface="Times New Roman" pitchFamily="18" charset="0"/>
              <a:cs typeface="Times New Roman" pitchFamily="18" charset="0"/>
            </a:endParaRPr>
          </a:p>
          <a:p>
            <a:pPr>
              <a:spcBef>
                <a:spcPts val="0"/>
              </a:spcBef>
              <a:buFont typeface="Arial" charset="0"/>
              <a:buChar char="•"/>
            </a:pPr>
            <a:r>
              <a:rPr lang="ru-RU" sz="8800" dirty="0"/>
              <a:t>традиционная (</a:t>
            </a:r>
            <a:r>
              <a:rPr lang="ru-RU" sz="8800" dirty="0" err="1"/>
              <a:t>знаниевая</a:t>
            </a:r>
            <a:r>
              <a:rPr lang="ru-RU" sz="8800" dirty="0"/>
              <a:t>) модель образовательного процесса уступает место инновационной  - компетентностной;</a:t>
            </a:r>
          </a:p>
          <a:p>
            <a:pPr>
              <a:spcBef>
                <a:spcPts val="0"/>
              </a:spcBef>
              <a:buFont typeface="Arial" charset="0"/>
              <a:buChar char="•"/>
            </a:pPr>
            <a:endParaRPr lang="ru-RU" sz="8800" dirty="0">
              <a:latin typeface="Times New Roman" pitchFamily="18" charset="0"/>
              <a:cs typeface="Times New Roman" pitchFamily="18" charset="0"/>
            </a:endParaRPr>
          </a:p>
          <a:p>
            <a:pPr>
              <a:spcBef>
                <a:spcPts val="0"/>
              </a:spcBef>
              <a:buFont typeface="Arial" charset="0"/>
              <a:buChar char="•"/>
            </a:pPr>
            <a:r>
              <a:rPr lang="ru-RU" sz="8800" dirty="0">
                <a:latin typeface="Times New Roman" pitchFamily="18" charset="0"/>
                <a:cs typeface="Times New Roman" pitchFamily="18" charset="0"/>
              </a:rPr>
              <a:t>педагог  становится не транслятором истин и знаний, а выполняет роль </a:t>
            </a:r>
            <a:r>
              <a:rPr lang="ru-RU" sz="8800" dirty="0" err="1">
                <a:latin typeface="Times New Roman" pitchFamily="18" charset="0"/>
                <a:cs typeface="Times New Roman" pitchFamily="18" charset="0"/>
              </a:rPr>
              <a:t>фасилитатора</a:t>
            </a:r>
            <a:r>
              <a:rPr lang="ru-RU" sz="8800" dirty="0">
                <a:latin typeface="Times New Roman" pitchFamily="18" charset="0"/>
                <a:cs typeface="Times New Roman" pitchFamily="18" charset="0"/>
              </a:rPr>
              <a:t> (организует, сопровождает, консультирует) и др.</a:t>
            </a:r>
          </a:p>
        </p:txBody>
      </p:sp>
    </p:spTree>
    <p:extLst>
      <p:ext uri="{BB962C8B-B14F-4D97-AF65-F5344CB8AC3E}">
        <p14:creationId xmlns:p14="http://schemas.microsoft.com/office/powerpoint/2010/main" val="4120953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447" y="260648"/>
            <a:ext cx="11591108" cy="1800200"/>
          </a:xfrm>
          <a:solidFill>
            <a:srgbClr val="FFC000"/>
          </a:solidFill>
        </p:spPr>
        <p:txBody>
          <a:bodyPr>
            <a:noAutofit/>
          </a:bodyPr>
          <a:lstStyle/>
          <a:p>
            <a:r>
              <a:rPr lang="ru-RU" sz="2800" b="1" dirty="0">
                <a:latin typeface="Arial Black" pitchFamily="34" charset="0"/>
              </a:rPr>
              <a:t>Развитие образования (высшего образования в том числе) в контексте современных </a:t>
            </a:r>
            <a:r>
              <a:rPr lang="ru-RU" sz="2800" dirty="0">
                <a:latin typeface="Arial Black" pitchFamily="34" charset="0"/>
              </a:rPr>
              <a:t>социальных требований</a:t>
            </a:r>
          </a:p>
        </p:txBody>
      </p:sp>
      <p:sp>
        <p:nvSpPr>
          <p:cNvPr id="3" name="Объект 2"/>
          <p:cNvSpPr>
            <a:spLocks noGrp="1"/>
          </p:cNvSpPr>
          <p:nvPr>
            <p:ph idx="1"/>
          </p:nvPr>
        </p:nvSpPr>
        <p:spPr>
          <a:xfrm>
            <a:off x="300445" y="1447800"/>
            <a:ext cx="4948449" cy="4981596"/>
          </a:xfrm>
        </p:spPr>
        <p:txBody>
          <a:bodyPr>
            <a:noAutofit/>
          </a:bodyPr>
          <a:lstStyle/>
          <a:p>
            <a:endParaRPr lang="ru-RU" sz="1600" dirty="0">
              <a:latin typeface="Arial Black" pitchFamily="34" charset="0"/>
            </a:endParaRPr>
          </a:p>
          <a:p>
            <a:pPr marL="0" indent="0">
              <a:buNone/>
            </a:pPr>
            <a:r>
              <a:rPr lang="ru-RU" sz="4400" dirty="0">
                <a:latin typeface="Arial Black" pitchFamily="34" charset="0"/>
              </a:rPr>
              <a:t>?</a:t>
            </a:r>
          </a:p>
          <a:p>
            <a:pPr marL="356616" lvl="1" indent="0">
              <a:buNone/>
            </a:pPr>
            <a:r>
              <a:rPr lang="ru-RU" sz="2000" b="1" dirty="0">
                <a:latin typeface="Arial Black" pitchFamily="34" charset="0"/>
              </a:rPr>
              <a:t>* дополнение </a:t>
            </a:r>
            <a:r>
              <a:rPr lang="ru-RU" sz="2000" dirty="0">
                <a:latin typeface="Arial Black" pitchFamily="34" charset="0"/>
              </a:rPr>
              <a:t>учебных </a:t>
            </a:r>
            <a:r>
              <a:rPr lang="ru-RU" sz="2000" b="1" dirty="0">
                <a:latin typeface="Arial Black" pitchFamily="34" charset="0"/>
              </a:rPr>
              <a:t>программ</a:t>
            </a:r>
            <a:r>
              <a:rPr lang="ru-RU" sz="2000" dirty="0">
                <a:latin typeface="Arial Black" pitchFamily="34" charset="0"/>
              </a:rPr>
              <a:t> новым содержанием</a:t>
            </a:r>
          </a:p>
          <a:p>
            <a:pPr marL="699516" lvl="1" indent="-342900">
              <a:buFont typeface="Arial" charset="0"/>
              <a:buChar char="•"/>
            </a:pPr>
            <a:endParaRPr lang="ru-RU" sz="2000" dirty="0">
              <a:latin typeface="Arial Black" pitchFamily="34" charset="0"/>
            </a:endParaRPr>
          </a:p>
          <a:p>
            <a:pPr marL="356616" lvl="1" indent="0">
              <a:buNone/>
            </a:pPr>
            <a:r>
              <a:rPr lang="ru-RU" sz="2000" b="1" dirty="0">
                <a:latin typeface="Arial Black" pitchFamily="34" charset="0"/>
              </a:rPr>
              <a:t>* дополнение учебных планов новыми предметами</a:t>
            </a:r>
          </a:p>
          <a:p>
            <a:pPr marL="356616" lvl="1" indent="0">
              <a:buNone/>
            </a:pPr>
            <a:endParaRPr lang="ru-RU" sz="2000" b="1" dirty="0">
              <a:latin typeface="Arial Black" pitchFamily="34" charset="0"/>
            </a:endParaRPr>
          </a:p>
          <a:p>
            <a:pPr marL="356616" lvl="1" indent="0">
              <a:buNone/>
            </a:pPr>
            <a:r>
              <a:rPr lang="ru-RU" sz="2000" b="1" dirty="0">
                <a:latin typeface="Arial Black" pitchFamily="34" charset="0"/>
              </a:rPr>
              <a:t>* увеличение количества учебных часов и др. </a:t>
            </a:r>
          </a:p>
        </p:txBody>
      </p:sp>
      <p:sp>
        <p:nvSpPr>
          <p:cNvPr id="4" name="Объект 2"/>
          <p:cNvSpPr txBox="1">
            <a:spLocks/>
          </p:cNvSpPr>
          <p:nvPr/>
        </p:nvSpPr>
        <p:spPr>
          <a:xfrm>
            <a:off x="6305798" y="1600302"/>
            <a:ext cx="5245332" cy="41948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8"/>
            <a:endParaRPr lang="ru-RU" sz="400" dirty="0">
              <a:latin typeface="Arial Black" pitchFamily="34" charset="0"/>
            </a:endParaRPr>
          </a:p>
          <a:p>
            <a:pPr marL="356616" lvl="1" indent="0">
              <a:buNone/>
            </a:pPr>
            <a:r>
              <a:rPr lang="ru-RU" sz="4400" dirty="0">
                <a:latin typeface="Arial Black" pitchFamily="34" charset="0"/>
              </a:rPr>
              <a:t>!!!</a:t>
            </a:r>
          </a:p>
          <a:p>
            <a:pPr marL="356616" lvl="1" indent="0">
              <a:buFont typeface="Arial" pitchFamily="34" charset="0"/>
              <a:buNone/>
            </a:pPr>
            <a:r>
              <a:rPr lang="ru-RU" sz="2400" b="1" dirty="0">
                <a:latin typeface="Arial Black" pitchFamily="34" charset="0"/>
              </a:rPr>
              <a:t>* </a:t>
            </a:r>
            <a:r>
              <a:rPr lang="ru-RU" sz="2300" b="1" dirty="0">
                <a:latin typeface="Arial Black" pitchFamily="34" charset="0"/>
              </a:rPr>
              <a:t>изменение характера связей и отношений между учебными дисциплинами, педагогами и обучающимися  на основе реализации </a:t>
            </a:r>
            <a:r>
              <a:rPr lang="ru-RU" sz="2300" b="1" dirty="0" err="1">
                <a:latin typeface="Arial Black" pitchFamily="34" charset="0"/>
              </a:rPr>
              <a:t>компетентстного</a:t>
            </a:r>
            <a:r>
              <a:rPr lang="ru-RU" sz="2300" b="1" dirty="0">
                <a:latin typeface="Arial Black" pitchFamily="34" charset="0"/>
              </a:rPr>
              <a:t> подхода</a:t>
            </a:r>
          </a:p>
          <a:p>
            <a:pPr marL="356616" lvl="1" indent="0" algn="r">
              <a:buFont typeface="Arial" pitchFamily="34" charset="0"/>
              <a:buNone/>
            </a:pPr>
            <a:endParaRPr lang="ru-RU" i="1" dirty="0">
              <a:solidFill>
                <a:srgbClr val="FF0000"/>
              </a:solidFill>
              <a:latin typeface="Arial Black" pitchFamily="34" charset="0"/>
            </a:endParaRPr>
          </a:p>
        </p:txBody>
      </p:sp>
      <p:sp>
        <p:nvSpPr>
          <p:cNvPr id="5" name="Прямоугольник 4"/>
          <p:cNvSpPr/>
          <p:nvPr/>
        </p:nvSpPr>
        <p:spPr>
          <a:xfrm>
            <a:off x="142503" y="6103917"/>
            <a:ext cx="5047013" cy="780801"/>
          </a:xfrm>
          <a:prstGeom prst="rect">
            <a:avLst/>
          </a:prstGeom>
          <a:solidFill>
            <a:srgbClr val="F6BB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u="sng" dirty="0">
                <a:solidFill>
                  <a:schemeClr val="tx1"/>
                </a:solidFill>
                <a:latin typeface="Arial Black" pitchFamily="34" charset="0"/>
              </a:rPr>
              <a:t>Экстенсивный путь развития образования</a:t>
            </a:r>
          </a:p>
          <a:p>
            <a:pPr algn="ctr"/>
            <a:endParaRPr lang="ru-RU" dirty="0"/>
          </a:p>
        </p:txBody>
      </p:sp>
      <p:sp>
        <p:nvSpPr>
          <p:cNvPr id="6" name="Прямоугольник 5"/>
          <p:cNvSpPr/>
          <p:nvPr/>
        </p:nvSpPr>
        <p:spPr>
          <a:xfrm>
            <a:off x="6305799" y="6103917"/>
            <a:ext cx="5520046" cy="754083"/>
          </a:xfrm>
          <a:prstGeom prst="rect">
            <a:avLst/>
          </a:prstGeom>
          <a:solidFill>
            <a:srgbClr val="F6BB1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u="sng" dirty="0">
                <a:solidFill>
                  <a:srgbClr val="C00000"/>
                </a:solidFill>
                <a:latin typeface="Arial Black" pitchFamily="34" charset="0"/>
              </a:rPr>
              <a:t>Интенсивный путь развития образования</a:t>
            </a:r>
          </a:p>
          <a:p>
            <a:pPr algn="ctr"/>
            <a:endParaRPr lang="ru-RU" dirty="0">
              <a:solidFill>
                <a:srgbClr val="C00000"/>
              </a:solidFill>
            </a:endParaRPr>
          </a:p>
        </p:txBody>
      </p:sp>
      <p:sp>
        <p:nvSpPr>
          <p:cNvPr id="8" name="Стрелка вниз 7"/>
          <p:cNvSpPr/>
          <p:nvPr/>
        </p:nvSpPr>
        <p:spPr>
          <a:xfrm>
            <a:off x="1650670" y="5712031"/>
            <a:ext cx="1757548"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p:cNvSpPr/>
          <p:nvPr/>
        </p:nvSpPr>
        <p:spPr>
          <a:xfrm>
            <a:off x="7610303" y="5664529"/>
            <a:ext cx="2364970" cy="391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5748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878" y="274638"/>
            <a:ext cx="12136582" cy="1143000"/>
          </a:xfrm>
        </p:spPr>
        <p:txBody>
          <a:bodyPr>
            <a:noAutofit/>
          </a:bodyPr>
          <a:lstStyle/>
          <a:p>
            <a:r>
              <a:rPr lang="ru-RU" sz="3600" i="1" dirty="0"/>
              <a:t>Отличия традиционной (</a:t>
            </a:r>
            <a:r>
              <a:rPr lang="ru-RU" sz="3600" i="1" dirty="0" err="1"/>
              <a:t>знаниевой</a:t>
            </a:r>
            <a:r>
              <a:rPr lang="ru-RU" sz="3600" i="1" dirty="0"/>
              <a:t>) модели развития образования от компетентностной</a:t>
            </a:r>
            <a:br>
              <a:rPr lang="ru-RU" sz="3600" b="1" dirty="0"/>
            </a:br>
            <a:endParaRPr lang="ru-RU" sz="36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427826699"/>
              </p:ext>
            </p:extLst>
          </p:nvPr>
        </p:nvGraphicFramePr>
        <p:xfrm>
          <a:off x="261257" y="1074490"/>
          <a:ext cx="12065329" cy="5710147"/>
        </p:xfrm>
        <a:graphic>
          <a:graphicData uri="http://schemas.openxmlformats.org/drawingml/2006/table">
            <a:tbl>
              <a:tblPr firstRow="1" firstCol="1" bandRow="1">
                <a:tableStyleId>{5C22544A-7EE6-4342-B048-85BDC9FD1C3A}</a:tableStyleId>
              </a:tblPr>
              <a:tblGrid>
                <a:gridCol w="2066307">
                  <a:extLst>
                    <a:ext uri="{9D8B030D-6E8A-4147-A177-3AD203B41FA5}">
                      <a16:colId xmlns:a16="http://schemas.microsoft.com/office/drawing/2014/main" val="20000"/>
                    </a:ext>
                  </a:extLst>
                </a:gridCol>
                <a:gridCol w="4085111">
                  <a:extLst>
                    <a:ext uri="{9D8B030D-6E8A-4147-A177-3AD203B41FA5}">
                      <a16:colId xmlns:a16="http://schemas.microsoft.com/office/drawing/2014/main" val="20001"/>
                    </a:ext>
                  </a:extLst>
                </a:gridCol>
                <a:gridCol w="5913911">
                  <a:extLst>
                    <a:ext uri="{9D8B030D-6E8A-4147-A177-3AD203B41FA5}">
                      <a16:colId xmlns:a16="http://schemas.microsoft.com/office/drawing/2014/main" val="20002"/>
                    </a:ext>
                  </a:extLst>
                </a:gridCol>
              </a:tblGrid>
              <a:tr h="567975">
                <a:tc>
                  <a:txBody>
                    <a:bodyPr/>
                    <a:lstStyle/>
                    <a:p>
                      <a:pPr algn="just">
                        <a:lnSpc>
                          <a:spcPct val="115000"/>
                        </a:lnSpc>
                        <a:spcAft>
                          <a:spcPts val="1500"/>
                        </a:spcAft>
                      </a:pPr>
                      <a:r>
                        <a:rPr lang="ru-RU" sz="2000" dirty="0">
                          <a:solidFill>
                            <a:schemeClr val="tx1">
                              <a:lumMod val="95000"/>
                              <a:lumOff val="5000"/>
                            </a:schemeClr>
                          </a:solidFill>
                          <a:effectLst/>
                        </a:rPr>
                        <a:t>Компоненты образовательного процесса</a:t>
                      </a:r>
                      <a:endParaRPr lang="ru-RU" sz="2000" b="1" dirty="0">
                        <a:solidFill>
                          <a:schemeClr val="tx1">
                            <a:lumMod val="95000"/>
                            <a:lumOff val="5000"/>
                          </a:schemeClr>
                        </a:solidFill>
                        <a:effectLst/>
                        <a:latin typeface="Times New Roman"/>
                        <a:ea typeface="Times New Roman"/>
                      </a:endParaRPr>
                    </a:p>
                  </a:txBody>
                  <a:tcPr marL="61736" marR="61736" marT="0" marB="0">
                    <a:solidFill>
                      <a:schemeClr val="accent1">
                        <a:lumMod val="40000"/>
                        <a:lumOff val="60000"/>
                      </a:schemeClr>
                    </a:solidFill>
                  </a:tcPr>
                </a:tc>
                <a:tc>
                  <a:txBody>
                    <a:bodyPr/>
                    <a:lstStyle/>
                    <a:p>
                      <a:pPr algn="just">
                        <a:lnSpc>
                          <a:spcPct val="115000"/>
                        </a:lnSpc>
                        <a:spcAft>
                          <a:spcPts val="1500"/>
                        </a:spcAft>
                      </a:pPr>
                      <a:r>
                        <a:rPr lang="ru-RU" sz="2000">
                          <a:solidFill>
                            <a:schemeClr val="tx1">
                              <a:lumMod val="95000"/>
                              <a:lumOff val="5000"/>
                            </a:schemeClr>
                          </a:solidFill>
                          <a:effectLst/>
                        </a:rPr>
                        <a:t>Традиционная (знаниевая) модель</a:t>
                      </a:r>
                      <a:endParaRPr lang="ru-RU" sz="2000" b="1">
                        <a:solidFill>
                          <a:schemeClr val="tx1">
                            <a:lumMod val="95000"/>
                            <a:lumOff val="5000"/>
                          </a:schemeClr>
                        </a:solidFill>
                        <a:effectLst/>
                        <a:latin typeface="Times New Roman"/>
                        <a:ea typeface="Times New Roman"/>
                      </a:endParaRPr>
                    </a:p>
                  </a:txBody>
                  <a:tcPr marL="61736" marR="61736" marT="0" marB="0">
                    <a:solidFill>
                      <a:schemeClr val="accent1">
                        <a:lumMod val="40000"/>
                        <a:lumOff val="60000"/>
                      </a:schemeClr>
                    </a:solidFill>
                  </a:tcPr>
                </a:tc>
                <a:tc>
                  <a:txBody>
                    <a:bodyPr/>
                    <a:lstStyle/>
                    <a:p>
                      <a:pPr algn="just">
                        <a:lnSpc>
                          <a:spcPct val="115000"/>
                        </a:lnSpc>
                        <a:spcAft>
                          <a:spcPts val="1500"/>
                        </a:spcAft>
                      </a:pPr>
                      <a:r>
                        <a:rPr lang="ru-RU" sz="2000" dirty="0">
                          <a:solidFill>
                            <a:schemeClr val="tx1">
                              <a:lumMod val="95000"/>
                              <a:lumOff val="5000"/>
                            </a:schemeClr>
                          </a:solidFill>
                          <a:effectLst/>
                        </a:rPr>
                        <a:t>Инновационная (</a:t>
                      </a:r>
                      <a:r>
                        <a:rPr lang="ru-RU" sz="2000" dirty="0" err="1">
                          <a:solidFill>
                            <a:schemeClr val="tx1">
                              <a:lumMod val="95000"/>
                              <a:lumOff val="5000"/>
                            </a:schemeClr>
                          </a:solidFill>
                          <a:effectLst/>
                        </a:rPr>
                        <a:t>компетентностная</a:t>
                      </a:r>
                      <a:r>
                        <a:rPr lang="ru-RU" sz="2000" dirty="0">
                          <a:solidFill>
                            <a:schemeClr val="tx1">
                              <a:lumMod val="95000"/>
                              <a:lumOff val="5000"/>
                            </a:schemeClr>
                          </a:solidFill>
                          <a:effectLst/>
                        </a:rPr>
                        <a:t>) модель</a:t>
                      </a:r>
                      <a:endParaRPr lang="ru-RU" sz="2000" b="1" dirty="0">
                        <a:solidFill>
                          <a:schemeClr val="tx1">
                            <a:lumMod val="95000"/>
                            <a:lumOff val="5000"/>
                          </a:schemeClr>
                        </a:solidFill>
                        <a:effectLst/>
                        <a:latin typeface="Times New Roman"/>
                        <a:ea typeface="Times New Roman"/>
                      </a:endParaRPr>
                    </a:p>
                  </a:txBody>
                  <a:tcPr marL="61736" marR="61736" marT="0" marB="0">
                    <a:solidFill>
                      <a:schemeClr val="accent1">
                        <a:lumMod val="40000"/>
                        <a:lumOff val="60000"/>
                      </a:schemeClr>
                    </a:solidFill>
                  </a:tcPr>
                </a:tc>
                <a:extLst>
                  <a:ext uri="{0D108BD9-81ED-4DB2-BD59-A6C34878D82A}">
                    <a16:rowId xmlns:a16="http://schemas.microsoft.com/office/drawing/2014/main" val="10000"/>
                  </a:ext>
                </a:extLst>
              </a:tr>
              <a:tr h="378650">
                <a:tc>
                  <a:txBody>
                    <a:bodyPr/>
                    <a:lstStyle/>
                    <a:p>
                      <a:pPr algn="just">
                        <a:lnSpc>
                          <a:spcPct val="115000"/>
                        </a:lnSpc>
                        <a:spcAft>
                          <a:spcPts val="1500"/>
                        </a:spcAft>
                      </a:pPr>
                      <a:r>
                        <a:rPr lang="ru-RU" sz="2000" dirty="0">
                          <a:solidFill>
                            <a:schemeClr val="tx1">
                              <a:lumMod val="95000"/>
                              <a:lumOff val="5000"/>
                            </a:schemeClr>
                          </a:solidFill>
                          <a:effectLst/>
                        </a:rPr>
                        <a:t>Цель обучения</a:t>
                      </a:r>
                      <a:endParaRPr lang="ru-RU" sz="2000" b="1" dirty="0">
                        <a:solidFill>
                          <a:schemeClr val="tx1">
                            <a:lumMod val="95000"/>
                            <a:lumOff val="5000"/>
                          </a:schemeClr>
                        </a:solidFill>
                        <a:effectLst/>
                        <a:latin typeface="Times New Roman"/>
                        <a:ea typeface="Times New Roman"/>
                      </a:endParaRPr>
                    </a:p>
                  </a:txBody>
                  <a:tcPr marL="61736" marR="61736" marT="0" marB="0">
                    <a:solidFill>
                      <a:schemeClr val="accent1">
                        <a:lumMod val="40000"/>
                        <a:lumOff val="60000"/>
                      </a:schemeClr>
                    </a:solidFill>
                  </a:tcPr>
                </a:tc>
                <a:tc>
                  <a:txBody>
                    <a:bodyPr/>
                    <a:lstStyle/>
                    <a:p>
                      <a:pPr algn="just">
                        <a:lnSpc>
                          <a:spcPct val="115000"/>
                        </a:lnSpc>
                        <a:spcAft>
                          <a:spcPts val="1500"/>
                        </a:spcAft>
                      </a:pPr>
                      <a:r>
                        <a:rPr lang="ru-RU" sz="1800" dirty="0">
                          <a:effectLst/>
                        </a:rPr>
                        <a:t>Освоение системы «готовых» знаний</a:t>
                      </a:r>
                      <a:endParaRPr lang="ru-RU" sz="1800" b="1" dirty="0">
                        <a:effectLst/>
                        <a:latin typeface="Times New Roman"/>
                        <a:ea typeface="Times New Roman"/>
                      </a:endParaRPr>
                    </a:p>
                  </a:txBody>
                  <a:tcPr marL="61736" marR="61736" marT="0" marB="0">
                    <a:solidFill>
                      <a:schemeClr val="bg2">
                        <a:lumMod val="75000"/>
                      </a:schemeClr>
                    </a:solidFill>
                  </a:tcPr>
                </a:tc>
                <a:tc>
                  <a:txBody>
                    <a:bodyPr/>
                    <a:lstStyle/>
                    <a:p>
                      <a:pPr algn="just">
                        <a:lnSpc>
                          <a:spcPct val="115000"/>
                        </a:lnSpc>
                        <a:spcAft>
                          <a:spcPts val="1500"/>
                        </a:spcAft>
                      </a:pPr>
                      <a:r>
                        <a:rPr lang="ru-RU" sz="1800" dirty="0">
                          <a:effectLst/>
                        </a:rPr>
                        <a:t>Овладение опытом применения знаний в различных ситуациях</a:t>
                      </a:r>
                      <a:endParaRPr lang="ru-RU" sz="1800" b="1" dirty="0">
                        <a:effectLst/>
                        <a:latin typeface="Times New Roman"/>
                        <a:ea typeface="Times New Roman"/>
                      </a:endParaRPr>
                    </a:p>
                  </a:txBody>
                  <a:tcPr marL="61736" marR="61736" marT="0" marB="0">
                    <a:solidFill>
                      <a:schemeClr val="accent4">
                        <a:lumMod val="40000"/>
                        <a:lumOff val="60000"/>
                      </a:schemeClr>
                    </a:solidFill>
                  </a:tcPr>
                </a:tc>
                <a:extLst>
                  <a:ext uri="{0D108BD9-81ED-4DB2-BD59-A6C34878D82A}">
                    <a16:rowId xmlns:a16="http://schemas.microsoft.com/office/drawing/2014/main" val="10001"/>
                  </a:ext>
                </a:extLst>
              </a:tr>
              <a:tr h="1135949">
                <a:tc>
                  <a:txBody>
                    <a:bodyPr/>
                    <a:lstStyle/>
                    <a:p>
                      <a:pPr algn="just">
                        <a:lnSpc>
                          <a:spcPct val="115000"/>
                        </a:lnSpc>
                        <a:spcAft>
                          <a:spcPts val="1500"/>
                        </a:spcAft>
                      </a:pPr>
                      <a:r>
                        <a:rPr lang="ru-RU" sz="2000" dirty="0">
                          <a:solidFill>
                            <a:schemeClr val="tx1">
                              <a:lumMod val="95000"/>
                              <a:lumOff val="5000"/>
                            </a:schemeClr>
                          </a:solidFill>
                          <a:effectLst/>
                        </a:rPr>
                        <a:t>Результаты обучения</a:t>
                      </a:r>
                    </a:p>
                    <a:p>
                      <a:pPr algn="just">
                        <a:lnSpc>
                          <a:spcPct val="115000"/>
                        </a:lnSpc>
                        <a:spcAft>
                          <a:spcPts val="1500"/>
                        </a:spcAft>
                      </a:pPr>
                      <a:r>
                        <a:rPr lang="ru-RU" sz="2000" dirty="0">
                          <a:solidFill>
                            <a:schemeClr val="tx1">
                              <a:lumMod val="95000"/>
                              <a:lumOff val="5000"/>
                            </a:schemeClr>
                          </a:solidFill>
                          <a:effectLst/>
                        </a:rPr>
                        <a:t> </a:t>
                      </a:r>
                      <a:endParaRPr lang="ru-RU" sz="2000" b="1" dirty="0">
                        <a:solidFill>
                          <a:schemeClr val="tx1">
                            <a:lumMod val="95000"/>
                            <a:lumOff val="5000"/>
                          </a:schemeClr>
                        </a:solidFill>
                        <a:effectLst/>
                        <a:latin typeface="Times New Roman"/>
                        <a:ea typeface="Times New Roman"/>
                      </a:endParaRPr>
                    </a:p>
                  </a:txBody>
                  <a:tcPr marL="61736" marR="61736" marT="0" marB="0">
                    <a:solidFill>
                      <a:schemeClr val="accent1">
                        <a:lumMod val="40000"/>
                        <a:lumOff val="60000"/>
                      </a:schemeClr>
                    </a:solidFill>
                  </a:tcPr>
                </a:tc>
                <a:tc>
                  <a:txBody>
                    <a:bodyPr/>
                    <a:lstStyle/>
                    <a:p>
                      <a:pPr algn="just">
                        <a:lnSpc>
                          <a:spcPct val="115000"/>
                        </a:lnSpc>
                        <a:spcAft>
                          <a:spcPts val="1500"/>
                        </a:spcAft>
                      </a:pPr>
                      <a:r>
                        <a:rPr lang="ru-RU" sz="1800" dirty="0">
                          <a:effectLst/>
                        </a:rPr>
                        <a:t>Освоение системы знаний, умений, навыков как алгоритма деятельности в типичных ситуациях </a:t>
                      </a:r>
                      <a:endParaRPr lang="ru-RU" sz="1800" b="1" dirty="0">
                        <a:effectLst/>
                        <a:latin typeface="Times New Roman"/>
                        <a:ea typeface="Times New Roman"/>
                      </a:endParaRPr>
                    </a:p>
                  </a:txBody>
                  <a:tcPr marL="61736" marR="61736" marT="0" marB="0">
                    <a:solidFill>
                      <a:schemeClr val="bg2">
                        <a:lumMod val="75000"/>
                      </a:schemeClr>
                    </a:solidFill>
                  </a:tcPr>
                </a:tc>
                <a:tc>
                  <a:txBody>
                    <a:bodyPr/>
                    <a:lstStyle/>
                    <a:p>
                      <a:pPr algn="just">
                        <a:lnSpc>
                          <a:spcPct val="115000"/>
                        </a:lnSpc>
                        <a:spcAft>
                          <a:spcPts val="1500"/>
                        </a:spcAft>
                      </a:pPr>
                      <a:r>
                        <a:rPr lang="ru-RU" sz="1800" dirty="0" err="1">
                          <a:effectLst/>
                        </a:rPr>
                        <a:t>Сформированность</a:t>
                      </a:r>
                      <a:r>
                        <a:rPr lang="ru-RU" sz="1800" dirty="0">
                          <a:effectLst/>
                        </a:rPr>
                        <a:t> опыта решения профессиональных, социальных, личностных проблем, развитость мотивационной, ценностно-смысловой, эмоционально-волевой сфер личности выпускника </a:t>
                      </a:r>
                      <a:endParaRPr lang="ru-RU" sz="1800" b="1" dirty="0">
                        <a:effectLst/>
                        <a:latin typeface="Times New Roman"/>
                        <a:ea typeface="Times New Roman"/>
                      </a:endParaRPr>
                    </a:p>
                  </a:txBody>
                  <a:tcPr marL="61736" marR="61736" marT="0" marB="0">
                    <a:solidFill>
                      <a:schemeClr val="accent4">
                        <a:lumMod val="40000"/>
                        <a:lumOff val="60000"/>
                      </a:schemeClr>
                    </a:solidFill>
                  </a:tcPr>
                </a:tc>
                <a:extLst>
                  <a:ext uri="{0D108BD9-81ED-4DB2-BD59-A6C34878D82A}">
                    <a16:rowId xmlns:a16="http://schemas.microsoft.com/office/drawing/2014/main" val="10002"/>
                  </a:ext>
                </a:extLst>
              </a:tr>
              <a:tr h="378650">
                <a:tc>
                  <a:txBody>
                    <a:bodyPr/>
                    <a:lstStyle/>
                    <a:p>
                      <a:pPr algn="just">
                        <a:lnSpc>
                          <a:spcPct val="115000"/>
                        </a:lnSpc>
                        <a:spcAft>
                          <a:spcPts val="1500"/>
                        </a:spcAft>
                      </a:pPr>
                      <a:r>
                        <a:rPr lang="ru-RU" sz="2000">
                          <a:solidFill>
                            <a:schemeClr val="tx1">
                              <a:lumMod val="95000"/>
                              <a:lumOff val="5000"/>
                            </a:schemeClr>
                          </a:solidFill>
                          <a:effectLst/>
                        </a:rPr>
                        <a:t>Содержание обучения</a:t>
                      </a:r>
                      <a:endParaRPr lang="ru-RU" sz="2000" b="1">
                        <a:solidFill>
                          <a:schemeClr val="tx1">
                            <a:lumMod val="95000"/>
                            <a:lumOff val="5000"/>
                          </a:schemeClr>
                        </a:solidFill>
                        <a:effectLst/>
                        <a:latin typeface="Times New Roman"/>
                        <a:ea typeface="Times New Roman"/>
                      </a:endParaRPr>
                    </a:p>
                  </a:txBody>
                  <a:tcPr marL="61736" marR="61736" marT="0" marB="0">
                    <a:solidFill>
                      <a:schemeClr val="accent1">
                        <a:lumMod val="40000"/>
                        <a:lumOff val="60000"/>
                      </a:schemeClr>
                    </a:solidFill>
                  </a:tcPr>
                </a:tc>
                <a:tc>
                  <a:txBody>
                    <a:bodyPr/>
                    <a:lstStyle/>
                    <a:p>
                      <a:pPr algn="just">
                        <a:lnSpc>
                          <a:spcPct val="115000"/>
                        </a:lnSpc>
                        <a:spcAft>
                          <a:spcPts val="1500"/>
                        </a:spcAft>
                      </a:pPr>
                      <a:r>
                        <a:rPr lang="ru-RU" sz="1800" dirty="0" err="1">
                          <a:effectLst/>
                        </a:rPr>
                        <a:t>Предметоцентричность</a:t>
                      </a:r>
                      <a:r>
                        <a:rPr lang="ru-RU" sz="1800" dirty="0">
                          <a:effectLst/>
                        </a:rPr>
                        <a:t> обучения </a:t>
                      </a:r>
                      <a:endParaRPr lang="ru-RU" sz="1800" b="1" dirty="0">
                        <a:effectLst/>
                        <a:latin typeface="Times New Roman"/>
                        <a:ea typeface="Times New Roman"/>
                      </a:endParaRPr>
                    </a:p>
                  </a:txBody>
                  <a:tcPr marL="61736" marR="61736" marT="0" marB="0">
                    <a:solidFill>
                      <a:schemeClr val="bg2">
                        <a:lumMod val="75000"/>
                      </a:schemeClr>
                    </a:solidFill>
                  </a:tcPr>
                </a:tc>
                <a:tc>
                  <a:txBody>
                    <a:bodyPr/>
                    <a:lstStyle/>
                    <a:p>
                      <a:pPr algn="just">
                        <a:lnSpc>
                          <a:spcPct val="115000"/>
                        </a:lnSpc>
                        <a:spcAft>
                          <a:spcPts val="1500"/>
                        </a:spcAft>
                      </a:pPr>
                      <a:r>
                        <a:rPr lang="ru-RU" sz="1800" dirty="0">
                          <a:effectLst/>
                        </a:rPr>
                        <a:t>Усиление практико-ориентированного обучения </a:t>
                      </a:r>
                      <a:endParaRPr lang="ru-RU" sz="1800" b="1" dirty="0">
                        <a:effectLst/>
                        <a:latin typeface="Times New Roman"/>
                        <a:ea typeface="Times New Roman"/>
                      </a:endParaRPr>
                    </a:p>
                  </a:txBody>
                  <a:tcPr marL="61736" marR="61736" marT="0" marB="0">
                    <a:solidFill>
                      <a:schemeClr val="accent4">
                        <a:lumMod val="40000"/>
                        <a:lumOff val="60000"/>
                      </a:schemeClr>
                    </a:solidFill>
                  </a:tcPr>
                </a:tc>
                <a:extLst>
                  <a:ext uri="{0D108BD9-81ED-4DB2-BD59-A6C34878D82A}">
                    <a16:rowId xmlns:a16="http://schemas.microsoft.com/office/drawing/2014/main" val="10003"/>
                  </a:ext>
                </a:extLst>
              </a:tr>
              <a:tr h="946625">
                <a:tc>
                  <a:txBody>
                    <a:bodyPr/>
                    <a:lstStyle/>
                    <a:p>
                      <a:pPr algn="just">
                        <a:lnSpc>
                          <a:spcPct val="115000"/>
                        </a:lnSpc>
                        <a:spcAft>
                          <a:spcPts val="1500"/>
                        </a:spcAft>
                      </a:pPr>
                      <a:r>
                        <a:rPr lang="ru-RU" sz="2000">
                          <a:solidFill>
                            <a:schemeClr val="tx1">
                              <a:lumMod val="95000"/>
                              <a:lumOff val="5000"/>
                            </a:schemeClr>
                          </a:solidFill>
                          <a:effectLst/>
                        </a:rPr>
                        <a:t>Способы обучения</a:t>
                      </a:r>
                      <a:endParaRPr lang="ru-RU" sz="2000" b="1">
                        <a:solidFill>
                          <a:schemeClr val="tx1">
                            <a:lumMod val="95000"/>
                            <a:lumOff val="5000"/>
                          </a:schemeClr>
                        </a:solidFill>
                        <a:effectLst/>
                        <a:latin typeface="Times New Roman"/>
                        <a:ea typeface="Times New Roman"/>
                      </a:endParaRPr>
                    </a:p>
                  </a:txBody>
                  <a:tcPr marL="61736" marR="61736" marT="0" marB="0">
                    <a:solidFill>
                      <a:schemeClr val="accent1">
                        <a:lumMod val="40000"/>
                        <a:lumOff val="60000"/>
                      </a:schemeClr>
                    </a:solidFill>
                  </a:tcPr>
                </a:tc>
                <a:tc>
                  <a:txBody>
                    <a:bodyPr/>
                    <a:lstStyle/>
                    <a:p>
                      <a:pPr algn="just">
                        <a:lnSpc>
                          <a:spcPct val="115000"/>
                        </a:lnSpc>
                        <a:spcAft>
                          <a:spcPts val="1500"/>
                        </a:spcAft>
                      </a:pPr>
                      <a:r>
                        <a:rPr lang="ru-RU" sz="1800">
                          <a:effectLst/>
                        </a:rPr>
                        <a:t>Преобладание объяснительно-иллюстративных и репродуктивных методов обучения</a:t>
                      </a:r>
                      <a:endParaRPr lang="ru-RU" sz="1800" b="1">
                        <a:effectLst/>
                        <a:latin typeface="Times New Roman"/>
                        <a:ea typeface="Times New Roman"/>
                      </a:endParaRPr>
                    </a:p>
                  </a:txBody>
                  <a:tcPr marL="61736" marR="61736" marT="0" marB="0">
                    <a:solidFill>
                      <a:schemeClr val="bg2">
                        <a:lumMod val="75000"/>
                      </a:schemeClr>
                    </a:solidFill>
                  </a:tcPr>
                </a:tc>
                <a:tc>
                  <a:txBody>
                    <a:bodyPr/>
                    <a:lstStyle/>
                    <a:p>
                      <a:pPr algn="just">
                        <a:lnSpc>
                          <a:spcPct val="115000"/>
                        </a:lnSpc>
                        <a:spcAft>
                          <a:spcPts val="1500"/>
                        </a:spcAft>
                      </a:pPr>
                      <a:r>
                        <a:rPr lang="ru-RU" sz="1800" dirty="0">
                          <a:effectLst/>
                        </a:rPr>
                        <a:t>Преобладание активных, проектных, исследовательских форм и методов обучения, проблемно-модульных, личностно ориентированных технологий </a:t>
                      </a:r>
                      <a:endParaRPr lang="ru-RU" sz="1800" b="1" dirty="0">
                        <a:effectLst/>
                        <a:latin typeface="Times New Roman"/>
                        <a:ea typeface="Times New Roman"/>
                      </a:endParaRPr>
                    </a:p>
                  </a:txBody>
                  <a:tcPr marL="61736" marR="61736" marT="0" marB="0">
                    <a:solidFill>
                      <a:schemeClr val="accent4">
                        <a:lumMod val="40000"/>
                        <a:lumOff val="60000"/>
                      </a:schemeClr>
                    </a:solidFill>
                  </a:tcPr>
                </a:tc>
                <a:extLst>
                  <a:ext uri="{0D108BD9-81ED-4DB2-BD59-A6C34878D82A}">
                    <a16:rowId xmlns:a16="http://schemas.microsoft.com/office/drawing/2014/main" val="10004"/>
                  </a:ext>
                </a:extLst>
              </a:tr>
              <a:tr h="1118114">
                <a:tc>
                  <a:txBody>
                    <a:bodyPr/>
                    <a:lstStyle/>
                    <a:p>
                      <a:pPr algn="just">
                        <a:lnSpc>
                          <a:spcPct val="115000"/>
                        </a:lnSpc>
                        <a:spcAft>
                          <a:spcPts val="1500"/>
                        </a:spcAft>
                      </a:pPr>
                      <a:r>
                        <a:rPr lang="ru-RU" sz="2000" dirty="0">
                          <a:solidFill>
                            <a:schemeClr val="tx1">
                              <a:lumMod val="95000"/>
                              <a:lumOff val="5000"/>
                            </a:schemeClr>
                          </a:solidFill>
                          <a:effectLst/>
                        </a:rPr>
                        <a:t>Преподаватель/ обучающийся  </a:t>
                      </a:r>
                      <a:endParaRPr lang="ru-RU" sz="2000" b="1" dirty="0">
                        <a:solidFill>
                          <a:schemeClr val="tx1">
                            <a:lumMod val="95000"/>
                            <a:lumOff val="5000"/>
                          </a:schemeClr>
                        </a:solidFill>
                        <a:effectLst/>
                        <a:latin typeface="Times New Roman"/>
                        <a:ea typeface="Times New Roman"/>
                      </a:endParaRPr>
                    </a:p>
                  </a:txBody>
                  <a:tcPr marL="61736" marR="61736" marT="0" marB="0">
                    <a:solidFill>
                      <a:schemeClr val="accent1">
                        <a:lumMod val="40000"/>
                        <a:lumOff val="60000"/>
                      </a:schemeClr>
                    </a:solidFill>
                  </a:tcPr>
                </a:tc>
                <a:tc>
                  <a:txBody>
                    <a:bodyPr/>
                    <a:lstStyle/>
                    <a:p>
                      <a:pPr algn="just">
                        <a:lnSpc>
                          <a:spcPct val="115000"/>
                        </a:lnSpc>
                        <a:spcAft>
                          <a:spcPts val="1500"/>
                        </a:spcAft>
                      </a:pPr>
                      <a:r>
                        <a:rPr lang="ru-RU" sz="1800" dirty="0">
                          <a:effectLst/>
                        </a:rPr>
                        <a:t>Усиление обучающей, контролирующей и оценочной функций преподавателя</a:t>
                      </a:r>
                      <a:endParaRPr lang="ru-RU" sz="1800" b="1" dirty="0">
                        <a:effectLst/>
                        <a:latin typeface="Times New Roman"/>
                        <a:ea typeface="Times New Roman"/>
                      </a:endParaRPr>
                    </a:p>
                  </a:txBody>
                  <a:tcPr marL="61736" marR="61736" marT="0" marB="0">
                    <a:solidFill>
                      <a:schemeClr val="bg2">
                        <a:lumMod val="75000"/>
                      </a:schemeClr>
                    </a:solidFill>
                  </a:tcPr>
                </a:tc>
                <a:tc>
                  <a:txBody>
                    <a:bodyPr/>
                    <a:lstStyle/>
                    <a:p>
                      <a:pPr algn="just">
                        <a:lnSpc>
                          <a:spcPct val="115000"/>
                        </a:lnSpc>
                        <a:spcAft>
                          <a:spcPts val="1500"/>
                        </a:spcAft>
                      </a:pPr>
                      <a:r>
                        <a:rPr lang="ru-RU" sz="1800" dirty="0">
                          <a:effectLst/>
                        </a:rPr>
                        <a:t>Увеличение доли самостоятельной учебной и исследовательской работы обучающихся, усиление роли их самооценки и самоконтроля в учебном процессе</a:t>
                      </a:r>
                      <a:endParaRPr lang="ru-RU" sz="1800" b="1" dirty="0">
                        <a:effectLst/>
                        <a:latin typeface="Times New Roman"/>
                        <a:ea typeface="Times New Roman"/>
                      </a:endParaRPr>
                    </a:p>
                  </a:txBody>
                  <a:tcPr marL="61736" marR="61736" marT="0" marB="0">
                    <a:solidFill>
                      <a:schemeClr val="accent4">
                        <a:lumMod val="40000"/>
                        <a:lumOff val="6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2979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9381" y="285007"/>
            <a:ext cx="12192000" cy="1143000"/>
          </a:xfrm>
        </p:spPr>
        <p:txBody>
          <a:bodyPr>
            <a:noAutofit/>
          </a:bodyPr>
          <a:lstStyle/>
          <a:p>
            <a:r>
              <a:rPr lang="ru-RU" sz="3600" b="1" dirty="0"/>
              <a:t>Становление </a:t>
            </a:r>
            <a:r>
              <a:rPr lang="ru-RU" sz="3600" b="1" dirty="0" err="1"/>
              <a:t>компетентностного</a:t>
            </a:r>
            <a:r>
              <a:rPr lang="ru-RU" sz="3600" b="1" dirty="0"/>
              <a:t> подхода в образовательной системе Беларуси в русле основных этапов его развития</a:t>
            </a:r>
            <a:endParaRPr lang="ru-RU" sz="3600" dirty="0"/>
          </a:p>
        </p:txBody>
      </p:sp>
      <p:sp>
        <p:nvSpPr>
          <p:cNvPr id="3" name="Объект 2"/>
          <p:cNvSpPr>
            <a:spLocks noGrp="1"/>
          </p:cNvSpPr>
          <p:nvPr>
            <p:ph idx="1"/>
          </p:nvPr>
        </p:nvSpPr>
        <p:spPr>
          <a:xfrm>
            <a:off x="609600" y="1600203"/>
            <a:ext cx="11582400" cy="4525963"/>
          </a:xfrm>
        </p:spPr>
        <p:txBody>
          <a:bodyPr>
            <a:noAutofit/>
          </a:bodyPr>
          <a:lstStyle/>
          <a:p>
            <a:pPr marL="514350" indent="-514350">
              <a:buAutoNum type="arabicPeriod"/>
            </a:pPr>
            <a:r>
              <a:rPr lang="ru-RU" sz="2400" b="1" dirty="0"/>
              <a:t>1960—1970 гг. </a:t>
            </a:r>
            <a:r>
              <a:rPr lang="ru-RU" sz="2400" dirty="0"/>
              <a:t>- сфера бизнеса и производства США, </a:t>
            </a:r>
            <a:r>
              <a:rPr lang="ru-RU" sz="2400" i="1" dirty="0"/>
              <a:t>обучение языкам</a:t>
            </a:r>
            <a:r>
              <a:rPr lang="ru-RU" sz="2400" dirty="0"/>
              <a:t> (понятия: компетенция/ компетентность, </a:t>
            </a:r>
            <a:r>
              <a:rPr lang="ru-RU" sz="2400" i="1" dirty="0"/>
              <a:t>«коммуникативная компетентность» и др.); </a:t>
            </a:r>
          </a:p>
          <a:p>
            <a:pPr marL="514350" indent="-514350">
              <a:buAutoNum type="arabicPeriod"/>
            </a:pPr>
            <a:r>
              <a:rPr lang="ru-RU" sz="2400" b="1" dirty="0">
                <a:solidFill>
                  <a:schemeClr val="tx1">
                    <a:lumMod val="95000"/>
                    <a:lumOff val="5000"/>
                  </a:schemeClr>
                </a:solidFill>
              </a:rPr>
              <a:t>1970-1980 гг. </a:t>
            </a:r>
            <a:r>
              <a:rPr lang="ru-RU" sz="2400" dirty="0"/>
              <a:t>- менеджмент, управление, руководство («социальные компетенции/ компетентности»); </a:t>
            </a:r>
          </a:p>
          <a:p>
            <a:pPr marL="514350" indent="-514350">
              <a:buAutoNum type="arabicPeriod"/>
            </a:pPr>
            <a:r>
              <a:rPr lang="ru-RU" sz="2400" b="1" dirty="0"/>
              <a:t>1990-е гг. (</a:t>
            </a:r>
            <a:r>
              <a:rPr lang="ru-RU" sz="2400" dirty="0"/>
              <a:t>программные документы </a:t>
            </a:r>
            <a:r>
              <a:rPr lang="ru-RU" sz="2400" i="1" u="sng" dirty="0"/>
              <a:t>международных организаций </a:t>
            </a:r>
            <a:r>
              <a:rPr lang="ru-RU" sz="2400" dirty="0"/>
              <a:t>ЮНЕСКО-ООН, ЕС, Совет Европы, ОЭРС и др.  (Лиссабонская конвенция «О признании квалификаций, относящихся к высшему образованию в европейском регионе» 1997 г.,  Болонский процесс и др.);  исследование компетентности как </a:t>
            </a:r>
            <a:r>
              <a:rPr lang="ru-RU" sz="2400" u="sng" dirty="0"/>
              <a:t>научной категории </a:t>
            </a:r>
            <a:r>
              <a:rPr lang="ru-RU" sz="2400" i="1" u="sng" dirty="0"/>
              <a:t>применительно к образованию; </a:t>
            </a:r>
          </a:p>
          <a:p>
            <a:pPr marL="514350" indent="-514350">
              <a:buAutoNum type="arabicPeriod"/>
            </a:pPr>
            <a:r>
              <a:rPr lang="ru-RU" sz="2400" b="1" dirty="0"/>
              <a:t>с начала XXI в.  </a:t>
            </a:r>
            <a:r>
              <a:rPr lang="ru-RU" sz="2400" i="1" dirty="0"/>
              <a:t>модернизация национальных систем  образования стран СНГ на основе </a:t>
            </a:r>
            <a:r>
              <a:rPr lang="ru-RU" sz="2400" b="1" dirty="0" err="1"/>
              <a:t>компетентностного</a:t>
            </a:r>
            <a:r>
              <a:rPr lang="ru-RU" sz="2400" b="1" dirty="0"/>
              <a:t> подхода</a:t>
            </a:r>
            <a:r>
              <a:rPr lang="ru-RU" sz="2400" i="1" dirty="0"/>
              <a:t>, </a:t>
            </a:r>
            <a:r>
              <a:rPr lang="ru-RU" sz="2400" dirty="0"/>
              <a:t>введение </a:t>
            </a:r>
            <a:r>
              <a:rPr lang="ru-RU" sz="2400" dirty="0" err="1"/>
              <a:t>компетентностного</a:t>
            </a:r>
            <a:r>
              <a:rPr lang="ru-RU" sz="2400" dirty="0"/>
              <a:t> подхода в содержание Национальных государственных </a:t>
            </a:r>
            <a:r>
              <a:rPr lang="ru-RU" sz="2400" i="1" u="sng" dirty="0"/>
              <a:t>образовательных стандартов и др. </a:t>
            </a:r>
            <a:endParaRPr lang="ru-RU" sz="2400" dirty="0"/>
          </a:p>
        </p:txBody>
      </p:sp>
    </p:spTree>
    <p:extLst>
      <p:ext uri="{BB962C8B-B14F-4D97-AF65-F5344CB8AC3E}">
        <p14:creationId xmlns:p14="http://schemas.microsoft.com/office/powerpoint/2010/main" val="25235470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3162</TotalTime>
  <Words>1477</Words>
  <Application>Microsoft Office PowerPoint</Application>
  <PresentationFormat>Широкоэкранный</PresentationFormat>
  <Paragraphs>280</Paragraphs>
  <Slides>23</Slides>
  <Notes>4</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23</vt:i4>
      </vt:variant>
    </vt:vector>
  </HeadingPairs>
  <TitlesOfParts>
    <vt:vector size="29" baseType="lpstr">
      <vt:lpstr>Arial</vt:lpstr>
      <vt:lpstr>Arial Black</vt:lpstr>
      <vt:lpstr>Calibri</vt:lpstr>
      <vt:lpstr>Cambria</vt:lpstr>
      <vt:lpstr>Times New Roman</vt:lpstr>
      <vt:lpstr>Тема Office</vt:lpstr>
      <vt:lpstr>Педагогика и психологии высшего образования     Раздел 1. Тема 3. Высшее образование в современных условиях </vt:lpstr>
      <vt:lpstr>Презентация PowerPoint</vt:lpstr>
      <vt:lpstr>Литература:</vt:lpstr>
      <vt:lpstr>Значение образования на современном этапе</vt:lpstr>
      <vt:lpstr>ЛИЧНОСТЬ в контексте запросов современного общества</vt:lpstr>
      <vt:lpstr>Вызовы времени и образование на современном этапе </vt:lpstr>
      <vt:lpstr>Развитие образования (высшего образования в том числе) в контексте современных социальных требований</vt:lpstr>
      <vt:lpstr>Отличия традиционной (знаниевой) модели развития образования от компетентностной </vt:lpstr>
      <vt:lpstr>Становление компетентностного подхода в образовательной системе Беларуси в русле основных этапов его развития</vt:lpstr>
      <vt:lpstr>Белорусский опыт  реализации идей компетентностного подхода</vt:lpstr>
      <vt:lpstr>Высшее образование – уровень основного образования, направленный на развитие личности студента, курсанта, слушателя, их интеллектуальных и творческих способностей, формирование у них компетенций, необходимых для осуществления профессиональной деятельности, завершающийся присвоением квалификации специалиста с общим высшим, углубленным высшим или специальным высшим образованием и (или) степени.</vt:lpstr>
      <vt:lpstr>Учреждения высшего образования </vt:lpstr>
      <vt:lpstr>Образование в Республике Беларусь </vt:lpstr>
      <vt:lpstr>Презентация PowerPoint</vt:lpstr>
      <vt:lpstr>Основные документы, регламентирующие СИСТЕМУ ОБРАЗОВАНИЯ  В БЕЛАРУСИ (с 1990-х гг. ) </vt:lpstr>
      <vt:lpstr>КОДЕКС РЕСПУБЛИКИ БЕЛАРУСЬ ОБ ОБРАЗОВАНИИ 13 января 2011 г. № 243-З Принят Палатой представителей 2 декабря 2010 г. Одобрен Советом Республики 22 декабря 2010 г. </vt:lpstr>
      <vt:lpstr>КОДЕКС РЕСПУБЛИКИ БЕЛАРУСЬ ОБ ОБРАЗОВАНИИ</vt:lpstr>
      <vt:lpstr>КОДЕКС РЕСПУБЛИКИ БЕЛАРУСЬ ОБ ОБРАЗОВАНИИ </vt:lpstr>
      <vt:lpstr>Основы государственной политики в сфере образования </vt:lpstr>
      <vt:lpstr>Система образования в Республике Беларусь</vt:lpstr>
      <vt:lpstr>Уровни образования</vt:lpstr>
      <vt:lpstr>Воспитание в системе образования (высшего образования в том числе) в контексте современных социальных требований</vt:lpstr>
      <vt:lpstr>Педагогика и психологии высшего образования Раздел 1. Тема 3. Высшее образование в современных условиях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Введение в дисциплину «Психология дизайн-деятельности»</dc:title>
  <dc:creator>Fujitsu</dc:creator>
  <cp:lastModifiedBy>Татьяна Кузьминич</cp:lastModifiedBy>
  <cp:revision>180</cp:revision>
  <cp:lastPrinted>2024-10-31T00:14:45Z</cp:lastPrinted>
  <dcterms:created xsi:type="dcterms:W3CDTF">2020-09-07T03:13:46Z</dcterms:created>
  <dcterms:modified xsi:type="dcterms:W3CDTF">2024-10-31T00:20:24Z</dcterms:modified>
</cp:coreProperties>
</file>