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550" r:id="rId4"/>
    <p:sldId id="259" r:id="rId5"/>
    <p:sldId id="551" r:id="rId6"/>
    <p:sldId id="553" r:id="rId7"/>
    <p:sldId id="554" r:id="rId8"/>
    <p:sldId id="555" r:id="rId9"/>
    <p:sldId id="277" r:id="rId10"/>
    <p:sldId id="265" r:id="rId11"/>
    <p:sldId id="266" r:id="rId12"/>
    <p:sldId id="269" r:id="rId13"/>
    <p:sldId id="267" r:id="rId14"/>
    <p:sldId id="270" r:id="rId15"/>
    <p:sldId id="271" r:id="rId16"/>
    <p:sldId id="272" r:id="rId17"/>
    <p:sldId id="556" r:id="rId18"/>
    <p:sldId id="557" r:id="rId19"/>
    <p:sldId id="558" r:id="rId20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257"/>
            <p14:sldId id="550"/>
            <p14:sldId id="259"/>
            <p14:sldId id="551"/>
            <p14:sldId id="553"/>
            <p14:sldId id="554"/>
            <p14:sldId id="555"/>
            <p14:sldId id="277"/>
            <p14:sldId id="265"/>
            <p14:sldId id="266"/>
            <p14:sldId id="269"/>
            <p14:sldId id="267"/>
            <p14:sldId id="270"/>
            <p14:sldId id="271"/>
            <p14:sldId id="272"/>
            <p14:sldId id="556"/>
            <p14:sldId id="557"/>
            <p14:sldId id="5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16"/>
    <a:srgbClr val="FA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49" autoAdjust="0"/>
  </p:normalViewPr>
  <p:slideViewPr>
    <p:cSldViewPr snapToGrid="0">
      <p:cViewPr varScale="1">
        <p:scale>
          <a:sx n="75" d="100"/>
          <a:sy n="75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15925" y="1235075"/>
            <a:ext cx="5929313" cy="33353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18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3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79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18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4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1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74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1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3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7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1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6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8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59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tint val="660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62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club.ru/index.php?page=book&amp;id=485784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10379824" cy="2660072"/>
          </a:xfrm>
        </p:spPr>
        <p:txBody>
          <a:bodyPr>
            <a:noAutofit/>
          </a:bodyPr>
          <a:lstStyle/>
          <a:p>
            <a:r>
              <a:rPr lang="ru-RU" sz="3200" b="1" dirty="0"/>
              <a:t>Педагогика и психологии высшего образования</a:t>
            </a:r>
            <a:br>
              <a:rPr lang="ru-RU" sz="3600" b="1" dirty="0"/>
            </a:br>
            <a:br>
              <a:rPr lang="ru-RU" sz="3600" b="1" dirty="0"/>
            </a:br>
            <a:br>
              <a:rPr lang="ru-RU" sz="3600" b="1" dirty="0"/>
            </a:br>
            <a:br>
              <a:rPr lang="ru-RU" sz="3200" b="1" dirty="0"/>
            </a:br>
            <a:br>
              <a:rPr lang="ru-RU" sz="3200" b="1" dirty="0"/>
            </a:br>
            <a:r>
              <a:rPr lang="ru-RU" sz="4000" b="1" dirty="0"/>
              <a:t>Раздел </a:t>
            </a:r>
            <a:r>
              <a:rPr lang="en-US" sz="4000" b="1" dirty="0"/>
              <a:t>III</a:t>
            </a:r>
            <a:r>
              <a:rPr lang="ru-RU" sz="4000" b="1" dirty="0"/>
              <a:t>. Тема 13. </a:t>
            </a:r>
            <a:r>
              <a:rPr lang="ru-RU" sz="4000" dirty="0"/>
              <a:t>Психолого-педагогический мониторинг образовательного процесса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7"/>
            <a:ext cx="10379824" cy="1463039"/>
          </a:xfrm>
        </p:spPr>
        <p:txBody>
          <a:bodyPr/>
          <a:lstStyle/>
          <a:p>
            <a:pPr algn="r"/>
            <a:r>
              <a:rPr lang="ru-RU" dirty="0" err="1">
                <a:solidFill>
                  <a:schemeClr val="tx1"/>
                </a:solidFill>
              </a:rPr>
              <a:t>Кузьминич</a:t>
            </a:r>
            <a:r>
              <a:rPr lang="ru-RU" dirty="0">
                <a:solidFill>
                  <a:schemeClr val="tx1"/>
                </a:solidFill>
              </a:rPr>
              <a:t> Татьяна Васильевна, 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>кандидат педагогических наук, доцент</a:t>
            </a:r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869" y="266398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69138-D340-4C3B-8C94-DC0264963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61" y="472380"/>
            <a:ext cx="9605635" cy="1059305"/>
          </a:xfrm>
        </p:spPr>
        <p:txBody>
          <a:bodyPr/>
          <a:lstStyle/>
          <a:p>
            <a:r>
              <a:rPr lang="ru-RU" dirty="0"/>
              <a:t>Цифровые технологии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F6F4AE-A65B-41FF-8A1A-2E3086309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34108" y="2177133"/>
            <a:ext cx="4645152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- инструмент познания и передачи знаний, возможность автоматизировать процедуру контроля, обработки работ и хранения информации, мотивировать на изучение предмета.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86B6DB-8D1A-46B3-AC0B-3D7E875935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9D6BCC4-7DA8-4576-925B-B4A29785261D}"/>
              </a:ext>
            </a:extLst>
          </p:cNvPr>
          <p:cNvSpPr/>
          <p:nvPr/>
        </p:nvSpPr>
        <p:spPr>
          <a:xfrm>
            <a:off x="6543305" y="1401288"/>
            <a:ext cx="4975761" cy="4441371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– как повысить объективность педагогического контроля?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– можно ли сократить время, затрачиваемое на проведение и обработку результатов контроля?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– как повысить содержательную валидность контроля?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– как учесть возможности современных информационных технологий в процессе контроля?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92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AF9C3-9EDC-4FD6-82C5-A383981B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9374A2-BA53-4312-8CC6-349A84683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882" y="1460666"/>
            <a:ext cx="5890602" cy="3998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Анализ существующей практики контроля и оценки знаний позволяет выделить взаимосвязанные тенденции:</a:t>
            </a:r>
          </a:p>
          <a:p>
            <a:pPr marL="0" indent="0">
              <a:buNone/>
            </a:pPr>
            <a:r>
              <a:rPr lang="ru-RU" dirty="0"/>
              <a:t>– приоритет письменной формы контроля знаний перед устной;</a:t>
            </a:r>
          </a:p>
          <a:p>
            <a:pPr marL="0" indent="0">
              <a:buNone/>
            </a:pPr>
            <a:r>
              <a:rPr lang="ru-RU" dirty="0"/>
              <a:t>– суммирование результатов текущего контроля и экзаменационного в итоговой оценке.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50876F-34A3-49D1-8551-A97250F3A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2037" y="1031346"/>
            <a:ext cx="6068290" cy="4989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– использование индивидуального рейтинга как основного показателя успехов в обучении,  рейтинговая система контроля обучения рождает состязательность в учебе, положительно влияет на мотивацию учащихся и т.п.;</a:t>
            </a:r>
          </a:p>
          <a:p>
            <a:pPr marL="0" indent="0">
              <a:buNone/>
            </a:pPr>
            <a:r>
              <a:rPr lang="ru-RU" sz="2400" dirty="0"/>
              <a:t>– использование компьютерного тестирования как вспомогательного средства, освобождающего экзаменатора от рутинной части его работы;</a:t>
            </a:r>
          </a:p>
          <a:p>
            <a:pPr marL="0" indent="0">
              <a:buNone/>
            </a:pPr>
            <a:r>
              <a:rPr lang="ru-RU" sz="2400" dirty="0"/>
              <a:t>– использование многобалльных шкал оценивания.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11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D6390-EEBB-4E50-9D98-24E74473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целесообразность использования технологии тестирования в учреждениях высшего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F48D4C-F7F2-4076-96D6-F7EE76650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0005" y="1540978"/>
            <a:ext cx="5628904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Преимущества тестирования:</a:t>
            </a:r>
          </a:p>
          <a:p>
            <a:r>
              <a:rPr lang="ru-RU" sz="2400" dirty="0"/>
              <a:t>повышение скорости проверки качества усвоения знаний и умений;</a:t>
            </a:r>
          </a:p>
          <a:p>
            <a:r>
              <a:rPr lang="ru-RU" sz="2400" dirty="0"/>
              <a:t>осуществление контроля усвоения всего учебного материала;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</a:p>
          <a:p>
            <a:r>
              <a:rPr lang="ru-RU" sz="2400" dirty="0"/>
              <a:t>минимизация субъективного фактора оценивания;</a:t>
            </a:r>
          </a:p>
          <a:p>
            <a:r>
              <a:rPr lang="ru-RU" sz="2400" dirty="0"/>
              <a:t>снижение негативного влияния на результаты тестирования таких субъективных факторов как настроение и др.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4E8B56-06DE-400C-AED6-CF9D65A30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8909" y="2017343"/>
            <a:ext cx="6183086" cy="3441520"/>
          </a:xfrm>
        </p:spPr>
        <p:txBody>
          <a:bodyPr>
            <a:noAutofit/>
          </a:bodyPr>
          <a:lstStyle/>
          <a:p>
            <a:r>
              <a:rPr lang="ru-RU" sz="2400" dirty="0"/>
              <a:t>позитивное стимулирующее воздействие на познавательную деятельность обучающегося;</a:t>
            </a:r>
          </a:p>
          <a:p>
            <a:r>
              <a:rPr lang="ru-RU" sz="2400" dirty="0"/>
              <a:t>ориентированность на использование компьютерных обучающих и контролирующих систем;</a:t>
            </a:r>
          </a:p>
          <a:p>
            <a:r>
              <a:rPr lang="ru-RU" sz="2400" dirty="0"/>
              <a:t>возможность математико-статистической обработки результатов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2095546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84F2AC-B722-49C6-8F29-9F3D3037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Тестирование. недостатки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28B743-965B-493F-A1B3-2CFAF43AC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7513" y="1864194"/>
            <a:ext cx="4995388" cy="4549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*Большие затраты времени на подготовку качественных контрольно-измерительных материалов.</a:t>
            </a:r>
          </a:p>
          <a:p>
            <a:pPr marL="0" indent="0">
              <a:buNone/>
            </a:pPr>
            <a:r>
              <a:rPr lang="ru-RU" dirty="0"/>
              <a:t>*Тестовые задания  часто основаны на узнавании (воспроизведении) правильных ответов и обучающийся привыкает работать с готовыми формулировками, не может самостоятельно грамотно их излагать.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AE7B53-EA31-4176-B575-A47A1B9C3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8100" y="1292604"/>
            <a:ext cx="6260495" cy="3441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*Возможность «угадывания» ответа. </a:t>
            </a:r>
          </a:p>
          <a:p>
            <a:pPr marL="0" indent="0">
              <a:buNone/>
            </a:pPr>
            <a:r>
              <a:rPr lang="ru-RU" dirty="0"/>
              <a:t>*Выбор ответа из предлагаемых вариантов не демонстрирует хода решения, логики размышлений.</a:t>
            </a:r>
          </a:p>
          <a:p>
            <a:pPr marL="0" indent="0">
              <a:buNone/>
            </a:pPr>
            <a:r>
              <a:rPr lang="ru-RU" dirty="0"/>
              <a:t>*Правильный ответ не гарантирует прочность знаний  глубину знаний (мыслительная деятельность обучающегося и результат может быть только вероятностным, нет гарантии наличия прочных знаний). </a:t>
            </a:r>
          </a:p>
        </p:txBody>
      </p:sp>
    </p:spTree>
    <p:extLst>
      <p:ext uri="{BB962C8B-B14F-4D97-AF65-F5344CB8AC3E}">
        <p14:creationId xmlns:p14="http://schemas.microsoft.com/office/powerpoint/2010/main" val="424305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65F935-9AB3-49E4-B647-D2E641844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целесообразность использования технологии тестирования в учебных заведениях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BACFA-E676-426C-874B-26C96C316B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осуществление принципа индивидуализации и дифференциации обучения благодаря использованию адаптивных тестов;</a:t>
            </a:r>
          </a:p>
          <a:p>
            <a:r>
              <a:rPr lang="ru-RU" dirty="0"/>
              <a:t> возможность увеличить частоту и регулярность контроля за счет уменьшения времени выполнения заданий и автоматизации проверки;</a:t>
            </a:r>
          </a:p>
          <a:p>
            <a:r>
              <a:rPr lang="ru-RU" dirty="0"/>
              <a:t> облегчение процесса интеграции системы образования в европейскую.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0C6404-0D18-4C0A-866D-3CE067C702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55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85542-5C03-4383-82E1-7EEF83D5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Понятия «</a:t>
            </a:r>
            <a:r>
              <a:rPr lang="ru-RU" i="1" dirty="0"/>
              <a:t>тест</a:t>
            </a:r>
            <a:r>
              <a:rPr lang="ru-RU" dirty="0"/>
              <a:t>», «</a:t>
            </a:r>
            <a:r>
              <a:rPr lang="ru-RU" i="1" dirty="0"/>
              <a:t>тестовое задание</a:t>
            </a:r>
            <a:r>
              <a:rPr lang="ru-RU" dirty="0"/>
              <a:t>» - разные виды контроля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1BD98B-DE87-4877-A9E1-AD7A55D63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3756" y="2010878"/>
            <a:ext cx="5878727" cy="34485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/>
              <a:t>Тест</a:t>
            </a:r>
            <a:r>
              <a:rPr lang="ru-RU" i="1" dirty="0"/>
              <a:t> </a:t>
            </a:r>
            <a:r>
              <a:rPr lang="ru-RU" dirty="0"/>
              <a:t>– система заданий специфической формы, применяемая в сочетании с определенной методикой измерения и оценки результата.</a:t>
            </a:r>
          </a:p>
          <a:p>
            <a:pPr marL="0" indent="0">
              <a:buNone/>
            </a:pPr>
            <a:r>
              <a:rPr lang="ru-RU" b="1" i="1" dirty="0"/>
              <a:t>Тестовое задание </a:t>
            </a:r>
            <a:r>
              <a:rPr lang="ru-RU" dirty="0"/>
              <a:t>– диагностическое задание в виде задачи или вопроса с четкой инструкцией к выполнению и обязательно с эталоном ответа или алгоритмом требуемых действий.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7661DF-0AB7-4622-B698-BFCA13D5B8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253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0E469-F433-492B-8746-49857E85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26829"/>
          </a:xfrm>
        </p:spPr>
        <p:txBody>
          <a:bodyPr>
            <a:normAutofit fontScale="90000"/>
          </a:bodyPr>
          <a:lstStyle/>
          <a:p>
            <a:r>
              <a:rPr lang="ru-RU" sz="3200" i="1" dirty="0"/>
              <a:t>Тесты можно классифицировать по основаниям</a:t>
            </a:r>
            <a:r>
              <a:rPr lang="ru-RU" sz="3200" dirty="0"/>
              <a:t>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5AB82-BFCD-4B9B-9430-6387605D82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1022" y="688052"/>
            <a:ext cx="11862077" cy="5895310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/>
              <a:t>1. </a:t>
            </a:r>
            <a:r>
              <a:rPr lang="ru-RU" sz="2200" b="1" i="1" dirty="0"/>
              <a:t>Предметная область применения тестов</a:t>
            </a:r>
            <a:r>
              <a:rPr lang="ru-RU" sz="2200" b="1" dirty="0"/>
              <a:t>: </a:t>
            </a:r>
            <a:r>
              <a:rPr lang="ru-RU" sz="2200" dirty="0" err="1"/>
              <a:t>монопредметные</a:t>
            </a:r>
            <a:r>
              <a:rPr lang="ru-RU" sz="2200" dirty="0"/>
              <a:t>, </a:t>
            </a:r>
            <a:r>
              <a:rPr lang="ru-RU" sz="2200" dirty="0" err="1"/>
              <a:t>полипредметные</a:t>
            </a:r>
            <a:r>
              <a:rPr lang="ru-RU" sz="2200" dirty="0"/>
              <a:t>, интегративные. </a:t>
            </a:r>
          </a:p>
          <a:p>
            <a:pPr marL="0" indent="0">
              <a:buNone/>
            </a:pPr>
            <a:r>
              <a:rPr lang="ru-RU" sz="2200" dirty="0"/>
              <a:t>2. </a:t>
            </a:r>
            <a:r>
              <a:rPr lang="ru-RU" sz="2200" b="1" i="1" dirty="0"/>
              <a:t>Общая ориентация замысла построения теста</a:t>
            </a:r>
            <a:r>
              <a:rPr lang="ru-RU" sz="2200" b="1" dirty="0"/>
              <a:t>: </a:t>
            </a:r>
            <a:r>
              <a:rPr lang="ru-RU" sz="2200" dirty="0"/>
              <a:t>нормативно-ориентированные (для сравнения испытуемых по уровню учебных достижений); </a:t>
            </a:r>
            <a:r>
              <a:rPr lang="ru-RU" sz="2200" i="1" dirty="0"/>
              <a:t>предметно-ориентированные тесты; дидактико-психолого-ориентированные тесты (</a:t>
            </a:r>
            <a:r>
              <a:rPr lang="ru-RU" sz="2200" dirty="0"/>
              <a:t>тесты  достижений, обучаемости)</a:t>
            </a:r>
          </a:p>
          <a:p>
            <a:pPr marL="0" indent="0">
              <a:buNone/>
            </a:pPr>
            <a:r>
              <a:rPr lang="ru-RU" sz="2200" dirty="0"/>
              <a:t>3.  </a:t>
            </a:r>
            <a:r>
              <a:rPr lang="ru-RU" sz="2200" b="1" i="1" dirty="0"/>
              <a:t>Ориентация на определенный этап контроля</a:t>
            </a:r>
            <a:r>
              <a:rPr lang="ru-RU" sz="2200" b="1" dirty="0"/>
              <a:t>: </a:t>
            </a:r>
            <a:r>
              <a:rPr lang="ru-RU" sz="2200" dirty="0"/>
              <a:t>тесты предварительного контроля, тесты текущего контроля, тесты итогового контроля.</a:t>
            </a:r>
          </a:p>
          <a:p>
            <a:pPr marL="0" indent="0">
              <a:buNone/>
            </a:pPr>
            <a:r>
              <a:rPr lang="ru-RU" sz="2200" dirty="0"/>
              <a:t>4</a:t>
            </a:r>
            <a:r>
              <a:rPr lang="ru-RU" sz="2200" b="1" i="1" dirty="0"/>
              <a:t>. В зависимости от доминирующей деятельности: </a:t>
            </a:r>
            <a:r>
              <a:rPr lang="ru-RU" sz="2200" dirty="0"/>
              <a:t>(устные, письменные, компьютерные).</a:t>
            </a:r>
          </a:p>
          <a:p>
            <a:pPr marL="0" indent="0">
              <a:buNone/>
            </a:pPr>
            <a:r>
              <a:rPr lang="ru-RU" sz="2200" dirty="0"/>
              <a:t>5. </a:t>
            </a:r>
            <a:r>
              <a:rPr lang="ru-RU" sz="2200" b="1" i="1" dirty="0"/>
              <a:t>Количество объектов контроля</a:t>
            </a:r>
            <a:r>
              <a:rPr lang="ru-RU" sz="2200" dirty="0"/>
              <a:t>: тесты, имеющие один объект контроля (количество выполняемых операций) или несколько.</a:t>
            </a:r>
          </a:p>
          <a:p>
            <a:pPr marL="0" indent="0">
              <a:buNone/>
            </a:pPr>
            <a:r>
              <a:rPr lang="ru-RU" sz="2200" dirty="0"/>
              <a:t>6. </a:t>
            </a:r>
            <a:r>
              <a:rPr lang="ru-RU" sz="2200" b="1" i="1" dirty="0"/>
              <a:t>Степень гомогенности тестовых заданий </a:t>
            </a:r>
            <a:r>
              <a:rPr lang="ru-RU" sz="2200" dirty="0"/>
              <a:t>– однородные или разнородные формы построения заданий.</a:t>
            </a:r>
          </a:p>
          <a:p>
            <a:pPr marL="0" indent="0">
              <a:buNone/>
            </a:pPr>
            <a:r>
              <a:rPr lang="ru-RU" sz="2200" dirty="0"/>
              <a:t>7. </a:t>
            </a:r>
            <a:r>
              <a:rPr lang="ru-RU" sz="2200" b="1" i="1" dirty="0"/>
              <a:t>Скоростной фактор</a:t>
            </a:r>
            <a:r>
              <a:rPr lang="ru-RU" sz="2200" dirty="0"/>
              <a:t>: скоростные (фиксирование времени выполнения) и </a:t>
            </a:r>
            <a:r>
              <a:rPr lang="ru-RU" sz="2200" dirty="0" err="1"/>
              <a:t>нескоростные</a:t>
            </a:r>
            <a:r>
              <a:rPr lang="ru-RU" sz="2200" dirty="0"/>
              <a:t>.</a:t>
            </a:r>
          </a:p>
          <a:p>
            <a:pPr marL="0" indent="0">
              <a:buNone/>
            </a:pPr>
            <a:r>
              <a:rPr lang="ru-RU" sz="2400" dirty="0"/>
              <a:t>8</a:t>
            </a:r>
            <a:r>
              <a:rPr lang="ru-RU" sz="2400" b="1" i="1" dirty="0"/>
              <a:t>. Формулировка тестовых заданий: </a:t>
            </a:r>
            <a:r>
              <a:rPr lang="ru-RU" sz="2400" i="1" dirty="0"/>
              <a:t>тестовые задания закрытого типа </a:t>
            </a:r>
            <a:r>
              <a:rPr lang="ru-RU" sz="2400" dirty="0"/>
              <a:t>(с предписанными ответами, выбор из предложенных вариантов); </a:t>
            </a:r>
            <a:r>
              <a:rPr lang="ru-RU" sz="2400" i="1" dirty="0"/>
              <a:t>тестовые задания открытого типа </a:t>
            </a:r>
            <a:r>
              <a:rPr lang="ru-RU" sz="2400" dirty="0"/>
              <a:t>(свободные ответы с дописыванием слов, словосочетаний и др.).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5D0F64-48DC-41A9-B24E-4A55C4053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04811" y="1401288"/>
            <a:ext cx="2846166" cy="533202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42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D80108-FE9E-4D61-A94F-AF70A976B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Оценка и отметка как показатели проведенного педагогического контроля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D86D62-C5D3-41A7-AE19-64FBB5513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0103" y="1476109"/>
            <a:ext cx="8696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/>
              <a:t>Оценка </a:t>
            </a:r>
            <a:r>
              <a:rPr lang="ru-RU" sz="2000" dirty="0"/>
              <a:t>– способ и результат, подтверждающий соответствие или несоответствие знаний, умений и навыков студента целям и задачам обучения. Предполагает выявление причин неуспеваемости, способствует организации учебной деятельности. </a:t>
            </a:r>
          </a:p>
          <a:p>
            <a:pPr marL="0" indent="0">
              <a:buNone/>
            </a:pPr>
            <a:r>
              <a:rPr lang="ru-RU" sz="2000" b="1" dirty="0"/>
              <a:t>Отметка </a:t>
            </a:r>
            <a:r>
              <a:rPr lang="ru-RU" sz="2000" dirty="0"/>
              <a:t>– численный аналог оценки.</a:t>
            </a:r>
          </a:p>
          <a:p>
            <a:pPr marL="0" indent="0">
              <a:buNone/>
            </a:pPr>
            <a:r>
              <a:rPr lang="ru-RU" sz="2000" dirty="0"/>
              <a:t>Оцениваются: </a:t>
            </a:r>
          </a:p>
          <a:p>
            <a:r>
              <a:rPr lang="ru-RU" sz="2000" dirty="0"/>
              <a:t>объем знаний по учебному предмету (вопросу); </a:t>
            </a:r>
          </a:p>
          <a:p>
            <a:r>
              <a:rPr lang="ru-RU" sz="2000" dirty="0"/>
              <a:t>понимание изученного, самостоятельность суждений, уверенность в излагаемом; </a:t>
            </a:r>
          </a:p>
          <a:p>
            <a:r>
              <a:rPr lang="ru-RU" sz="2000" dirty="0"/>
              <a:t>степень систематизации и глубины знаний; </a:t>
            </a:r>
          </a:p>
          <a:p>
            <a:r>
              <a:rPr lang="ru-RU" sz="2000" dirty="0"/>
              <a:t>умение применять знания для решения практических задач. </a:t>
            </a:r>
          </a:p>
          <a:p>
            <a:r>
              <a:rPr lang="ru-RU" sz="2000" dirty="0"/>
              <a:t>точность, прочность и гибкость навыков и умений; </a:t>
            </a:r>
          </a:p>
          <a:p>
            <a:r>
              <a:rPr lang="ru-RU" sz="2000" dirty="0"/>
              <a:t>возможность применять навыки на практике; </a:t>
            </a:r>
          </a:p>
          <a:p>
            <a:r>
              <a:rPr lang="ru-RU" sz="2000" dirty="0"/>
              <a:t>наличие ошибок, их количество, характер и влияние на работу. </a:t>
            </a:r>
          </a:p>
          <a:p>
            <a:r>
              <a:rPr lang="ru-RU" sz="2000" dirty="0"/>
              <a:t>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C77F38-3FBD-4FA1-8E2F-1936BD750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57063" y="1782769"/>
            <a:ext cx="3034937" cy="3546878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Оценка должна быть: </a:t>
            </a:r>
          </a:p>
          <a:p>
            <a:pPr marL="0" indent="0">
              <a:buNone/>
            </a:pPr>
            <a:r>
              <a:rPr lang="ru-RU" sz="2400" dirty="0"/>
              <a:t>1) объективной и справедливой, ясной и понятной для обучаемого; </a:t>
            </a:r>
          </a:p>
          <a:p>
            <a:pPr marL="0" indent="0">
              <a:buNone/>
            </a:pPr>
            <a:r>
              <a:rPr lang="ru-RU" sz="2400" dirty="0"/>
              <a:t>2) стимулирующей процессы обучения; </a:t>
            </a:r>
          </a:p>
          <a:p>
            <a:pPr marL="0" indent="0">
              <a:buNone/>
            </a:pPr>
            <a:r>
              <a:rPr lang="ru-RU" sz="2400" dirty="0"/>
              <a:t>3) всесторонней.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5380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18E94-787C-499D-9675-977B03E29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Оценка уровня овладения знаниями, умениями, навыками, способами деятельности студентов по десятибалльной шкале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3BC38B-23D5-4A3F-B720-D24A9BE36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/>
              <a:t>10 баллов («превосходно») – безупречные знания, владения дополнительными знаниями и творчество; </a:t>
            </a:r>
          </a:p>
          <a:p>
            <a:r>
              <a:rPr lang="ru-RU" dirty="0"/>
              <a:t>9 баллов («отлично») – безупречные знания в рамках учебного курса; </a:t>
            </a:r>
          </a:p>
          <a:p>
            <a:r>
              <a:rPr lang="ru-RU" dirty="0"/>
              <a:t>8 баллов («почти отлично») – свободное владение материалом курса с незначительными недочетами; </a:t>
            </a:r>
          </a:p>
          <a:p>
            <a:r>
              <a:rPr lang="ru-RU" dirty="0"/>
              <a:t>6, 7 баллов («хорошо») – владение материалом курса при незначительных ошибках; </a:t>
            </a:r>
          </a:p>
          <a:p>
            <a:r>
              <a:rPr lang="ru-RU" dirty="0"/>
              <a:t>4, 5 баллов («удовлетворительно») – студент в материале ориентируется, но имеются пробелы в знаниях; </a:t>
            </a:r>
          </a:p>
          <a:p>
            <a:r>
              <a:rPr lang="ru-RU" dirty="0"/>
              <a:t>1, 2, 3 балла («неудовлетворительно») – материал студенту незнаком</a:t>
            </a:r>
          </a:p>
        </p:txBody>
      </p:sp>
    </p:spTree>
    <p:extLst>
      <p:ext uri="{BB962C8B-B14F-4D97-AF65-F5344CB8AC3E}">
        <p14:creationId xmlns:p14="http://schemas.microsoft.com/office/powerpoint/2010/main" val="2312303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8249" y="222890"/>
            <a:ext cx="1165375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3600" b="1" dirty="0"/>
              <a:t> Раздел </a:t>
            </a:r>
            <a:r>
              <a:rPr lang="en-US" sz="3600" b="1" dirty="0"/>
              <a:t>III</a:t>
            </a:r>
            <a:r>
              <a:rPr lang="ru-RU" sz="3600" b="1" dirty="0"/>
              <a:t>. Тема 13. </a:t>
            </a:r>
            <a:r>
              <a:rPr lang="ru-RU" sz="3600" dirty="0"/>
              <a:t>Психолого-педагогический мониторинг образовательного процесса </a:t>
            </a:r>
          </a:p>
          <a:p>
            <a:pPr algn="just"/>
            <a:r>
              <a:rPr lang="ru-RU" sz="3600" i="1" dirty="0"/>
              <a:t>Вопросы:</a:t>
            </a:r>
          </a:p>
          <a:p>
            <a:r>
              <a:rPr lang="ru-RU" sz="2400" i="1" dirty="0"/>
              <a:t>1. </a:t>
            </a:r>
            <a:r>
              <a:rPr lang="ru-RU" sz="2400" dirty="0"/>
              <a:t>Понятие педагогической и психологической диагностики. </a:t>
            </a:r>
            <a:r>
              <a:rPr lang="ru-RU" sz="2400" i="1" dirty="0"/>
              <a:t>Педагогический мониторинг как системная диагностика результатов образования. </a:t>
            </a:r>
            <a:endParaRPr lang="ru-RU" sz="2400" dirty="0"/>
          </a:p>
          <a:p>
            <a:r>
              <a:rPr lang="ru-RU" sz="2400" i="1" dirty="0"/>
              <a:t>2.  Показатели образованности (обученности и воспитанности) личности.</a:t>
            </a:r>
            <a:endParaRPr lang="ru-RU" sz="2400" dirty="0"/>
          </a:p>
          <a:p>
            <a:r>
              <a:rPr lang="ru-RU" sz="2400" i="1" dirty="0"/>
              <a:t>3.  Контроль и проверка знаний и умений в системе диагностики. </a:t>
            </a:r>
            <a:endParaRPr lang="ru-RU" sz="2400" dirty="0"/>
          </a:p>
          <a:p>
            <a:r>
              <a:rPr lang="ru-RU" sz="2400" i="1" dirty="0"/>
              <a:t>4. Тестирование как форма контроля знаний. </a:t>
            </a:r>
          </a:p>
          <a:p>
            <a:r>
              <a:rPr lang="ru-RU" sz="2400" i="1" dirty="0"/>
              <a:t>5. Рейтинговая система оценки знаний и умений обучающихся.</a:t>
            </a:r>
            <a:endParaRPr lang="ru-RU" sz="2400" dirty="0"/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76440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8249" y="222890"/>
            <a:ext cx="1165375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Вопросы:</a:t>
            </a:r>
          </a:p>
          <a:p>
            <a:pPr algn="just"/>
            <a:endParaRPr lang="ru-RU" sz="3600" i="1" dirty="0"/>
          </a:p>
          <a:p>
            <a:r>
              <a:rPr lang="ru-RU" sz="2800" i="1" dirty="0"/>
              <a:t>1. </a:t>
            </a:r>
            <a:r>
              <a:rPr lang="ru-RU" sz="2800" dirty="0"/>
              <a:t>Понятие педагогической и психологической диагностики. </a:t>
            </a:r>
            <a:r>
              <a:rPr lang="ru-RU" sz="2800" i="1" dirty="0"/>
              <a:t>Педагогический мониторинг как системная диагностика результатов образования. </a:t>
            </a:r>
            <a:endParaRPr lang="ru-RU" sz="2800" dirty="0"/>
          </a:p>
          <a:p>
            <a:r>
              <a:rPr lang="ru-RU" sz="2800" i="1" dirty="0"/>
              <a:t>2.  Показатели образованности (обученности и воспитанности) личности.</a:t>
            </a:r>
            <a:endParaRPr lang="ru-RU" sz="2800" dirty="0"/>
          </a:p>
          <a:p>
            <a:r>
              <a:rPr lang="ru-RU" sz="2800" i="1" dirty="0"/>
              <a:t>3.  Контроль и проверка знаний и умений в системе диагностики. </a:t>
            </a:r>
            <a:endParaRPr lang="ru-RU" sz="2800" dirty="0"/>
          </a:p>
          <a:p>
            <a:r>
              <a:rPr lang="ru-RU" sz="2800" i="1" dirty="0"/>
              <a:t>4. Тестирование как форма контроля знаний. </a:t>
            </a:r>
          </a:p>
          <a:p>
            <a:r>
              <a:rPr lang="ru-RU" sz="2800" i="1" dirty="0"/>
              <a:t>5. Рейтинговая система оценки знаний и умений обучающихся.</a:t>
            </a:r>
            <a:endParaRPr lang="ru-RU" sz="2800" dirty="0"/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60279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29589" y="758121"/>
            <a:ext cx="11016343" cy="48574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lvl="0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Республики Беларусь об образовании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[Электронный ресурс] : от 13 янв. 2011 г. № 243-3 : принят Палатой представителей 2 декабря 2010 г. : одобрен Советом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22 дек. 2010 г. : в ред. Закона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Беларусь от 23.07.2019 г. // ЭТАЛОН. Законодательство Республики Беларусь / Нац. Центр правовой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Республики Беларусь.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Бессольнов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Б.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психология высшей школы : учеб.-метод. пособие / А. Б.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Бессольнов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М-во трансп. и коммуникаций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Беларусь, Белорус. гос. ун-т трансп.  Гомель 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БелГУТ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2019. – С. 83 - 88.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Громкова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 Т.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высшей школы : учебное пособие / М. Т.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-Дана, 2017. – С. 162-210; С. 309-320.– Режим доступа: URL: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https://biblioclub.ru.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доступа: 24.10.2024. – (Университетская библиотека).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Самойлов, В. Д.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психология высшей школы : учебник / В. Д. Самойлов. – Москва ; Вологда : Инфра-Инженерия, 2021. – С. 68-77. – Режим доступа: URL: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https://biblioclub.ru.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доступа: 24.10.2024. – (Университетская библиотека).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28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D64A9-C4BF-47E1-B7F0-130907D4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образование и образовательная деятельность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82FAB2-1A49-456B-98E8-348894DF8E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010878"/>
            <a:ext cx="6092483" cy="404223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образование</a:t>
            </a:r>
            <a:r>
              <a:rPr lang="ru-RU" dirty="0"/>
              <a:t> – </a:t>
            </a:r>
            <a:r>
              <a:rPr lang="ru-RU" b="1" dirty="0"/>
              <a:t>обучение, воспитание и развитие  </a:t>
            </a:r>
            <a:r>
              <a:rPr lang="ru-RU" dirty="0"/>
              <a:t>в интересах личности, общества и государства, направленные на интеллектуальное, духовно-нравственное, творческое, физическое и профессиональное развитие личности, удовлетворение ее образовательных потребностей и интересов, а также совокупность приобретенных знаний, умений, навыков и компетенций определенного объема и сложности;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16B2AB-A401-4B6B-A141-819D68774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0" y="2017342"/>
            <a:ext cx="5432789" cy="48406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образовательная деятельность</a:t>
            </a:r>
            <a:r>
              <a:rPr lang="ru-RU" dirty="0"/>
              <a:t> – </a:t>
            </a:r>
            <a:r>
              <a:rPr lang="ru-RU" b="1" dirty="0"/>
              <a:t>деятельность</a:t>
            </a:r>
            <a:r>
              <a:rPr lang="ru-RU" dirty="0"/>
              <a:t> по обучению,  воспитанию и развитию, осуществляемая: </a:t>
            </a:r>
          </a:p>
          <a:p>
            <a:r>
              <a:rPr lang="ru-RU" b="1" dirty="0"/>
              <a:t>учреждением образования, </a:t>
            </a:r>
          </a:p>
          <a:p>
            <a:r>
              <a:rPr lang="ru-RU" b="1" dirty="0"/>
              <a:t>организацией, реализующей образовательные программы научно-ориентированного образования, </a:t>
            </a:r>
          </a:p>
          <a:p>
            <a:r>
              <a:rPr lang="ru-RU" b="1" dirty="0"/>
              <a:t>иной организацией, индивидуальным предпринимателем, осуществляющими образовательную деятельность, в ходе реализации образовательных программ;</a:t>
            </a:r>
          </a:p>
        </p:txBody>
      </p:sp>
    </p:spTree>
    <p:extLst>
      <p:ext uri="{BB962C8B-B14F-4D97-AF65-F5344CB8AC3E}">
        <p14:creationId xmlns:p14="http://schemas.microsoft.com/office/powerpoint/2010/main" val="127001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B4602-54FB-41D6-8145-1713DE25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Педагогическая диагностика 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435EA-8EBE-4417-AB7C-098F6395F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799" y="1600203"/>
            <a:ext cx="8958217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/>
              <a:t>Педагогическая диагностика – </a:t>
            </a:r>
            <a:r>
              <a:rPr lang="ru-RU" dirty="0"/>
              <a:t>выявление уровня знаний, умений, навыков, компетенций, способностей, оценка реального поведения студентов. </a:t>
            </a:r>
          </a:p>
          <a:p>
            <a:pPr marL="0" indent="0">
              <a:buNone/>
            </a:pPr>
            <a:r>
              <a:rPr lang="ru-RU" dirty="0"/>
              <a:t>Предмет диагностирования в учреждениях высшего образования – различные стороны учебной и общественной деятельности студентов.</a:t>
            </a:r>
          </a:p>
          <a:p>
            <a:pPr marL="0" indent="0">
              <a:buNone/>
            </a:pPr>
            <a:r>
              <a:rPr lang="ru-RU" dirty="0"/>
              <a:t>Цель – получение научно-обоснованной информации об обученности и воспитанности студентов и совершенствование системы управления подготовки специалистов.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67764A-65AE-4393-A647-227B0ECAA7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32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1CDB93-B0B5-40C9-B768-E4A8B2B8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Диагностика сформированности компетенций (компетентностей)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341C74-A346-4337-A725-DFC5744BD3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Шкала оценивания сформированности профессиональных компетенций : </a:t>
            </a:r>
          </a:p>
          <a:p>
            <a:r>
              <a:rPr lang="ru-RU" sz="2000" dirty="0"/>
              <a:t>1) высокий / отличный – высокий уровень теоретической и практической подготовки (не требуется вырабатывать новые умения и знания на конкретной работе); </a:t>
            </a:r>
          </a:p>
          <a:p>
            <a:r>
              <a:rPr lang="ru-RU" sz="2000" dirty="0"/>
              <a:t>2) хороший  (способность самостоятельно справляться со своей работой, но в ряде случаев требуется пополнение знаний и умений); </a:t>
            </a:r>
          </a:p>
          <a:p>
            <a:r>
              <a:rPr lang="ru-RU" sz="2000" dirty="0"/>
              <a:t>3) удовлетворительный (минимальный набор знаний и умений, требуется дополнительное обучение на рабочем месте); </a:t>
            </a:r>
          </a:p>
          <a:p>
            <a:r>
              <a:rPr lang="ru-RU" sz="2000" dirty="0"/>
              <a:t>4) низкий (выпускник  не справляется с поставленными заданиями). </a:t>
            </a:r>
          </a:p>
          <a:p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C0F84B-D613-4496-AB0A-18BD319CB1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29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2A204-A146-458A-B643-BB696CCDF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педагогический контроль -  часть учебного процесса, средство его диагностирования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7BE2A0-D885-4A48-946E-79F4E83F1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783" y="1600202"/>
            <a:ext cx="6672217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Система проверки результатов обучения и воспитания студентов – совокупность действий, позволяющих выявлять качественно-количественные характеристики результатов обучения, оценить, как усвоен студентами учебный материал.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Основные функции контроля: диагностическая, обучающая, развивающая, воспитывающая, предупредительная, профилактическая, корректирующая и организационная. </a:t>
            </a:r>
          </a:p>
          <a:p>
            <a:endParaRPr lang="ru-RU" sz="20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F7F13C-A8A6-4514-A19B-48C0CEDD2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3794" y="1783082"/>
            <a:ext cx="523820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Методы проверки: </a:t>
            </a:r>
          </a:p>
          <a:p>
            <a:r>
              <a:rPr lang="ru-RU" dirty="0"/>
              <a:t>устный опрос; </a:t>
            </a:r>
          </a:p>
          <a:p>
            <a:r>
              <a:rPr lang="ru-RU" dirty="0"/>
              <a:t>текущее наблюдение за ходом и результатами процесса обучения; </a:t>
            </a:r>
          </a:p>
          <a:p>
            <a:r>
              <a:rPr lang="ru-RU" dirty="0"/>
              <a:t>письменный опрос; </a:t>
            </a:r>
          </a:p>
          <a:p>
            <a:r>
              <a:rPr lang="ru-RU" dirty="0"/>
              <a:t>компьютерное тестирование;</a:t>
            </a:r>
          </a:p>
          <a:p>
            <a:r>
              <a:rPr lang="ru-RU" dirty="0"/>
              <a:t>практические задания.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73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D86D95-6529-433F-B462-06B34F27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требования к организации контроля за учебной деятельностью студентов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8B86F9-303D-4333-A413-1064D2E426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2400" dirty="0"/>
              <a:t>Систематичность (постоянное и непрерывное осуществление контроля); </a:t>
            </a:r>
          </a:p>
          <a:p>
            <a:pPr marL="0" indent="0">
              <a:buNone/>
            </a:pPr>
            <a:r>
              <a:rPr lang="ru-RU" sz="2400" dirty="0"/>
              <a:t>- Всесторонность; </a:t>
            </a:r>
          </a:p>
          <a:p>
            <a:pPr>
              <a:buFontTx/>
              <a:buChar char="-"/>
            </a:pPr>
            <a:r>
              <a:rPr lang="ru-RU" sz="2400" dirty="0"/>
              <a:t>Оптимальное сочетание индивидуального и коллективного контроля;</a:t>
            </a:r>
          </a:p>
          <a:p>
            <a:pPr>
              <a:buFontTx/>
              <a:buChar char="-"/>
            </a:pPr>
            <a:r>
              <a:rPr lang="ru-RU" sz="2400" dirty="0"/>
              <a:t>Дифференцированность (использование определенных методов проверки знаний, навыков и умений и  их комплексное применение в интересах совершенствования всего процесса обучения); </a:t>
            </a:r>
          </a:p>
          <a:p>
            <a:pPr marL="0" indent="0">
              <a:buNone/>
            </a:pPr>
            <a:r>
              <a:rPr lang="ru-RU" sz="2400" dirty="0"/>
              <a:t>- Совершенствование форм и методов проверки. </a:t>
            </a:r>
          </a:p>
          <a:p>
            <a:endParaRPr lang="ru-RU" sz="2400" dirty="0"/>
          </a:p>
          <a:p>
            <a:endParaRPr lang="ru-RU" sz="1800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898E483-370E-4178-86F7-E22F0FEB1FA2}"/>
              </a:ext>
            </a:extLst>
          </p:cNvPr>
          <p:cNvSpPr/>
          <p:nvPr/>
        </p:nvSpPr>
        <p:spPr>
          <a:xfrm>
            <a:off x="8595360" y="1136469"/>
            <a:ext cx="3200400" cy="55840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система контроля знаний: экзамены, зачеты, устные опросы (собеседование), рефераты, коллоквиумы, семинары, проекты, курсовые, лабораторные и контрольные работы, тестирование, дневники и журналы наблюдений и др. </a:t>
            </a:r>
          </a:p>
        </p:txBody>
      </p:sp>
    </p:spTree>
    <p:extLst>
      <p:ext uri="{BB962C8B-B14F-4D97-AF65-F5344CB8AC3E}">
        <p14:creationId xmlns:p14="http://schemas.microsoft.com/office/powerpoint/2010/main" val="212785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A049F-25DC-4750-89F6-D554E224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69" y="274638"/>
            <a:ext cx="11874137" cy="1143000"/>
          </a:xfrm>
        </p:spPr>
        <p:txBody>
          <a:bodyPr>
            <a:noAutofit/>
          </a:bodyPr>
          <a:lstStyle/>
          <a:p>
            <a:r>
              <a:rPr lang="ru-RU" sz="3600" i="1" dirty="0"/>
              <a:t>Дидактические принципы контроля 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E1D3B6-690C-40FB-B106-5F0EC2B56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3166" y="1064626"/>
            <a:ext cx="10708640" cy="4525963"/>
          </a:xfrm>
        </p:spPr>
        <p:txBody>
          <a:bodyPr>
            <a:noAutofit/>
          </a:bodyPr>
          <a:lstStyle/>
          <a:p>
            <a:r>
              <a:rPr lang="ru-RU" sz="2000" dirty="0"/>
              <a:t>Научность </a:t>
            </a:r>
          </a:p>
          <a:p>
            <a:r>
              <a:rPr lang="ru-RU" sz="2000" dirty="0"/>
              <a:t>Эффективность</a:t>
            </a:r>
          </a:p>
          <a:p>
            <a:r>
              <a:rPr lang="ru-RU" sz="2000" dirty="0"/>
              <a:t>Иерархичность</a:t>
            </a:r>
          </a:p>
          <a:p>
            <a:r>
              <a:rPr lang="ru-RU" sz="2000" dirty="0"/>
              <a:t>Объективность</a:t>
            </a:r>
          </a:p>
          <a:p>
            <a:r>
              <a:rPr lang="ru-RU" sz="2000" dirty="0"/>
              <a:t>Систематичность</a:t>
            </a:r>
          </a:p>
          <a:p>
            <a:r>
              <a:rPr lang="ru-RU" sz="2000" dirty="0"/>
              <a:t>Справедливость</a:t>
            </a:r>
          </a:p>
          <a:p>
            <a:r>
              <a:rPr lang="ru-RU" sz="2000" dirty="0"/>
              <a:t>Всесторонность </a:t>
            </a:r>
          </a:p>
          <a:p>
            <a:r>
              <a:rPr lang="ru-RU" sz="2000" dirty="0"/>
              <a:t>Оптимальное сочетание индивидуального и коллективного контроля </a:t>
            </a:r>
          </a:p>
          <a:p>
            <a:r>
              <a:rPr lang="ru-RU" sz="2000" dirty="0"/>
              <a:t>Дифференцированность (использование определенных методов проверки знаний, навыков и умений и  их комплексное применение в интересах совершенствования всего процесса обучения)</a:t>
            </a:r>
          </a:p>
          <a:p>
            <a:r>
              <a:rPr lang="ru-RU" sz="2000" dirty="0"/>
              <a:t>Совершенствование форм и методов проверки</a:t>
            </a:r>
          </a:p>
          <a:p>
            <a:r>
              <a:rPr lang="ru-RU" sz="2000" dirty="0"/>
              <a:t>С</a:t>
            </a:r>
            <a:r>
              <a:rPr lang="ru-RU" sz="2000" i="1" dirty="0"/>
              <a:t>одержательная валидность контроля (отражение </a:t>
            </a:r>
            <a:r>
              <a:rPr lang="ru-RU" sz="2000" dirty="0"/>
              <a:t>в заданиях основного  содержания проверяемой темы) </a:t>
            </a:r>
          </a:p>
          <a:p>
            <a:r>
              <a:rPr lang="ru-RU" sz="2000" dirty="0"/>
              <a:t>Н</a:t>
            </a:r>
            <a:r>
              <a:rPr lang="ru-RU" sz="2000" i="1" dirty="0"/>
              <a:t>адежность контроля </a:t>
            </a:r>
            <a:r>
              <a:rPr lang="ru-RU" sz="2000" dirty="0"/>
              <a:t>(обеспечение устойчивости последовательных результатов контроля одного и того же обучающегося)</a:t>
            </a:r>
          </a:p>
        </p:txBody>
      </p:sp>
    </p:spTree>
    <p:extLst>
      <p:ext uri="{BB962C8B-B14F-4D97-AF65-F5344CB8AC3E}">
        <p14:creationId xmlns:p14="http://schemas.microsoft.com/office/powerpoint/2010/main" val="2250998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3272</TotalTime>
  <Words>1347</Words>
  <Application>Microsoft Office PowerPoint</Application>
  <PresentationFormat>Широкоэкранный</PresentationFormat>
  <Paragraphs>140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Педагогика и психологии высшего образования     Раздел III. Тема 13. Психолого-педагогический мониторинг образовательного процесса</vt:lpstr>
      <vt:lpstr>Презентация PowerPoint</vt:lpstr>
      <vt:lpstr>Презентация PowerPoint</vt:lpstr>
      <vt:lpstr>образование и образовательная деятельность</vt:lpstr>
      <vt:lpstr>Педагогическая диагностика  </vt:lpstr>
      <vt:lpstr>Диагностика сформированности компетенций (компетентностей)</vt:lpstr>
      <vt:lpstr>педагогический контроль -  часть учебного процесса, средство его диагностирования</vt:lpstr>
      <vt:lpstr>требования к организации контроля за учебной деятельностью студентов</vt:lpstr>
      <vt:lpstr>Дидактические принципы контроля </vt:lpstr>
      <vt:lpstr>Цифровые технологии </vt:lpstr>
      <vt:lpstr>тестирование</vt:lpstr>
      <vt:lpstr>целесообразность использования технологии тестирования в учреждениях высшего образования</vt:lpstr>
      <vt:lpstr>Тестирование. недостатки</vt:lpstr>
      <vt:lpstr>целесообразность использования технологии тестирования в учебных заведениях</vt:lpstr>
      <vt:lpstr>Понятия «тест», «тестовое задание» - разные виды контроля</vt:lpstr>
      <vt:lpstr>Тесты можно классифицировать по основаниям: </vt:lpstr>
      <vt:lpstr>Оценка и отметка как показатели проведенного педагогического контроля</vt:lpstr>
      <vt:lpstr>Оценка уровня овладения знаниями, умениями, навыками, способами деятельности студентов по десятибалльной шкале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196</cp:revision>
  <cp:lastPrinted>2022-09-12T21:30:05Z</cp:lastPrinted>
  <dcterms:created xsi:type="dcterms:W3CDTF">2020-09-07T03:13:46Z</dcterms:created>
  <dcterms:modified xsi:type="dcterms:W3CDTF">2024-10-31T00:38:42Z</dcterms:modified>
</cp:coreProperties>
</file>