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7" r:id="rId1"/>
  </p:sldMasterIdLst>
  <p:notesMasterIdLst>
    <p:notesMasterId r:id="rId26"/>
  </p:notesMasterIdLst>
  <p:sldIdLst>
    <p:sldId id="256" r:id="rId2"/>
    <p:sldId id="411" r:id="rId3"/>
    <p:sldId id="450" r:id="rId4"/>
    <p:sldId id="451" r:id="rId5"/>
    <p:sldId id="452" r:id="rId6"/>
    <p:sldId id="502" r:id="rId7"/>
    <p:sldId id="503" r:id="rId8"/>
    <p:sldId id="504" r:id="rId9"/>
    <p:sldId id="455" r:id="rId10"/>
    <p:sldId id="462" r:id="rId11"/>
    <p:sldId id="463" r:id="rId12"/>
    <p:sldId id="496" r:id="rId13"/>
    <p:sldId id="497" r:id="rId14"/>
    <p:sldId id="498" r:id="rId15"/>
    <p:sldId id="459" r:id="rId16"/>
    <p:sldId id="505" r:id="rId17"/>
    <p:sldId id="507" r:id="rId18"/>
    <p:sldId id="511" r:id="rId19"/>
    <p:sldId id="512" r:id="rId20"/>
    <p:sldId id="513" r:id="rId21"/>
    <p:sldId id="514" r:id="rId22"/>
    <p:sldId id="517" r:id="rId23"/>
    <p:sldId id="515" r:id="rId24"/>
    <p:sldId id="518" r:id="rId25"/>
  </p:sldIdLst>
  <p:sldSz cx="9144000" cy="6858000" type="screen4x3"/>
  <p:notesSz cx="6761163" cy="988218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757868"/>
    <a:srgbClr val="5183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407" autoAdjust="0"/>
  </p:normalViewPr>
  <p:slideViewPr>
    <p:cSldViewPr>
      <p:cViewPr varScale="1">
        <p:scale>
          <a:sx n="93" d="100"/>
          <a:sy n="93" d="100"/>
        </p:scale>
        <p:origin x="94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04156D4-C8AB-4852-BD43-2368D90E6AE8}" type="datetimeFigureOut">
              <a:rPr lang="ru-RU"/>
              <a:pPr>
                <a:defRPr/>
              </a:pPr>
              <a:t>31.10.2024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1235075"/>
            <a:ext cx="4446587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56150"/>
            <a:ext cx="5408613" cy="3890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86888"/>
            <a:ext cx="2930525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386888"/>
            <a:ext cx="2930525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ECD9080-2429-4876-98E2-2E1A1C0F04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111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9700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01F2FBB-3C6D-4361-A9A9-B3E64A6F5E28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29700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01F2FBB-3C6D-4361-A9A9-B3E64A6F5E28}" type="slidenum">
              <a:rPr lang="ru-RU" altLang="ru-RU" smtClean="0"/>
              <a:pPr/>
              <a:t>24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089AF-9284-4F93-AD07-1046F33FA9A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8826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A9088-4ED4-49BF-B714-6227DE72429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7211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12ACE-76FD-477A-A242-178BB1653D1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882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53E63-72D5-4D7D-95A7-9909EB0DF04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7512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AA2AF-8B61-4047-B269-1BF9DC591D7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6170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A6183-A662-4215-A4DE-6A9AD561E1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3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8A605-D828-4885-BD18-58B53367C9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306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09481-6C7B-413C-8D7E-0196F2BF48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8596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5B46C-A9A7-4EA1-9C4B-133139D346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7628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3637F-B5D0-4770-94CD-F3973B23FF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5053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39E4A-10D7-49C0-B808-38752A91726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25882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A5E9A6-FD3E-4183-81B8-16B77F0F2C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8" r:id="rId1"/>
    <p:sldLayoutId id="2147483899" r:id="rId2"/>
    <p:sldLayoutId id="2147483900" r:id="rId3"/>
    <p:sldLayoutId id="2147483901" r:id="rId4"/>
    <p:sldLayoutId id="2147483902" r:id="rId5"/>
    <p:sldLayoutId id="2147483903" r:id="rId6"/>
    <p:sldLayoutId id="2147483904" r:id="rId7"/>
    <p:sldLayoutId id="2147483905" r:id="rId8"/>
    <p:sldLayoutId id="2147483906" r:id="rId9"/>
    <p:sldLayoutId id="2147483907" r:id="rId10"/>
    <p:sldLayoutId id="214748390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79512" y="2132856"/>
            <a:ext cx="8784975" cy="1470025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br>
              <a:rPr lang="be-BY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be-BY" sz="3600" b="1" dirty="0"/>
              <a:t>Раздел </a:t>
            </a:r>
            <a:r>
              <a:rPr lang="en-US" sz="3600" b="1" dirty="0"/>
              <a:t>III </a:t>
            </a:r>
            <a:r>
              <a:rPr lang="ru-RU" sz="3600" b="1" dirty="0"/>
              <a:t>Тема 12 Психолого-педагогические основы работы со студенческим коллективом</a:t>
            </a:r>
            <a:endParaRPr lang="ru-RU" altLang="ru-RU" sz="3600" b="1" dirty="0">
              <a:solidFill>
                <a:schemeClr val="accent6">
                  <a:lumMod val="50000"/>
                </a:schemeClr>
              </a:solidFill>
              <a:latin typeface="Raleway" pitchFamily="34" charset="-52"/>
              <a:cs typeface="Segoe UI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668344" y="470575"/>
            <a:ext cx="1193800" cy="1071563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be-BY" altLang="ru-RU" sz="2000" b="1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20</a:t>
            </a:r>
            <a:r>
              <a:rPr lang="en-US" altLang="ru-RU" sz="2000" b="1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2</a:t>
            </a:r>
            <a:r>
              <a:rPr lang="ru-RU" altLang="ru-RU" sz="2000" b="1" dirty="0">
                <a:solidFill>
                  <a:schemeClr val="tx1"/>
                </a:solidFill>
                <a:latin typeface="Segoe UI" pitchFamily="34" charset="0"/>
                <a:cs typeface="Segoe UI" pitchFamily="34" charset="0"/>
              </a:rPr>
              <a:t>4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6632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/>
              <a:t>Педагогика и психологии высшего образования</a:t>
            </a:r>
            <a:br>
              <a:rPr lang="ru-RU" sz="2000" b="1" dirty="0"/>
            </a:br>
            <a:endParaRPr lang="ru-RU" sz="2000" dirty="0"/>
          </a:p>
        </p:txBody>
      </p:sp>
      <p:pic>
        <p:nvPicPr>
          <p:cNvPr id="6" name="Рисунок 5" descr="Академическая шапочка">
            <a:extLst>
              <a:ext uri="{FF2B5EF4-FFF2-40B4-BE49-F238E27FC236}">
                <a16:creationId xmlns:a16="http://schemas.microsoft.com/office/drawing/2014/main" id="{E49FD3B4-27DE-4531-ACF4-5EBDABA361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56376" y="-66468"/>
            <a:ext cx="499299" cy="66573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b="1" dirty="0">
                <a:solidFill>
                  <a:schemeClr val="accent5">
                    <a:lumMod val="10000"/>
                  </a:schemeClr>
                </a:solidFill>
              </a:rPr>
              <a:t>На эффективность работы коллектива влияют психологические факторы:</a:t>
            </a:r>
            <a:br>
              <a:rPr lang="ru-RU" sz="3200" b="1" dirty="0">
                <a:solidFill>
                  <a:schemeClr val="accent5">
                    <a:lumMod val="10000"/>
                  </a:schemeClr>
                </a:solidFill>
              </a:rPr>
            </a:br>
            <a:endParaRPr lang="ru-RU" sz="3200" b="1" dirty="0"/>
          </a:p>
        </p:txBody>
      </p:sp>
      <p:sp>
        <p:nvSpPr>
          <p:cNvPr id="9219" name="Объект 2"/>
          <p:cNvSpPr>
            <a:spLocks noGrp="1"/>
          </p:cNvSpPr>
          <p:nvPr>
            <p:ph sz="half" idx="1"/>
          </p:nvPr>
        </p:nvSpPr>
        <p:spPr>
          <a:xfrm>
            <a:off x="179388" y="981075"/>
            <a:ext cx="4038600" cy="45259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ru-RU"/>
              <a:t>1. Потребности, мотивы, мотивация членов коллектива</a:t>
            </a:r>
          </a:p>
          <a:p>
            <a:pPr marL="0" indent="0" eaLnBrk="1" hangingPunct="1">
              <a:buFont typeface="Arial" charset="0"/>
              <a:buNone/>
            </a:pPr>
            <a:endParaRPr lang="ru-RU"/>
          </a:p>
          <a:p>
            <a:pPr marL="0" indent="0" eaLnBrk="1" hangingPunct="1">
              <a:buFont typeface="Arial" charset="0"/>
              <a:buNone/>
            </a:pPr>
            <a:r>
              <a:rPr lang="ru-RU"/>
              <a:t>Возникшие потребности побуждают личность к активному поиску путей их удовлетворения и становятся мотивами</a:t>
            </a:r>
          </a:p>
        </p:txBody>
      </p:sp>
      <p:sp>
        <p:nvSpPr>
          <p:cNvPr id="9220" name="Объект 3"/>
          <p:cNvSpPr>
            <a:spLocks noGrp="1"/>
          </p:cNvSpPr>
          <p:nvPr>
            <p:ph sz="half" idx="2"/>
          </p:nvPr>
        </p:nvSpPr>
        <p:spPr>
          <a:xfrm>
            <a:off x="4211638" y="1125538"/>
            <a:ext cx="4470400" cy="5472112"/>
          </a:xfrm>
          <a:ln w="57150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ru-RU" sz="2000" b="1"/>
          </a:p>
          <a:p>
            <a:pPr marL="0" indent="0" eaLnBrk="1" hangingPunct="1">
              <a:buFont typeface="Arial" charset="0"/>
              <a:buNone/>
            </a:pPr>
            <a:endParaRPr lang="ru-RU" sz="2000" b="1"/>
          </a:p>
          <a:p>
            <a:pPr marL="0" indent="0" eaLnBrk="1" hangingPunct="1">
              <a:buFont typeface="Arial" charset="0"/>
              <a:buNone/>
            </a:pPr>
            <a:endParaRPr lang="ru-RU" sz="2000" b="1"/>
          </a:p>
          <a:p>
            <a:pPr marL="0" indent="0" eaLnBrk="1" hangingPunct="1">
              <a:buFont typeface="Arial" charset="0"/>
              <a:buNone/>
            </a:pPr>
            <a:r>
              <a:rPr lang="ru-RU" sz="2000" b="1"/>
              <a:t>Потребность </a:t>
            </a:r>
            <a:r>
              <a:rPr lang="ru-RU" sz="2000"/>
              <a:t>– отражение в сознании человека нужды  - недостатка чего-то необходимого и/или  надобности в чем-либо.</a:t>
            </a:r>
          </a:p>
          <a:p>
            <a:pPr marL="0" indent="0" eaLnBrk="1" hangingPunct="1">
              <a:buFont typeface="Arial" charset="0"/>
              <a:buNone/>
            </a:pPr>
            <a:endParaRPr lang="ru-RU" sz="2000"/>
          </a:p>
          <a:p>
            <a:pPr marL="0" indent="0" eaLnBrk="1" hangingPunct="1">
              <a:buFont typeface="Arial" charset="0"/>
              <a:buNone/>
            </a:pPr>
            <a:r>
              <a:rPr lang="ru-RU" sz="2000" b="1"/>
              <a:t>Мотивы</a:t>
            </a:r>
            <a:r>
              <a:rPr lang="ru-RU" sz="2000"/>
              <a:t> - внутренние побудители деятельности человека.</a:t>
            </a:r>
          </a:p>
          <a:p>
            <a:pPr marL="0" indent="0" eaLnBrk="1" hangingPunct="1">
              <a:buFont typeface="Arial" charset="0"/>
              <a:buNone/>
            </a:pPr>
            <a:endParaRPr lang="ru-RU" sz="2000" b="1"/>
          </a:p>
          <a:p>
            <a:pPr marL="0" indent="0" eaLnBrk="1" hangingPunct="1">
              <a:buFont typeface="Arial" charset="0"/>
              <a:buNone/>
            </a:pPr>
            <a:r>
              <a:rPr lang="ru-RU" sz="2000" b="1"/>
              <a:t>Мотивация</a:t>
            </a:r>
            <a:r>
              <a:rPr lang="ru-RU" sz="2000"/>
              <a:t> - совокупность причин психологического характера, объясняющих поведение человека, его направленность и активность.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ru-RU" sz="2000" b="1"/>
          </a:p>
          <a:p>
            <a:pPr marL="0" indent="0" eaLnBrk="1" hangingPunct="1">
              <a:buFont typeface="Arial" charset="0"/>
              <a:buNone/>
            </a:pPr>
            <a:r>
              <a:rPr lang="ru-RU" sz="2400"/>
              <a:t> </a:t>
            </a:r>
          </a:p>
        </p:txBody>
      </p:sp>
      <p:pic>
        <p:nvPicPr>
          <p:cNvPr id="9221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5011738"/>
            <a:ext cx="2592388" cy="181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4311588" y="1224611"/>
            <a:ext cx="1944216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Справочно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1331913" y="217488"/>
            <a:ext cx="5829300" cy="5095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/>
              <a:t>Мотивы личности </a:t>
            </a:r>
            <a:endParaRPr lang="ru-RU" sz="2800" dirty="0"/>
          </a:p>
        </p:txBody>
      </p:sp>
      <p:sp>
        <p:nvSpPr>
          <p:cNvPr id="17411" name="Подзаголовок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47813" y="1341438"/>
            <a:ext cx="4508500" cy="1800225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altLang="ru-RU" sz="2000" dirty="0"/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altLang="ru-RU" sz="2000" dirty="0"/>
          </a:p>
        </p:txBody>
      </p:sp>
      <p:sp>
        <p:nvSpPr>
          <p:cNvPr id="5" name="Прямоугольник: скругленные углы 4"/>
          <p:cNvSpPr/>
          <p:nvPr/>
        </p:nvSpPr>
        <p:spPr>
          <a:xfrm>
            <a:off x="683568" y="1047750"/>
            <a:ext cx="2386390" cy="1181100"/>
          </a:xfrm>
          <a:prstGeom prst="roundRect">
            <a:avLst/>
          </a:prstGeom>
          <a:ln w="28575">
            <a:solidFill>
              <a:schemeClr val="tx2">
                <a:lumMod val="75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accent5">
                    <a:lumMod val="10000"/>
                  </a:schemeClr>
                </a:solidFill>
              </a:rPr>
              <a:t>неосознаваемые</a:t>
            </a:r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4767263" y="1041400"/>
            <a:ext cx="2155825" cy="596900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accent5">
                    <a:lumMod val="10000"/>
                  </a:schemeClr>
                </a:solidFill>
              </a:rPr>
              <a:t>Установки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4767263" y="2725738"/>
            <a:ext cx="2155825" cy="5413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accent5">
                    <a:lumMod val="10000"/>
                  </a:schemeClr>
                </a:solidFill>
              </a:rPr>
              <a:t>желания</a:t>
            </a:r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760285" y="3488532"/>
            <a:ext cx="2156222" cy="11811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</a:rPr>
              <a:t>осознаваемые</a:t>
            </a:r>
          </a:p>
          <a:p>
            <a:pPr algn="ctr">
              <a:defRPr/>
            </a:pPr>
            <a:endParaRPr lang="ru-RU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4767263" y="1774825"/>
            <a:ext cx="2155825" cy="542925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accent5">
                    <a:lumMod val="10000"/>
                  </a:schemeClr>
                </a:solidFill>
              </a:rPr>
              <a:t>Влечения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11" name="Прямоугольник: скругленные углы 10"/>
          <p:cNvSpPr/>
          <p:nvPr/>
        </p:nvSpPr>
        <p:spPr>
          <a:xfrm>
            <a:off x="4767263" y="3446463"/>
            <a:ext cx="2155825" cy="5826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 err="1">
                <a:solidFill>
                  <a:schemeClr val="accent4">
                    <a:lumMod val="10000"/>
                  </a:schemeClr>
                </a:solidFill>
              </a:rPr>
              <a:t>интересы</a:t>
            </a:r>
            <a:r>
              <a:rPr lang="ru-RU" sz="2000" dirty="0" err="1"/>
              <a:t>ы</a:t>
            </a:r>
            <a:endParaRPr lang="ru-RU" sz="2000" dirty="0"/>
          </a:p>
        </p:txBody>
      </p:sp>
      <p:sp>
        <p:nvSpPr>
          <p:cNvPr id="12" name="Прямоугольник: скругленные углы 11"/>
          <p:cNvSpPr/>
          <p:nvPr/>
        </p:nvSpPr>
        <p:spPr>
          <a:xfrm>
            <a:off x="4687888" y="4835525"/>
            <a:ext cx="2235200" cy="5810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</a:rPr>
              <a:t>идеалы</a:t>
            </a:r>
          </a:p>
          <a:p>
            <a:pPr algn="ctr">
              <a:defRPr/>
            </a:pPr>
            <a:endParaRPr lang="ru-RU" dirty="0"/>
          </a:p>
        </p:txBody>
      </p:sp>
      <p:cxnSp>
        <p:nvCxnSpPr>
          <p:cNvPr id="14" name="Прямая со стрелкой 13"/>
          <p:cNvCxnSpPr>
            <a:endCxn id="7" idx="1"/>
          </p:cNvCxnSpPr>
          <p:nvPr/>
        </p:nvCxnSpPr>
        <p:spPr>
          <a:xfrm flipV="1">
            <a:off x="3070225" y="1339850"/>
            <a:ext cx="1697038" cy="29845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cxnSpLocks/>
          </p:cNvCxnSpPr>
          <p:nvPr/>
        </p:nvCxnSpPr>
        <p:spPr>
          <a:xfrm>
            <a:off x="3070225" y="1638300"/>
            <a:ext cx="1697038" cy="407988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: скругленные углы 16"/>
          <p:cNvSpPr/>
          <p:nvPr/>
        </p:nvSpPr>
        <p:spPr>
          <a:xfrm>
            <a:off x="4767263" y="4129088"/>
            <a:ext cx="2155825" cy="5810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</a:rPr>
              <a:t>склонности</a:t>
            </a:r>
          </a:p>
        </p:txBody>
      </p:sp>
      <p:sp>
        <p:nvSpPr>
          <p:cNvPr id="18" name="Прямоугольник: скругленные углы 17"/>
          <p:cNvSpPr/>
          <p:nvPr/>
        </p:nvSpPr>
        <p:spPr>
          <a:xfrm>
            <a:off x="4687888" y="5554663"/>
            <a:ext cx="2235200" cy="44608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</a:rPr>
              <a:t>убеждения</a:t>
            </a:r>
          </a:p>
          <a:p>
            <a:pPr algn="ctr">
              <a:defRPr/>
            </a:pPr>
            <a:endParaRPr lang="ru-RU" dirty="0"/>
          </a:p>
        </p:txBody>
      </p:sp>
      <p:sp>
        <p:nvSpPr>
          <p:cNvPr id="19" name="Прямоугольник: скругленные углы 18"/>
          <p:cNvSpPr/>
          <p:nvPr/>
        </p:nvSpPr>
        <p:spPr>
          <a:xfrm>
            <a:off x="4687888" y="6197600"/>
            <a:ext cx="2235200" cy="5810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 err="1">
                <a:solidFill>
                  <a:schemeClr val="accent4">
                    <a:lumMod val="10000"/>
                  </a:schemeClr>
                </a:solidFill>
              </a:rPr>
              <a:t>мировозрение</a:t>
            </a:r>
            <a:r>
              <a:rPr lang="ru-RU" sz="2000" dirty="0">
                <a:solidFill>
                  <a:schemeClr val="accent4">
                    <a:lumMod val="10000"/>
                  </a:schemeClr>
                </a:solidFill>
              </a:rPr>
              <a:t> </a:t>
            </a:r>
          </a:p>
        </p:txBody>
      </p:sp>
      <p:cxnSp>
        <p:nvCxnSpPr>
          <p:cNvPr id="23" name="Прямая со стрелкой 22"/>
          <p:cNvCxnSpPr>
            <a:cxnSpLocks/>
            <a:endCxn id="8" idx="1"/>
          </p:cNvCxnSpPr>
          <p:nvPr/>
        </p:nvCxnSpPr>
        <p:spPr>
          <a:xfrm flipV="1">
            <a:off x="2916238" y="2997200"/>
            <a:ext cx="1851025" cy="1082675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cxnSpLocks/>
            <a:endCxn id="11" idx="1"/>
          </p:cNvCxnSpPr>
          <p:nvPr/>
        </p:nvCxnSpPr>
        <p:spPr>
          <a:xfrm flipV="1">
            <a:off x="2916238" y="3738563"/>
            <a:ext cx="1851025" cy="341312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cxnSpLocks/>
            <a:endCxn id="17" idx="1"/>
          </p:cNvCxnSpPr>
          <p:nvPr/>
        </p:nvCxnSpPr>
        <p:spPr>
          <a:xfrm>
            <a:off x="2916238" y="4079875"/>
            <a:ext cx="1851025" cy="339725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cxnSpLocks/>
            <a:endCxn id="12" idx="1"/>
          </p:cNvCxnSpPr>
          <p:nvPr/>
        </p:nvCxnSpPr>
        <p:spPr>
          <a:xfrm>
            <a:off x="2916238" y="4079875"/>
            <a:ext cx="1771650" cy="1046163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cxnSpLocks/>
            <a:endCxn id="19" idx="1"/>
          </p:cNvCxnSpPr>
          <p:nvPr/>
        </p:nvCxnSpPr>
        <p:spPr>
          <a:xfrm>
            <a:off x="2916238" y="4079875"/>
            <a:ext cx="1771650" cy="2408238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cxnSpLocks/>
            <a:endCxn id="18" idx="1"/>
          </p:cNvCxnSpPr>
          <p:nvPr/>
        </p:nvCxnSpPr>
        <p:spPr>
          <a:xfrm>
            <a:off x="2916238" y="4079875"/>
            <a:ext cx="1771650" cy="1698625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Скругленный прямоугольник 23"/>
          <p:cNvSpPr/>
          <p:nvPr/>
        </p:nvSpPr>
        <p:spPr>
          <a:xfrm>
            <a:off x="7020272" y="116632"/>
            <a:ext cx="1944216" cy="79208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Справочно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176213" y="371475"/>
            <a:ext cx="7886700" cy="454025"/>
          </a:xfrm>
        </p:spPr>
        <p:txBody>
          <a:bodyPr/>
          <a:lstStyle/>
          <a:p>
            <a:pPr algn="l" eaLnBrk="1" hangingPunct="1"/>
            <a:r>
              <a:rPr lang="ru-RU" sz="3200"/>
              <a:t>Психологический климат коллектива</a:t>
            </a:r>
            <a:br>
              <a:rPr lang="ru-RU" sz="3200"/>
            </a:br>
            <a:r>
              <a:rPr lang="ru-RU" sz="3200"/>
              <a:t>(</a:t>
            </a:r>
            <a:r>
              <a:rPr lang="ru-RU" sz="3200" b="1" i="1"/>
              <a:t>социально-психологический климат)</a:t>
            </a:r>
            <a:endParaRPr lang="ru-RU" sz="320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1179513"/>
            <a:ext cx="7523163" cy="43513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800" dirty="0"/>
              <a:t>Это результат совместной деятельности людей, их межличностного взаимодействия.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/>
              <a:t>Это определенное </a:t>
            </a:r>
            <a:r>
              <a:rPr lang="ru-RU" sz="1800" i="1" dirty="0"/>
              <a:t>состояние группового настроения и качественная сторона межличностных отношений, совокупности психологических условий, способствующих / препятствующих совместной деятельности и развитию личности в отдельно взятом коллективе, организации в целом. </a:t>
            </a:r>
            <a:endParaRPr lang="ru-RU" sz="18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1800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/>
              <a:t>Оказывает влияние в особенности на психологическое самочувствие  людей и проявляется в таких групповых эффектах: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/>
              <a:t>• </a:t>
            </a:r>
            <a:r>
              <a:rPr lang="ru-RU" sz="1800" i="1" dirty="0"/>
              <a:t>сплоченность </a:t>
            </a:r>
            <a:r>
              <a:rPr lang="ru-RU" sz="1800" dirty="0"/>
              <a:t>- степень единства действий (поведения) членов коллектива в условиях свободного выбора вида этих действий из нескольких возможных вариантов;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/>
              <a:t>• </a:t>
            </a:r>
            <a:r>
              <a:rPr lang="ru-RU" sz="1800" i="1" dirty="0"/>
              <a:t>совместимость </a:t>
            </a:r>
            <a:r>
              <a:rPr lang="ru-RU" sz="1800" dirty="0"/>
              <a:t>(взаимная приемлемость) - возможность согласованности действий членов коллектива в условиях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/>
              <a:t> совместной деятельности;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dirty="0"/>
              <a:t>• </a:t>
            </a:r>
            <a:r>
              <a:rPr lang="ru-RU" sz="1800" i="1" dirty="0"/>
              <a:t>состояние уровня идентификации </a:t>
            </a:r>
            <a:r>
              <a:rPr lang="ru-RU" sz="1800" dirty="0"/>
              <a:t>- сознательное, внутренне мотивированное принятие членом группы целей, ценностей и норм групповой жизни и др.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000" dirty="0"/>
          </a:p>
        </p:txBody>
      </p:sp>
      <p:sp>
        <p:nvSpPr>
          <p:cNvPr id="4" name="Прямоугольник: скругленные углы 3"/>
          <p:cNvSpPr/>
          <p:nvPr/>
        </p:nvSpPr>
        <p:spPr>
          <a:xfrm>
            <a:off x="7178675" y="260350"/>
            <a:ext cx="1768475" cy="134302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"климат" </a:t>
            </a:r>
          </a:p>
          <a:p>
            <a:pPr algn="ctr">
              <a:defRPr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(от греческого слова "наклон")</a:t>
            </a:r>
          </a:p>
        </p:txBody>
      </p:sp>
      <p:sp>
        <p:nvSpPr>
          <p:cNvPr id="5" name="Овал 4"/>
          <p:cNvSpPr/>
          <p:nvPr/>
        </p:nvSpPr>
        <p:spPr>
          <a:xfrm>
            <a:off x="6964363" y="3719513"/>
            <a:ext cx="2197100" cy="2805112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Возможна  пассивная адаптация в коллективе, но она не способствует двум предыдущим эффектам 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3779838" y="620713"/>
            <a:ext cx="3398837" cy="0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Соединительная линия уступом 5"/>
          <p:cNvCxnSpPr/>
          <p:nvPr/>
        </p:nvCxnSpPr>
        <p:spPr>
          <a:xfrm flipV="1">
            <a:off x="2376488" y="6524625"/>
            <a:ext cx="5597525" cy="144463"/>
          </a:xfrm>
          <a:prstGeom prst="bentConnector3">
            <a:avLst/>
          </a:prstGeom>
          <a:ln w="571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i="1" dirty="0"/>
              <a:t>Признаки благоприятного психологического климата </a:t>
            </a:r>
            <a:r>
              <a:rPr lang="ru-RU" sz="4000" b="1" dirty="0"/>
              <a:t>коллектива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750" y="1125538"/>
            <a:ext cx="5040313" cy="511175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i="1" dirty="0"/>
              <a:t>высокая требовательность и доверие членов коллектива друг к другу; </a:t>
            </a:r>
            <a:endParaRPr lang="ru-RU" sz="26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i="1" dirty="0"/>
              <a:t>доброжелательная и деловая критика; </a:t>
            </a:r>
            <a:endParaRPr lang="ru-RU" sz="26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/>
              <a:t> </a:t>
            </a:r>
            <a:r>
              <a:rPr lang="ru-RU" sz="2600" i="1" dirty="0"/>
              <a:t>свободное выражение собственного мнения членами коллектива при обсуждении всех вопросов групповой жизни; </a:t>
            </a:r>
            <a:endParaRPr lang="ru-RU" sz="26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/>
              <a:t> </a:t>
            </a:r>
            <a:r>
              <a:rPr lang="ru-RU" sz="2600" i="1" dirty="0"/>
              <a:t>удовлетворенность принадлежностью к коллективу и организации в целом; </a:t>
            </a:r>
            <a:endParaRPr lang="ru-RU" sz="26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/>
              <a:t> </a:t>
            </a:r>
            <a:r>
              <a:rPr lang="ru-RU" sz="2600" i="1" dirty="0"/>
              <a:t>высокая степень взаимопомощи; </a:t>
            </a:r>
            <a:endParaRPr lang="ru-RU" sz="26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600" dirty="0"/>
              <a:t> </a:t>
            </a:r>
            <a:r>
              <a:rPr lang="ru-RU" sz="2600" i="1" dirty="0"/>
              <a:t>достаточная информированность членов коллектива обо всех аспектах ее внутренней жизни и направлениях развития и др. </a:t>
            </a:r>
            <a:endParaRPr lang="ru-RU" sz="26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052513"/>
            <a:ext cx="3168650" cy="237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425" y="4652963"/>
            <a:ext cx="3079750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5563" y="376238"/>
            <a:ext cx="8570913" cy="87788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 </a:t>
            </a:r>
            <a:r>
              <a:rPr lang="ru-RU" i="1" dirty="0"/>
              <a:t>управление социально-психологическим климатом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9113" y="854075"/>
            <a:ext cx="7886700" cy="43513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/>
              <a:t> </a:t>
            </a:r>
            <a:r>
              <a:rPr lang="ru-RU" sz="2000" dirty="0"/>
              <a:t>управление процессом формирования содержательных психологических компонентов климата (мотивации, норм, ожиданий, ценностей, установок, традиций, группового мнения и настроения);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/>
              <a:t>опора на наиболее авторитетных, активных членов коллектива, неформальных лидеров;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/>
              <a:t>организация эффективной коммуникации;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/>
              <a:t>предупреждение и разрешение межличностных конфликтов;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/>
              <a:t>периодический мониторинг (диагностика) </a:t>
            </a:r>
            <a:r>
              <a:rPr lang="ru-RU" sz="2000" dirty="0" err="1"/>
              <a:t>внутриколлективных</a:t>
            </a:r>
            <a:r>
              <a:rPr lang="ru-RU" sz="2000" dirty="0"/>
              <a:t> взаимоотношений.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27913" y="44450"/>
            <a:ext cx="1655762" cy="138271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</a:rPr>
              <a:t>Методы наблюдения, эксперимента, опроса и др. </a:t>
            </a:r>
          </a:p>
        </p:txBody>
      </p:sp>
      <p:cxnSp>
        <p:nvCxnSpPr>
          <p:cNvPr id="6" name="Прямая со стрелкой 5"/>
          <p:cNvCxnSpPr>
            <a:cxnSpLocks/>
          </p:cNvCxnSpPr>
          <p:nvPr/>
        </p:nvCxnSpPr>
        <p:spPr>
          <a:xfrm>
            <a:off x="3070225" y="5049838"/>
            <a:ext cx="2782888" cy="404812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-55563" y="4437112"/>
            <a:ext cx="9097963" cy="23351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Социометрия и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референтометрия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-  основные методы диагностирования межличностных взаимоотношений в организации (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Дж. Морено). Изучение размещений людей в различных процессах и психологических отношений с непосредственным окружением. </a:t>
            </a: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основе социометрии лежит </a:t>
            </a: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специфический вид опроса. </a:t>
            </a:r>
          </a:p>
          <a:p>
            <a:pPr>
              <a:defRPr/>
            </a:pPr>
            <a:r>
              <a:rPr lang="ru-RU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еферентометрия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анализирует более глубинный слой межличностных отношений, опосредованных целями, задачами и содержанием групповой деятельности и </a:t>
            </a:r>
            <a:r>
              <a:rPr lang="ru-RU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межиндивидуального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общения, ценностными факторами. </a:t>
            </a:r>
          </a:p>
          <a:p>
            <a:pPr>
              <a:defRPr/>
            </a:pP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413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/>
              <a:t>Факторы, мешающие творчеству и успешной работе в коллективе, зависящие от  членов коллектива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259263" cy="4525963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OTC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TCT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 CAMO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УВ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НИЯ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600" b="1" dirty="0">
              <a:solidFill>
                <a:schemeClr val="accent5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CAMOY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EPE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OC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ТЬ 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600" b="1" dirty="0">
              <a:solidFill>
                <a:schemeClr val="accent5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COKOMEP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600" b="1" dirty="0">
              <a:solidFill>
                <a:schemeClr val="accent5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НЬ И 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Я  В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ЛЯ 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600" b="1" dirty="0">
              <a:solidFill>
                <a:schemeClr val="accent5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ИГИДН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OCT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600" b="1" dirty="0">
              <a:solidFill>
                <a:schemeClr val="accent5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CTPA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 П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УД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ЧИЯ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600" b="1" dirty="0">
              <a:solidFill>
                <a:schemeClr val="accent5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OCTATOK 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OP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НИЗ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OCT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600" b="1" dirty="0">
              <a:solidFill>
                <a:schemeClr val="accent5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TC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TCT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П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OP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ЦИИ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600" b="1" dirty="0">
              <a:solidFill>
                <a:schemeClr val="accent5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УЖ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OCT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Ь     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ЗН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НИЯ 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600" b="1" dirty="0">
              <a:solidFill>
                <a:schemeClr val="accent5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НФ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OPM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600" b="1" dirty="0">
              <a:solidFill>
                <a:schemeClr val="accent5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ETEP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ЛИВ</a:t>
            </a:r>
            <a:r>
              <a:rPr lang="en-US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OCT</a:t>
            </a:r>
            <a:r>
              <a:rPr lang="ru-RU" sz="1600" b="1" dirty="0">
                <a:solidFill>
                  <a:schemeClr val="accent5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endParaRPr lang="ru-RU" sz="1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08DB53-57B5-46C6-A81C-D1B1DBC323BC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38100">
            <a:solidFill>
              <a:srgbClr val="C00000"/>
            </a:solidFill>
          </a:ln>
        </p:spPr>
        <p:txBody>
          <a:bodyPr/>
          <a:lstStyle/>
          <a:p>
            <a:pPr algn="l"/>
            <a:r>
              <a:rPr lang="ru-RU" dirty="0"/>
              <a:t>Конфликт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CBC13F-66BA-4CB1-9A76-D6524B83D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647" y="2506662"/>
            <a:ext cx="2999711" cy="4351338"/>
          </a:xfrm>
          <a:ln w="38100">
            <a:solidFill>
              <a:srgbClr val="C0000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* всплеск негативных эмоций, </a:t>
            </a:r>
          </a:p>
          <a:p>
            <a:pPr marL="0" indent="0">
              <a:buNone/>
            </a:pPr>
            <a:r>
              <a:rPr lang="ru-RU" dirty="0"/>
              <a:t>* деструктивные последствия,</a:t>
            </a:r>
          </a:p>
          <a:p>
            <a:pPr marL="0" indent="0">
              <a:buNone/>
            </a:pPr>
            <a:r>
              <a:rPr lang="ru-RU" dirty="0"/>
              <a:t>* мешает установлению взаимопонимания между людьми, </a:t>
            </a:r>
          </a:p>
          <a:p>
            <a:pPr marL="0" indent="0">
              <a:buNone/>
            </a:pPr>
            <a:r>
              <a:rPr lang="ru-RU" dirty="0"/>
              <a:t>*дестабилизация (возможно разрыв) отношений, </a:t>
            </a:r>
          </a:p>
          <a:p>
            <a:pPr marL="0" indent="0">
              <a:buNone/>
            </a:pPr>
            <a:r>
              <a:rPr lang="ru-RU" dirty="0"/>
              <a:t>* неприятные переживания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86CC5DCF-9ECF-4973-A4C0-98FD1636524F}"/>
              </a:ext>
            </a:extLst>
          </p:cNvPr>
          <p:cNvSpPr/>
          <p:nvPr/>
        </p:nvSpPr>
        <p:spPr>
          <a:xfrm>
            <a:off x="3347864" y="195782"/>
            <a:ext cx="4081574" cy="1566144"/>
          </a:xfrm>
          <a:prstGeom prst="roundRect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Конфликт (от лат. </a:t>
            </a:r>
            <a:r>
              <a:rPr lang="ru-RU" dirty="0" err="1">
                <a:solidFill>
                  <a:schemeClr val="tx1"/>
                </a:solidFill>
              </a:rPr>
              <a:t>сonflictus</a:t>
            </a:r>
            <a:r>
              <a:rPr lang="ru-RU" dirty="0">
                <a:solidFill>
                  <a:schemeClr val="tx1"/>
                </a:solidFill>
              </a:rPr>
              <a:t> – столкновение) – столкновение противоположных интересов, целей, идей, убеждений и т. д., которое сопровождается острыми отрицательными эмоциями.</a:t>
            </a:r>
          </a:p>
        </p:txBody>
      </p:sp>
      <p:sp>
        <p:nvSpPr>
          <p:cNvPr id="6" name="Облачко с текстом: прямоугольное со скругленными углами 5">
            <a:extLst>
              <a:ext uri="{FF2B5EF4-FFF2-40B4-BE49-F238E27FC236}">
                <a16:creationId xmlns:a16="http://schemas.microsoft.com/office/drawing/2014/main" id="{CE4F3199-06E3-400C-8662-0C3E5C686F71}"/>
              </a:ext>
            </a:extLst>
          </p:cNvPr>
          <p:cNvSpPr/>
          <p:nvPr/>
        </p:nvSpPr>
        <p:spPr>
          <a:xfrm>
            <a:off x="3226982" y="3080432"/>
            <a:ext cx="1884620" cy="1860735"/>
          </a:xfrm>
          <a:prstGeom prst="wedgeRoundRectCallout">
            <a:avLst>
              <a:gd name="adj1" fmla="val -78560"/>
              <a:gd name="adj2" fmla="val -79895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В сознании большинства людей конфликт </a:t>
            </a:r>
            <a:r>
              <a:rPr lang="ru-RU" dirty="0" err="1">
                <a:solidFill>
                  <a:schemeClr val="tx1"/>
                </a:solidFill>
              </a:rPr>
              <a:t>имееет</a:t>
            </a:r>
            <a:r>
              <a:rPr lang="ru-RU" dirty="0">
                <a:solidFill>
                  <a:schemeClr val="tx1"/>
                </a:solidFill>
              </a:rPr>
              <a:t> негативную оценку</a:t>
            </a:r>
          </a:p>
        </p:txBody>
      </p:sp>
      <p:sp>
        <p:nvSpPr>
          <p:cNvPr id="7" name="Облачко с текстом: прямоугольное со скругленными углами 6">
            <a:extLst>
              <a:ext uri="{FF2B5EF4-FFF2-40B4-BE49-F238E27FC236}">
                <a16:creationId xmlns:a16="http://schemas.microsoft.com/office/drawing/2014/main" id="{6B7EF4AA-D630-4D8E-AB16-BB42CCB6EAE9}"/>
              </a:ext>
            </a:extLst>
          </p:cNvPr>
          <p:cNvSpPr/>
          <p:nvPr/>
        </p:nvSpPr>
        <p:spPr>
          <a:xfrm>
            <a:off x="7184953" y="1419815"/>
            <a:ext cx="1842089" cy="930349"/>
          </a:xfrm>
          <a:prstGeom prst="wedgeRoundRectCallout">
            <a:avLst>
              <a:gd name="adj1" fmla="val -109101"/>
              <a:gd name="adj2" fmla="val 76214"/>
              <a:gd name="adj3" fmla="val 16667"/>
            </a:avLst>
          </a:prstGeom>
          <a:solidFill>
            <a:schemeClr val="accent2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</a:rPr>
              <a:t>Однако в современных </a:t>
            </a:r>
          </a:p>
          <a:p>
            <a:r>
              <a:rPr lang="ru-RU" dirty="0">
                <a:solidFill>
                  <a:schemeClr val="tx1"/>
                </a:solidFill>
              </a:rPr>
              <a:t>концепциях конфликт 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6445793A-F2AA-4797-88B8-8F7188A7F480}"/>
              </a:ext>
            </a:extLst>
          </p:cNvPr>
          <p:cNvSpPr txBox="1">
            <a:spLocks/>
          </p:cNvSpPr>
          <p:nvPr/>
        </p:nvSpPr>
        <p:spPr>
          <a:xfrm>
            <a:off x="5111602" y="2551814"/>
            <a:ext cx="3915440" cy="4351338"/>
          </a:xfrm>
          <a:prstGeom prst="rect">
            <a:avLst/>
          </a:prstGeom>
          <a:ln w="57150">
            <a:solidFill>
              <a:srgbClr val="C00000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dirty="0"/>
              <a:t>Это нормальное, закономерное явление в жизни людей, </a:t>
            </a:r>
          </a:p>
          <a:p>
            <a:pPr marL="0" indent="0">
              <a:buNone/>
            </a:pPr>
            <a:r>
              <a:rPr lang="ru-RU" dirty="0"/>
              <a:t>играют как разрушающую, так и позитивную роли,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dirty="0"/>
              <a:t>источник развития, сигнал к изменениям,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dirty="0"/>
              <a:t>перевод </a:t>
            </a:r>
            <a:r>
              <a:rPr lang="ru-RU" dirty="0" err="1"/>
              <a:t>взаимоотношениЙ</a:t>
            </a:r>
            <a:r>
              <a:rPr lang="ru-RU" dirty="0"/>
              <a:t> на новый, качественно иной уровень,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dirty="0"/>
              <a:t> способствует усилению/возникновению взаимопонимания, доверия,  сплоченности, стабильности в отношениях,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ru-RU" dirty="0"/>
              <a:t>конфликтами можно управлять, преодолевать их отрицательные последствия  и использовать конструктивный потенциал.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72704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73460-5F54-44BA-8E07-28753B3B8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>
              <a:defRPr/>
            </a:pPr>
            <a:r>
              <a:rPr lang="ru-RU" sz="3200" b="1" dirty="0">
                <a:solidFill>
                  <a:srgbClr val="FF0000"/>
                </a:solidFill>
              </a:rPr>
              <a:t>КЛАССИФИКАЦИЯ КОНФЛИКТОВ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EBE2F2-B87F-485A-8BAE-AD5007BB1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359" y="1124744"/>
            <a:ext cx="4963578" cy="5328592"/>
          </a:xfrm>
          <a:ln w="57150">
            <a:solidFill>
              <a:srgbClr val="C00000"/>
            </a:solidFill>
          </a:ln>
        </p:spPr>
        <p:txBody>
          <a:bodyPr/>
          <a:lstStyle/>
          <a:p>
            <a:pPr marL="0" indent="0">
              <a:buNone/>
              <a:defRPr/>
            </a:pP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закономерности возникновения:</a:t>
            </a:r>
          </a:p>
          <a:p>
            <a:pPr marL="0" indent="0">
              <a:buNone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закономерные (неизбежные), </a:t>
            </a:r>
          </a:p>
          <a:p>
            <a:pPr>
              <a:buFontTx/>
              <a:buChar char="-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необходимые, </a:t>
            </a:r>
          </a:p>
          <a:p>
            <a:pPr>
              <a:buFontTx/>
              <a:buChar char="-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вынужденные </a:t>
            </a:r>
          </a:p>
          <a:p>
            <a:pPr>
              <a:buFontTx/>
              <a:buChar char="-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функционально неоправданные.</a:t>
            </a:r>
          </a:p>
          <a:p>
            <a:pPr marL="0" indent="0">
              <a:buNone/>
              <a:defRPr/>
            </a:pP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характеру протекания: </a:t>
            </a:r>
          </a:p>
          <a:p>
            <a:pPr>
              <a:buFontTx/>
              <a:buChar char="-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открытые и скрытые; </a:t>
            </a:r>
          </a:p>
          <a:p>
            <a:pPr>
              <a:buFontTx/>
              <a:buChar char="-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конфликты, преследующие личные, групповые</a:t>
            </a:r>
          </a:p>
          <a:p>
            <a:pPr marL="0" indent="0">
              <a:buNone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общественные цели.</a:t>
            </a:r>
          </a:p>
          <a:p>
            <a:pPr marL="0" indent="0">
              <a:buNone/>
              <a:defRPr/>
            </a:pP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эмоционального состояния людей </a:t>
            </a:r>
          </a:p>
          <a:p>
            <a:pPr>
              <a:buFontTx/>
              <a:buChar char="-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конфликты  с высоким эмоциональным накалом, </a:t>
            </a:r>
          </a:p>
          <a:p>
            <a:pPr>
              <a:buFontTx/>
              <a:buChar char="-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конфликты  с умеренным эмоциональным накалом </a:t>
            </a:r>
          </a:p>
          <a:p>
            <a:pPr>
              <a:buFontTx/>
              <a:buChar char="-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конфликты без эмоционального накала.</a:t>
            </a:r>
          </a:p>
          <a:p>
            <a:pPr marL="0" indent="0">
              <a:buNone/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существованием и развитием конфликта:</a:t>
            </a:r>
          </a:p>
          <a:p>
            <a:pPr marL="0" indent="0">
              <a:buNone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кратковременные, </a:t>
            </a:r>
          </a:p>
          <a:p>
            <a:pPr>
              <a:buFontTx/>
              <a:buChar char="-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длительные,</a:t>
            </a:r>
          </a:p>
          <a:p>
            <a:pPr>
              <a:buFontTx/>
              <a:buChar char="-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затяжные (зашедшие в тупик).</a:t>
            </a:r>
          </a:p>
          <a:p>
            <a:pPr marL="0" indent="0">
              <a:buNone/>
              <a:defRPr/>
            </a:pP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степени управляемости: </a:t>
            </a:r>
          </a:p>
          <a:p>
            <a:pPr>
              <a:buFontTx/>
              <a:buChar char="-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управляемые, </a:t>
            </a:r>
          </a:p>
          <a:p>
            <a:pPr>
              <a:buFontTx/>
              <a:buChar char="-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слабо управляемые,</a:t>
            </a:r>
          </a:p>
          <a:p>
            <a:pPr>
              <a:buFontTx/>
              <a:buChar char="-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неуправляемые (стихийные) конфликты.</a:t>
            </a:r>
          </a:p>
          <a:p>
            <a:pPr marL="0" indent="0">
              <a:buNone/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</a:t>
            </a:r>
            <a:endParaRPr lang="ru-RU" sz="14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0EE7D49-0CD4-4849-BA53-2F1663271D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64088" y="908720"/>
            <a:ext cx="3744410" cy="5688632"/>
          </a:xfrm>
          <a:ln w="57150">
            <a:solidFill>
              <a:srgbClr val="C00000"/>
            </a:solidFill>
          </a:ln>
        </p:spPr>
        <p:txBody>
          <a:bodyPr/>
          <a:lstStyle/>
          <a:p>
            <a:pPr marL="0" indent="0">
              <a:buNone/>
              <a:defRPr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этапе затухания конфликты: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Tx/>
              <a:buChar char="-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спонтанно прекращающиеся конфликты, </a:t>
            </a:r>
          </a:p>
          <a:p>
            <a:pPr>
              <a:buFontTx/>
              <a:buChar char="-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конфликты, прекращающиеся под влиянием средств, найденных самими конфликтующими сторонами, </a:t>
            </a:r>
          </a:p>
          <a:p>
            <a:pPr>
              <a:buFontTx/>
              <a:buChar char="-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конфликты, получающие разрешение только при вмешательстве третьих сил.</a:t>
            </a:r>
          </a:p>
          <a:p>
            <a:pPr marL="0" indent="0">
              <a:buNone/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зависимости от характера влияния: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конструктивные,</a:t>
            </a:r>
          </a:p>
          <a:p>
            <a:pPr>
              <a:buFontTx/>
              <a:buChar char="-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стабилизирующие,</a:t>
            </a:r>
          </a:p>
          <a:p>
            <a:pPr>
              <a:buFontTx/>
              <a:buChar char="-"/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деструктивные.</a:t>
            </a:r>
          </a:p>
          <a:p>
            <a:pPr marL="0" indent="0">
              <a:buNone/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 зависимости от степени вовлеченности в них людей: </a:t>
            </a:r>
          </a:p>
          <a:p>
            <a:pPr marL="0" indent="0">
              <a:buNone/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внутриличностные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0" indent="0">
              <a:buNone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межличностные,</a:t>
            </a:r>
          </a:p>
          <a:p>
            <a:pPr marL="0" indent="0">
              <a:buNone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– межгрупповые.</a:t>
            </a:r>
          </a:p>
          <a:p>
            <a:pPr>
              <a:buFontTx/>
              <a:buChar char="-"/>
              <a:defRPr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9261612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DA748C-273B-433F-951B-C583D1D64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4624"/>
            <a:ext cx="7886700" cy="61307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ru-RU" sz="2400" b="1" dirty="0">
                <a:solidFill>
                  <a:srgbClr val="FF0000"/>
                </a:solidFill>
              </a:rPr>
              <a:t>ЛИЧНОСТНЫЕ ПРИЧИНЫ КОНФЛИКТОВ</a:t>
            </a:r>
            <a:br>
              <a:rPr lang="ru-RU" sz="2400" dirty="0">
                <a:solidFill>
                  <a:srgbClr val="FF0000"/>
                </a:solidFill>
              </a:rPr>
            </a:b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EFB0B0-86FE-4358-9666-94BD909BDD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-56118" y="671662"/>
            <a:ext cx="4259669" cy="53292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b="1" dirty="0">
                <a:solidFill>
                  <a:srgbClr val="FF0000"/>
                </a:solidFill>
              </a:rPr>
              <a:t>Особенности личности </a:t>
            </a:r>
            <a:r>
              <a:rPr lang="ru-RU" sz="1400" b="1" dirty="0"/>
              <a:t>(</a:t>
            </a:r>
            <a:r>
              <a:rPr lang="ru-RU" sz="1400" dirty="0"/>
              <a:t>у членов коллектива возникают несовместимые оценки и суждения относительно определенной ситуации, возникают противоречивые познавательные стратегии, используемых сторонами при решении возникших значимых проблем).</a:t>
            </a:r>
          </a:p>
          <a:p>
            <a:pPr marL="0" indent="0">
              <a:buNone/>
            </a:pPr>
            <a:r>
              <a:rPr lang="ru-RU" sz="1400" b="1" dirty="0">
                <a:solidFill>
                  <a:srgbClr val="FF0000"/>
                </a:solidFill>
              </a:rPr>
              <a:t>Наличие противоречий или рассогласований</a:t>
            </a:r>
            <a:r>
              <a:rPr lang="ru-RU" sz="1400" dirty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ru-RU" sz="1400" dirty="0"/>
              <a:t>– целей, интересов, позиций;</a:t>
            </a:r>
          </a:p>
          <a:p>
            <a:pPr marL="0" indent="0">
              <a:buNone/>
            </a:pPr>
            <a:r>
              <a:rPr lang="ru-RU" sz="1400" dirty="0"/>
              <a:t>– мнений, взглядов, убеждений;</a:t>
            </a:r>
          </a:p>
          <a:p>
            <a:pPr marL="0" indent="0">
              <a:buNone/>
            </a:pPr>
            <a:r>
              <a:rPr lang="ru-RU" sz="1400" dirty="0"/>
              <a:t>– личностных качеств, оценок и самооценок;</a:t>
            </a:r>
          </a:p>
          <a:p>
            <a:pPr marL="0" indent="0">
              <a:buNone/>
            </a:pPr>
            <a:r>
              <a:rPr lang="ru-RU" sz="1400" dirty="0"/>
              <a:t>– межличностных отношений;</a:t>
            </a:r>
          </a:p>
          <a:p>
            <a:pPr marL="0" indent="0">
              <a:buNone/>
            </a:pPr>
            <a:r>
              <a:rPr lang="ru-RU" sz="1400" dirty="0"/>
              <a:t>– знаний, умений, способностей, компетенций;</a:t>
            </a:r>
          </a:p>
          <a:p>
            <a:pPr marL="0" indent="0">
              <a:buNone/>
            </a:pPr>
            <a:r>
              <a:rPr lang="ru-RU" sz="1400" dirty="0"/>
              <a:t>– функций управления, средств, методов деятельности;</a:t>
            </a:r>
          </a:p>
          <a:p>
            <a:pPr marL="0" indent="0">
              <a:buNone/>
            </a:pPr>
            <a:r>
              <a:rPr lang="ru-RU" sz="1400" dirty="0"/>
              <a:t>– мотивов, потребностей, ценностных ориентаций;</a:t>
            </a:r>
          </a:p>
          <a:p>
            <a:pPr marL="0" indent="0">
              <a:buNone/>
            </a:pPr>
            <a:r>
              <a:rPr lang="ru-RU" sz="1400" dirty="0"/>
              <a:t>– понимания: интерпретация информации.</a:t>
            </a:r>
          </a:p>
          <a:p>
            <a:pPr marL="0" indent="0">
              <a:buNone/>
              <a:defRPr/>
            </a:pPr>
            <a:endParaRPr lang="ru-RU" sz="1800" dirty="0">
              <a:solidFill>
                <a:srgbClr val="002060"/>
              </a:solidFill>
            </a:endParaRPr>
          </a:p>
          <a:p>
            <a:pPr marL="0" indent="0">
              <a:buNone/>
              <a:defRPr/>
            </a:pPr>
            <a:endParaRPr lang="ru-RU" sz="1800" dirty="0">
              <a:solidFill>
                <a:srgbClr val="002060"/>
              </a:solidFill>
            </a:endParaRPr>
          </a:p>
          <a:p>
            <a:pPr>
              <a:defRPr/>
            </a:pPr>
            <a:endParaRPr lang="ru-RU" sz="1800" dirty="0">
              <a:solidFill>
                <a:srgbClr val="002060"/>
              </a:solidFill>
            </a:endParaRPr>
          </a:p>
          <a:p>
            <a:pPr marL="0" indent="0">
              <a:buNone/>
              <a:defRPr/>
            </a:pP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FA97146-A23B-4D2B-871F-770D9D7B18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8353" y="476672"/>
            <a:ext cx="4415647" cy="6233381"/>
          </a:xfrm>
          <a:solidFill>
            <a:srgbClr val="FFFF00"/>
          </a:solidFill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rgbClr val="FF0000"/>
                </a:solidFill>
              </a:rPr>
              <a:t>«КОНФЛИКТНАЯ» ЛИЧНОСТЬ:</a:t>
            </a:r>
          </a:p>
          <a:p>
            <a:r>
              <a:rPr lang="ru-RU" sz="2000" dirty="0"/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стремление доминировать любой ценой, быть первым, сказать последнее слово;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гипертрофированная «принципиальность», подталкивает к враждебности;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излишняя прямолинейность, бесцеремонность;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необоснованная критика;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частое плохое настроение, раздражение;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консерватизм мышления, убеждений, ригидность;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стремление делать «все, что хочу» и не считаться с желаниями и мнениями других;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излишняя настойчивость, переходящая в навязчивость;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несправедливая оценка поступков и действий других, умаление значимости других людей;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переоценка своих возможностей и способностей;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неуместная инициатива.</a:t>
            </a:r>
          </a:p>
          <a:p>
            <a:pPr marL="0" indent="0">
              <a:buNone/>
              <a:defRPr/>
            </a:pP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744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DF2029-5872-4D1D-9197-A20A8F03E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550" y="71550"/>
            <a:ext cx="6883550" cy="847725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ru-RU" sz="2800" b="1" dirty="0">
                <a:solidFill>
                  <a:srgbClr val="002060"/>
                </a:solidFill>
              </a:rPr>
            </a:b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4000" b="1" dirty="0">
                <a:solidFill>
                  <a:srgbClr val="FF0000"/>
                </a:solidFill>
              </a:rPr>
              <a:t>основные стадии в развитии конфликта</a:t>
            </a:r>
            <a:br>
              <a:rPr lang="ru-RU" dirty="0">
                <a:solidFill>
                  <a:srgbClr val="FF0000"/>
                </a:solidFill>
                <a:effectLst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B9F77CC9-5735-403D-872B-7EA973884C06}"/>
              </a:ext>
            </a:extLst>
          </p:cNvPr>
          <p:cNvSpPr/>
          <p:nvPr/>
        </p:nvSpPr>
        <p:spPr>
          <a:xfrm>
            <a:off x="1725168" y="980727"/>
            <a:ext cx="3350888" cy="17924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>
                <a:solidFill>
                  <a:schemeClr val="tx1"/>
                </a:solidFill>
              </a:rPr>
              <a:t>Конфликтная</a:t>
            </a:r>
            <a:r>
              <a:rPr lang="ru-RU" b="1" dirty="0">
                <a:solidFill>
                  <a:schemeClr val="tx1"/>
                </a:solidFill>
              </a:rPr>
              <a:t> ситуация</a:t>
            </a:r>
            <a:r>
              <a:rPr lang="ru-RU" dirty="0">
                <a:solidFill>
                  <a:schemeClr val="tx1"/>
                </a:solidFill>
              </a:rPr>
              <a:t> – совокупность всех объективных и субъективных условий, при которых возможно возникновение и развитие конфликта.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C5D10CE-E372-4ECC-A852-FA84FE96D447}"/>
              </a:ext>
            </a:extLst>
          </p:cNvPr>
          <p:cNvSpPr/>
          <p:nvPr/>
        </p:nvSpPr>
        <p:spPr>
          <a:xfrm>
            <a:off x="237460" y="2824669"/>
            <a:ext cx="5391976" cy="369331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Стадии протекания конфликта:</a:t>
            </a:r>
          </a:p>
          <a:p>
            <a:pPr>
              <a:defRPr/>
            </a:pP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 стадия потенциального формирования противоречивых интересов, ценностей, норм (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предконфликтная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ситуация);</a:t>
            </a:r>
          </a:p>
          <a:p>
            <a:pPr>
              <a:defRPr/>
            </a:pP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стадия перехода потенциального конфликта в реальный (стадия осознания участниками конфликта своих верно или ложно понятых интересов);</a:t>
            </a:r>
          </a:p>
          <a:p>
            <a:pPr>
              <a:defRPr/>
            </a:pP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стадия конфликтных действий;</a:t>
            </a:r>
          </a:p>
          <a:p>
            <a:pPr>
              <a:defRPr/>
            </a:pP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стадия снятия или разрешения конфликта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A2666F23-7195-44F1-ABD3-AB1297683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4" y="681544"/>
            <a:ext cx="1607344" cy="2143125"/>
          </a:xfrm>
          <a:prstGeom prst="rect">
            <a:avLst/>
          </a:prstGeom>
        </p:spPr>
      </p:pic>
      <p:sp>
        <p:nvSpPr>
          <p:cNvPr id="7" name="Объект 6">
            <a:extLst>
              <a:ext uri="{FF2B5EF4-FFF2-40B4-BE49-F238E27FC236}">
                <a16:creationId xmlns:a16="http://schemas.microsoft.com/office/drawing/2014/main" id="{EF25410A-7006-4029-9F9F-23B3256CDB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68144" y="1040317"/>
            <a:ext cx="3132284" cy="4980971"/>
          </a:xfrm>
          <a:ln w="57150">
            <a:solidFill>
              <a:srgbClr val="C00000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000" dirty="0"/>
              <a:t>условия наличия конфликта : </a:t>
            </a:r>
          </a:p>
          <a:p>
            <a:pPr marL="0" indent="0">
              <a:buNone/>
            </a:pPr>
            <a:r>
              <a:rPr lang="ru-RU" sz="2000" dirty="0"/>
              <a:t>1) объективно складывающаяся конфликтная ситуация; 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2) субъекты конфликтов (наличие только одной конфликтной ситуации еще недостаточно, если стороны миролюбивы); 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3) наличие повода для конфликта, </a:t>
            </a:r>
            <a:r>
              <a:rPr lang="ru-RU" sz="2000" dirty="0" err="1"/>
              <a:t>тспособствующего</a:t>
            </a:r>
            <a:r>
              <a:rPr lang="ru-RU" sz="2000" dirty="0"/>
              <a:t> развитию событий.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70040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6" name="Rectangle 16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1398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25000"/>
                  </a:schemeClr>
                </a:solidFill>
              </a:rPr>
              <a:t>        </a:t>
            </a:r>
            <a:endParaRPr lang="ru-RU" altLang="ru-RU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3075" name="Rectangle 17"/>
          <p:cNvSpPr>
            <a:spLocks noGrp="1" noChangeArrowheads="1"/>
          </p:cNvSpPr>
          <p:nvPr>
            <p:ph idx="1"/>
          </p:nvPr>
        </p:nvSpPr>
        <p:spPr>
          <a:xfrm>
            <a:off x="467544" y="548680"/>
            <a:ext cx="8229600" cy="5472608"/>
          </a:xfrm>
        </p:spPr>
        <p:txBody>
          <a:bodyPr/>
          <a:lstStyle/>
          <a:p>
            <a:pPr marL="0" indent="0" eaLnBrk="1" hangingPunct="1">
              <a:buFont typeface="Arial" pitchFamily="34" charset="0"/>
              <a:buNone/>
              <a:defRPr/>
            </a:pPr>
            <a:r>
              <a:rPr lang="ru-RU" altLang="ru-RU" sz="2400" b="1" i="1" dirty="0"/>
              <a:t>Вопросы: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ru-RU" sz="2000" dirty="0"/>
              <a:t>1. Понятие «коллектив». Специфика студенческого коллектива</a:t>
            </a:r>
          </a:p>
          <a:p>
            <a:r>
              <a:rPr lang="ru-RU" sz="2000" dirty="0"/>
              <a:t>2. Психологический климат. Лидерство в студенческом коллективе.</a:t>
            </a:r>
          </a:p>
          <a:p>
            <a:r>
              <a:rPr lang="ru-RU" sz="2000" dirty="0"/>
              <a:t>3. Конфликтные ситуации. Способы поведения в конфликте. Роль преподавателя в разрешении конфликтных ситуаций. </a:t>
            </a:r>
          </a:p>
          <a:p>
            <a:pPr marL="0" indent="0">
              <a:buNone/>
            </a:pPr>
            <a:r>
              <a:rPr lang="ru-RU" sz="2400" b="1" dirty="0"/>
              <a:t>Литература:</a:t>
            </a:r>
          </a:p>
          <a:p>
            <a:pPr marL="0" indent="0">
              <a:buNone/>
            </a:pPr>
            <a:r>
              <a:rPr lang="ru-RU" sz="2000" dirty="0"/>
              <a:t>	</a:t>
            </a:r>
            <a:r>
              <a:rPr lang="ru-RU" sz="2000" b="1" dirty="0"/>
              <a:t>Социальная психология </a:t>
            </a:r>
            <a:r>
              <a:rPr lang="ru-RU" sz="2000" dirty="0"/>
              <a:t>: учебник / А. М. Столяренко, И. И. Аминов, О. В. Афанасьева [и др.] ; под ред. А. М. Столяренко. – 3-е изд., </a:t>
            </a:r>
            <a:r>
              <a:rPr lang="ru-RU" sz="2000" dirty="0" err="1"/>
              <a:t>перераб</a:t>
            </a:r>
            <a:r>
              <a:rPr lang="ru-RU" sz="2000" dirty="0"/>
              <a:t>. и доп. – Москва : </a:t>
            </a:r>
            <a:r>
              <a:rPr lang="ru-RU" sz="2000" dirty="0" err="1"/>
              <a:t>Юнити</a:t>
            </a:r>
            <a:r>
              <a:rPr lang="ru-RU" sz="2000" dirty="0"/>
              <a:t>-Дана, 2017. – 432 с. : схем., табл., ил. – Режим доступа: URL: </a:t>
            </a:r>
            <a:r>
              <a:rPr lang="ru-RU" sz="2000" u="sng" dirty="0"/>
              <a:t>https://biblioclub.ru/ (</a:t>
            </a:r>
            <a:r>
              <a:rPr lang="ru-RU" sz="2000" dirty="0"/>
              <a:t> ЭБС «Университетская библиотека» (доступ в библиотеке ИСЗ им. Широкова).</a:t>
            </a:r>
          </a:p>
          <a:p>
            <a:pPr marL="0" indent="0">
              <a:buNone/>
            </a:pPr>
            <a:r>
              <a:rPr lang="ru-RU" sz="2000" dirty="0"/>
              <a:t>	</a:t>
            </a:r>
            <a:r>
              <a:rPr lang="ru-RU" sz="2000" b="1" dirty="0"/>
              <a:t>Теория и практика </a:t>
            </a:r>
            <a:r>
              <a:rPr lang="ru-RU" sz="2000" dirty="0"/>
              <a:t>управленческой деятельности: учебное пособие / </a:t>
            </a:r>
            <a:r>
              <a:rPr lang="ru-RU" sz="2000" dirty="0" err="1"/>
              <a:t>А.А.Урбанович</a:t>
            </a:r>
            <a:r>
              <a:rPr lang="ru-RU" sz="2000" dirty="0"/>
              <a:t>. – Минск: Современная школа, 2008. – 608 c.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	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ru-RU" altLang="ru-RU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DF2029-5872-4D1D-9197-A20A8F03E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550" y="71551"/>
            <a:ext cx="8405962" cy="549138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ru-RU" sz="2800" b="1" dirty="0">
                <a:solidFill>
                  <a:srgbClr val="002060"/>
                </a:solidFill>
              </a:rPr>
            </a:b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3100" b="1" dirty="0">
                <a:solidFill>
                  <a:srgbClr val="002060"/>
                </a:solidFill>
              </a:rPr>
              <a:t>основные стадии в развитии конфликта</a:t>
            </a:r>
            <a:br>
              <a:rPr lang="ru-RU" sz="3100" dirty="0">
                <a:solidFill>
                  <a:srgbClr val="002060"/>
                </a:solidFill>
                <a:effectLst/>
              </a:rPr>
            </a:br>
            <a:endParaRPr lang="ru-RU" sz="31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6ED4CD-E4AB-4DA1-AC77-A1F7887469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21576" y="681544"/>
            <a:ext cx="4214920" cy="6104907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ru-RU" sz="1800" dirty="0">
                <a:solidFill>
                  <a:srgbClr val="C00000"/>
                </a:solidFill>
              </a:rPr>
              <a:t>конфликтная ситуация перерастает в открытую стадию конфликта, если на </a:t>
            </a:r>
            <a:r>
              <a:rPr lang="ru-RU" sz="1800" dirty="0" err="1">
                <a:solidFill>
                  <a:srgbClr val="C00000"/>
                </a:solidFill>
              </a:rPr>
              <a:t>предконфликтной</a:t>
            </a:r>
            <a:r>
              <a:rPr lang="ru-RU" sz="1800" dirty="0">
                <a:solidFill>
                  <a:srgbClr val="C00000"/>
                </a:solidFill>
              </a:rPr>
              <a:t> стадии не были найдены пути решения противоречий. </a:t>
            </a:r>
          </a:p>
          <a:p>
            <a:pPr marL="0" indent="0">
              <a:buNone/>
              <a:defRPr/>
            </a:pPr>
            <a:endParaRPr lang="ru-RU" sz="1800" dirty="0">
              <a:solidFill>
                <a:srgbClr val="002060"/>
              </a:solidFill>
            </a:endParaRPr>
          </a:p>
          <a:p>
            <a:pPr marL="0" indent="0">
              <a:buNone/>
              <a:defRPr/>
            </a:pPr>
            <a:r>
              <a:rPr lang="ru-RU" sz="1800" b="1" dirty="0">
                <a:solidFill>
                  <a:srgbClr val="C00000"/>
                </a:solidFill>
              </a:rPr>
              <a:t>открытая стадия конфликта </a:t>
            </a:r>
            <a:r>
              <a:rPr lang="ru-RU" sz="1800" dirty="0">
                <a:solidFill>
                  <a:srgbClr val="C00000"/>
                </a:solidFill>
              </a:rPr>
              <a:t>:</a:t>
            </a:r>
          </a:p>
          <a:p>
            <a:pPr marL="0" indent="0">
              <a:buNone/>
              <a:defRPr/>
            </a:pPr>
            <a:r>
              <a:rPr lang="ru-RU" sz="1800" dirty="0">
                <a:solidFill>
                  <a:srgbClr val="C00000"/>
                </a:solidFill>
              </a:rPr>
              <a:t>1. наличие конфликта становится очевидным для каждого из участников;</a:t>
            </a:r>
          </a:p>
          <a:p>
            <a:pPr marL="0" indent="0">
              <a:buNone/>
              <a:defRPr/>
            </a:pPr>
            <a:r>
              <a:rPr lang="ru-RU" sz="1800" dirty="0">
                <a:solidFill>
                  <a:srgbClr val="C00000"/>
                </a:solidFill>
              </a:rPr>
              <a:t>2. действия становятся практическими, приобретают внешнюю форму, включая использование различных средств оповещения, привлечение сторонников, действий «по захвату» спорного объекта, возможно даже насилие, угрозы и т. д.; </a:t>
            </a:r>
          </a:p>
          <a:p>
            <a:pPr marL="0" indent="0">
              <a:buNone/>
              <a:defRPr/>
            </a:pPr>
            <a:r>
              <a:rPr lang="ru-RU" sz="1800" dirty="0">
                <a:solidFill>
                  <a:srgbClr val="C00000"/>
                </a:solidFill>
              </a:rPr>
              <a:t>3. о конфликте, вышедшем из скрытой стадии, будут знать третьи лица, посторонние, которые в той или иной степени в состоянии влиять на конфликт.</a:t>
            </a:r>
          </a:p>
          <a:p>
            <a:pPr marL="0" indent="0">
              <a:buNone/>
              <a:defRPr/>
            </a:pP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B9F77CC9-5735-403D-872B-7EA973884C06}"/>
              </a:ext>
            </a:extLst>
          </p:cNvPr>
          <p:cNvSpPr/>
          <p:nvPr/>
        </p:nvSpPr>
        <p:spPr>
          <a:xfrm>
            <a:off x="395536" y="764704"/>
            <a:ext cx="3634239" cy="200844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>
                <a:solidFill>
                  <a:schemeClr val="tx1"/>
                </a:solidFill>
              </a:rPr>
              <a:t>Конфликтная</a:t>
            </a:r>
            <a:r>
              <a:rPr lang="ru-RU" b="1" dirty="0">
                <a:solidFill>
                  <a:schemeClr val="tx1"/>
                </a:solidFill>
              </a:rPr>
              <a:t> ситуация</a:t>
            </a:r>
            <a:r>
              <a:rPr lang="ru-RU" dirty="0">
                <a:solidFill>
                  <a:schemeClr val="tx1"/>
                </a:solidFill>
              </a:rPr>
              <a:t> – совокупность всех объективных и субъективных условий, при которых возможно возникновение и развитие конфликта. </a:t>
            </a:r>
          </a:p>
        </p:txBody>
      </p:sp>
      <p:sp>
        <p:nvSpPr>
          <p:cNvPr id="9" name="Стрелка: вправо 8">
            <a:extLst>
              <a:ext uri="{FF2B5EF4-FFF2-40B4-BE49-F238E27FC236}">
                <a16:creationId xmlns:a16="http://schemas.microsoft.com/office/drawing/2014/main" id="{396CA360-5A02-4212-89E9-07DECD40C51D}"/>
              </a:ext>
            </a:extLst>
          </p:cNvPr>
          <p:cNvSpPr/>
          <p:nvPr/>
        </p:nvSpPr>
        <p:spPr>
          <a:xfrm>
            <a:off x="4003141" y="1263520"/>
            <a:ext cx="730362" cy="6884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Объект 4">
            <a:extLst>
              <a:ext uri="{FF2B5EF4-FFF2-40B4-BE49-F238E27FC236}">
                <a16:creationId xmlns:a16="http://schemas.microsoft.com/office/drawing/2014/main" id="{4ECB2626-0E5A-4A83-B6C7-42AB2DC112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136" y="2784246"/>
            <a:ext cx="1492085" cy="1496159"/>
          </a:xfrm>
          <a:prstGeom prst="rect">
            <a:avLst/>
          </a:prstGeom>
        </p:spPr>
      </p:pic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C3EE9E5C-E9D1-4E41-95A9-C0365C526C38}"/>
              </a:ext>
            </a:extLst>
          </p:cNvPr>
          <p:cNvSpPr/>
          <p:nvPr/>
        </p:nvSpPr>
        <p:spPr>
          <a:xfrm>
            <a:off x="1520593" y="3126411"/>
            <a:ext cx="3239543" cy="35702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Третьи лица, могут «гасить»  конфликт, могут ему содействовать, подогревать агрессивные настроения, способствовать переводу конфликтов на иной уровень (от личных отношений – к конфликту между группами, организациям 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наоборот, конфликт в сфере властных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отношений – «опускается» также и на микроуровень, влияя на поведение отдельных людей).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55796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DE23C6-99B8-4299-82BE-E257AE3D8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" y="-319228"/>
            <a:ext cx="7886700" cy="1325563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действия в конфликте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749E5F-15A1-4E43-B447-988C582947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8999" y="1027906"/>
            <a:ext cx="6136157" cy="5830094"/>
          </a:xfrm>
          <a:ln w="38100">
            <a:solidFill>
              <a:srgbClr val="C00000"/>
            </a:solidFill>
          </a:ln>
        </p:spPr>
        <p:txBody>
          <a:bodyPr>
            <a:noAutofit/>
          </a:bodyPr>
          <a:lstStyle/>
          <a:p>
            <a:pPr marL="342900" indent="-342900">
              <a:buAutoNum type="arabicPeriod"/>
            </a:pPr>
            <a:r>
              <a:rPr lang="ru-RU" sz="2400" b="1" dirty="0"/>
              <a:t>основные действия - </a:t>
            </a:r>
            <a:r>
              <a:rPr lang="ru-RU" sz="2400" dirty="0"/>
              <a:t>действия, непосредственно направленные на предмет конфликта, меняющие или сохраняющие от изменения существующее противоречие в интересах. </a:t>
            </a:r>
          </a:p>
          <a:p>
            <a:r>
              <a:rPr lang="ru-RU" sz="2400" dirty="0"/>
              <a:t> </a:t>
            </a:r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наступательные </a:t>
            </a:r>
            <a:r>
              <a:rPr lang="ru-RU" sz="2400" dirty="0"/>
              <a:t>(нападение на противника, ущемление интересов противоборствующей стороны, повреждения его собственности, захват спорного объекта, изоляция и др.) </a:t>
            </a:r>
          </a:p>
          <a:p>
            <a:r>
              <a:rPr lang="ru-RU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оборонительные</a:t>
            </a:r>
            <a:r>
              <a:rPr lang="ru-RU" sz="2400" dirty="0"/>
              <a:t> (удержание спорного объекта, самозащита, защита от уничтожения или повреждения материальных ценностей, превентивные  поступки и др.)</a:t>
            </a:r>
          </a:p>
          <a:p>
            <a:pPr marL="0" indent="0">
              <a:buNone/>
            </a:pPr>
            <a:endParaRPr lang="ru-RU" sz="2400" b="1" dirty="0"/>
          </a:p>
          <a:p>
            <a:pPr marL="342900" indent="-342900">
              <a:buAutoNum type="arabicPeriod"/>
            </a:pPr>
            <a:r>
              <a:rPr lang="ru-RU" sz="2400" b="1" dirty="0"/>
              <a:t>вспомогательные действия </a:t>
            </a:r>
            <a:r>
              <a:rPr lang="ru-RU" sz="2400" dirty="0"/>
              <a:t>имеют подчиненную роль, обеспечивая выполнение основных, и сами по себе для решения центральной проблемы конфликта не предназначены. 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3097AD8-6FE9-47E0-92E3-7B53C014B9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1844" y="4001294"/>
            <a:ext cx="1921509" cy="2464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6852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9D726D-9B68-4B89-87FA-0B9DE252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98131"/>
          </a:xfrm>
        </p:spPr>
        <p:txBody>
          <a:bodyPr>
            <a:noAutofit/>
          </a:bodyPr>
          <a:lstStyle/>
          <a:p>
            <a:pPr algn="l"/>
            <a:r>
              <a:rPr lang="ru-RU" sz="2800" dirty="0">
                <a:solidFill>
                  <a:srgbClr val="C00000"/>
                </a:solidFill>
              </a:rPr>
              <a:t>стили поведения при конфликте </a:t>
            </a:r>
            <a:br>
              <a:rPr lang="ru-RU" sz="2800" dirty="0">
                <a:solidFill>
                  <a:srgbClr val="C00000"/>
                </a:solidFill>
              </a:rPr>
            </a:br>
            <a:r>
              <a:rPr lang="ru-RU" sz="2800" b="1" dirty="0">
                <a:solidFill>
                  <a:srgbClr val="C00000"/>
                </a:solidFill>
              </a:rPr>
              <a:t>стратегии поведения в конфликтной ситуации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F71AC9-02FE-43FC-89C9-607D39E30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5565" y="1177039"/>
            <a:ext cx="4952114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Стиль соперничества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конкуренции 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(используют люди с сильной волей, авторитетом и властью, стремящиеся удовлетворить собственные интересы и не  заинтересованные в сотрудничестве с другими).</a:t>
            </a:r>
          </a:p>
          <a:p>
            <a:pPr marL="0" indent="0"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Стиль сотрудничества 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(используется, если при  отстаивании собственных интересов,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чловек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вынужден принимать во внимание интересы другой стороны). Цель применения такого стиля —долгосрочные перспективы взаимовыгодных отношений. Предусматривает умение объяснять свои желания, выслушивать друг друга, сдерживать свои эмоции.</a:t>
            </a:r>
          </a:p>
          <a:p>
            <a:pPr marL="0" indent="0">
              <a:buNone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Стиль компромисса (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стороны стремятся урегулировать разногласия взаимными уступками, хотят одного и того же, но знают, что одновременно это невыполнимо).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EAF9894-44F7-4DA7-AA0B-4608CCF386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13057" y="1340768"/>
            <a:ext cx="3507415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Стиль уклонения: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проблема не важна, участник конфликта не отстаивает своих прав, не сотрудничает ни с кем для выработки решения и не хочет тратить время и силы на ее решение. Как правило, одна из сторон обладает большей властью или чувствует, что неправа, или считает, что нет серьезных оснований для продолжения контактов.</a:t>
            </a:r>
          </a:p>
          <a:p>
            <a:pPr marL="0" indent="0"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Стиль приспособления (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участник конфликта действует совместно с другой стороной, не пытается отстаивать собственные интересы в целях сглаживания атмосферы и восстановления нормальной рабочей атмосферы).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FB2E85F-FF67-4573-B6B0-529994C574B3}"/>
              </a:ext>
            </a:extLst>
          </p:cNvPr>
          <p:cNvSpPr/>
          <p:nvPr/>
        </p:nvSpPr>
        <p:spPr>
          <a:xfrm>
            <a:off x="6732240" y="116632"/>
            <a:ext cx="2088232" cy="7623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tx1"/>
                </a:solidFill>
              </a:rPr>
              <a:t>К. У. Томас</a:t>
            </a:r>
            <a:r>
              <a:rPr lang="ru-RU" dirty="0">
                <a:solidFill>
                  <a:schemeClr val="tx1"/>
                </a:solidFill>
              </a:rPr>
              <a:t> </a:t>
            </a:r>
          </a:p>
          <a:p>
            <a:pPr algn="ctr"/>
            <a:r>
              <a:rPr lang="ru-RU" b="1" i="1" dirty="0">
                <a:solidFill>
                  <a:schemeClr val="tx1"/>
                </a:solidFill>
              </a:rPr>
              <a:t>Р. Х. </a:t>
            </a:r>
            <a:r>
              <a:rPr lang="ru-RU" b="1" i="1" dirty="0" err="1">
                <a:solidFill>
                  <a:schemeClr val="tx1"/>
                </a:solidFill>
              </a:rPr>
              <a:t>Килменн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F8A72E6E-73C9-451F-961F-FD718A9A00E7}"/>
              </a:ext>
            </a:extLst>
          </p:cNvPr>
          <p:cNvSpPr/>
          <p:nvPr/>
        </p:nvSpPr>
        <p:spPr>
          <a:xfrm>
            <a:off x="107504" y="5589240"/>
            <a:ext cx="8795819" cy="108012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C00000"/>
              </a:solidFill>
            </a:endParaRPr>
          </a:p>
          <a:p>
            <a:r>
              <a:rPr lang="ru-RU" sz="2000" dirty="0">
                <a:solidFill>
                  <a:srgbClr val="C00000"/>
                </a:solidFill>
              </a:rPr>
              <a:t>Необходимо научиться эффективно использовать каждый  стиль и с учетом конкретной ситуации применять его сознательно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48378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DE23C6-99B8-4299-82BE-E257AE3D8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-1736"/>
            <a:ext cx="7886700" cy="473971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разрешение конфликта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9749E5F-15A1-4E43-B447-988C582947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8998" y="476672"/>
            <a:ext cx="648327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rgbClr val="C00000"/>
                </a:solidFill>
              </a:rPr>
              <a:t>Признак разрешения конфликта </a:t>
            </a:r>
            <a:r>
              <a:rPr lang="ru-RU" sz="1800" b="1" dirty="0"/>
              <a:t>- </a:t>
            </a:r>
            <a:r>
              <a:rPr lang="ru-RU" sz="1800" dirty="0"/>
              <a:t>завершение (устранение) инцидента между конфликтующими сторонами. Однако  при определенных обстоятельствах угаснувший конфликт может вспыхнуть вновь. </a:t>
            </a:r>
          </a:p>
          <a:p>
            <a:pPr marL="0" indent="0">
              <a:buNone/>
            </a:pPr>
            <a:r>
              <a:rPr lang="ru-RU" sz="1800" dirty="0"/>
              <a:t>Необходимо </a:t>
            </a:r>
            <a:r>
              <a:rPr lang="ru-RU" sz="1800" b="1" dirty="0">
                <a:solidFill>
                  <a:srgbClr val="C00000"/>
                </a:solidFill>
              </a:rPr>
              <a:t>ИЗМЕНЕНИЕ КОНФЛИКТНОЙ СИТУАЦИИ, УСТАНОВКИ </a:t>
            </a:r>
            <a:r>
              <a:rPr lang="ru-RU" sz="1800" dirty="0">
                <a:solidFill>
                  <a:srgbClr val="C00000"/>
                </a:solidFill>
              </a:rPr>
              <a:t>соперников относительно друг друга, т.е. </a:t>
            </a:r>
            <a:r>
              <a:rPr lang="ru-RU" sz="1800" b="1" dirty="0">
                <a:solidFill>
                  <a:srgbClr val="C00000"/>
                </a:solidFill>
              </a:rPr>
              <a:t>разрешение конфликта</a:t>
            </a:r>
            <a:r>
              <a:rPr lang="ru-RU" sz="1800" dirty="0">
                <a:solidFill>
                  <a:srgbClr val="C00000"/>
                </a:solidFill>
              </a:rPr>
              <a:t>:  </a:t>
            </a:r>
          </a:p>
          <a:p>
            <a:pPr marL="0" indent="0">
              <a:buNone/>
            </a:pPr>
            <a:r>
              <a:rPr lang="ru-RU" sz="1800" dirty="0"/>
              <a:t>	</a:t>
            </a:r>
            <a:r>
              <a:rPr lang="ru-RU" sz="1800" b="1" dirty="0">
                <a:solidFill>
                  <a:srgbClr val="C00000"/>
                </a:solidFill>
              </a:rPr>
              <a:t>полное </a:t>
            </a:r>
            <a:r>
              <a:rPr lang="ru-RU" sz="1800" dirty="0">
                <a:solidFill>
                  <a:srgbClr val="C00000"/>
                </a:solidFill>
              </a:rPr>
              <a:t>-</a:t>
            </a:r>
            <a:r>
              <a:rPr lang="ru-RU" sz="1800" dirty="0"/>
              <a:t> прекращение конфликта, перестройка всего образа конфликтной ситуации с трансформацией «образ врага» в «образ партнера», установки на борьбу на сотрудничество.</a:t>
            </a:r>
          </a:p>
          <a:p>
            <a:pPr marL="0" indent="0">
              <a:buNone/>
            </a:pPr>
            <a:r>
              <a:rPr lang="ru-RU" sz="1800" dirty="0"/>
              <a:t>	</a:t>
            </a:r>
            <a:r>
              <a:rPr lang="ru-RU" sz="1800" b="1" dirty="0">
                <a:solidFill>
                  <a:srgbClr val="C00000"/>
                </a:solidFill>
              </a:rPr>
              <a:t>частичное</a:t>
            </a:r>
            <a:r>
              <a:rPr lang="ru-RU" sz="1800" dirty="0"/>
              <a:t> разрешение конфликта - изменяется только внешняя форма конфликта, но сохраняются внутренние побудительные установки.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C00000"/>
                </a:solidFill>
              </a:rPr>
              <a:t>Успешное разрешение конфликта </a:t>
            </a:r>
            <a:r>
              <a:rPr lang="ru-RU" sz="1800" dirty="0"/>
              <a:t>связано с определенными условиями:</a:t>
            </a:r>
          </a:p>
          <a:p>
            <a:pPr marL="0" indent="0">
              <a:buNone/>
            </a:pPr>
            <a:r>
              <a:rPr lang="ru-RU" sz="1800" dirty="0"/>
              <a:t>1) своевременной и точной диагностикой его причин (определяется деловая зона конфликта);</a:t>
            </a:r>
          </a:p>
          <a:p>
            <a:pPr marL="0" indent="0">
              <a:buNone/>
            </a:pPr>
            <a:r>
              <a:rPr lang="ru-RU" sz="1800" dirty="0"/>
              <a:t>2) обоюдной заинтересованностью сторон в преодолении противоречий, что возможно при взаимном признании интересов каждой из сторон;</a:t>
            </a:r>
          </a:p>
          <a:p>
            <a:pPr marL="0" indent="0">
              <a:buNone/>
            </a:pPr>
            <a:r>
              <a:rPr lang="ru-RU" sz="1800" dirty="0"/>
              <a:t>3) совместным поиском путей преодоления конфликта. 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C8EF118-4665-44AE-A851-0C580F1B6B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2268" y="1121414"/>
            <a:ext cx="2075868" cy="1646063"/>
          </a:xfrm>
          <a:prstGeom prst="rect">
            <a:avLst/>
          </a:prstGeom>
        </p:spPr>
      </p:pic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1618E839-864F-4519-B29F-51B6B85EAFB0}"/>
              </a:ext>
            </a:extLst>
          </p:cNvPr>
          <p:cNvSpPr/>
          <p:nvPr/>
        </p:nvSpPr>
        <p:spPr>
          <a:xfrm>
            <a:off x="6632268" y="2852936"/>
            <a:ext cx="2511732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C00000"/>
                </a:solidFill>
              </a:rPr>
              <a:t>эскалация конфликта </a:t>
            </a:r>
            <a:r>
              <a:rPr lang="ru-RU" sz="1600" dirty="0">
                <a:solidFill>
                  <a:schemeClr val="tx1"/>
                </a:solidFill>
              </a:rPr>
              <a:t>( расширение, наращивание, постепенное усиление, распространение конфликта 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9158" y="4674021"/>
            <a:ext cx="1493837" cy="218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498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51520" y="692696"/>
            <a:ext cx="8784975" cy="1470025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br>
              <a:rPr lang="be-BY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be-BY" sz="3100" b="1" dirty="0"/>
              <a:t>Раздел </a:t>
            </a:r>
            <a:r>
              <a:rPr lang="en-US" sz="3100" b="1" dirty="0"/>
              <a:t>III </a:t>
            </a:r>
            <a:r>
              <a:rPr lang="ru-RU" sz="3100" b="1" dirty="0"/>
              <a:t>Тема 12 Психолого-педагогические основы работы со студенческим коллективом</a:t>
            </a:r>
            <a:endParaRPr lang="ru-RU" altLang="ru-RU" sz="3100" b="1" dirty="0">
              <a:solidFill>
                <a:schemeClr val="accent6">
                  <a:lumMod val="50000"/>
                </a:schemeClr>
              </a:solidFill>
              <a:latin typeface="Raleway" pitchFamily="34" charset="-52"/>
              <a:cs typeface="Segoe UI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6632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/>
              <a:t>Педагогика и психологии высшего образования</a:t>
            </a:r>
            <a:br>
              <a:rPr lang="ru-RU" sz="2000" b="1" dirty="0"/>
            </a:br>
            <a:endParaRPr lang="ru-RU" sz="2000" dirty="0"/>
          </a:p>
        </p:txBody>
      </p:sp>
      <p:pic>
        <p:nvPicPr>
          <p:cNvPr id="6" name="Рисунок 5" descr="Академическая шапочка">
            <a:extLst>
              <a:ext uri="{FF2B5EF4-FFF2-40B4-BE49-F238E27FC236}">
                <a16:creationId xmlns:a16="http://schemas.microsoft.com/office/drawing/2014/main" id="{E49FD3B4-27DE-4531-ACF4-5EBDABA361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56376" y="-66468"/>
            <a:ext cx="499299" cy="66573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95536" y="2636912"/>
            <a:ext cx="820891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eaLnBrk="1" hangingPunct="1">
              <a:buFont typeface="Arial" pitchFamily="34" charset="0"/>
              <a:buNone/>
              <a:defRPr/>
            </a:pPr>
            <a:r>
              <a:rPr lang="ru-RU" altLang="ru-RU" sz="2000" b="1" i="1" dirty="0"/>
              <a:t>Вопросы:</a:t>
            </a:r>
          </a:p>
          <a:p>
            <a:pPr eaLnBrk="1" hangingPunct="1">
              <a:defRPr/>
            </a:pPr>
            <a:r>
              <a:rPr lang="ru-RU" dirty="0"/>
              <a:t>1. Понятие «коллектив». Специфика студенческого коллектива</a:t>
            </a:r>
          </a:p>
          <a:p>
            <a:r>
              <a:rPr lang="ru-RU" dirty="0"/>
              <a:t>2. Психологический климат. Лидерство в студенческом коллективе.</a:t>
            </a:r>
          </a:p>
          <a:p>
            <a:r>
              <a:rPr lang="ru-RU" dirty="0"/>
              <a:t>3. Конфликтные ситуации. Способы поведения в конфликте. Роль преподавателя в разрешении конфликтных ситуаций. </a:t>
            </a:r>
          </a:p>
        </p:txBody>
      </p:sp>
    </p:spTree>
    <p:extLst>
      <p:ext uri="{BB962C8B-B14F-4D97-AF65-F5344CB8AC3E}">
        <p14:creationId xmlns:p14="http://schemas.microsoft.com/office/powerpoint/2010/main" val="31691619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/>
              <a:t>Понятие коллектива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388" y="1620838"/>
            <a:ext cx="2592387" cy="4530725"/>
          </a:xfrm>
          <a:ln w="38100">
            <a:solidFill>
              <a:srgbClr val="002060"/>
            </a:solidFill>
          </a:ln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>
                <a:solidFill>
                  <a:schemeClr val="accent5">
                    <a:lumMod val="10000"/>
                  </a:schemeClr>
                </a:solidFill>
              </a:rPr>
              <a:t>1) Коллектив – это группа, сплоченная на основе общечеловеческих ценностей и обеспечивающая эмоциональное благополучие своим членам 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>
                <a:solidFill>
                  <a:schemeClr val="accent5">
                    <a:lumMod val="10000"/>
                  </a:schemeClr>
                </a:solidFill>
              </a:rPr>
              <a:t>(</a:t>
            </a:r>
            <a:r>
              <a:rPr lang="ru-RU" sz="2000" dirty="0" err="1">
                <a:solidFill>
                  <a:schemeClr val="accent5">
                    <a:lumMod val="10000"/>
                  </a:schemeClr>
                </a:solidFill>
              </a:rPr>
              <a:t>Я.Л.Коломинский</a:t>
            </a:r>
            <a:r>
              <a:rPr lang="ru-RU" sz="2000" dirty="0">
                <a:solidFill>
                  <a:schemeClr val="accent5">
                    <a:lumMod val="10000"/>
                  </a:schemeClr>
                </a:solidFill>
              </a:rPr>
              <a:t>).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771775" y="1268413"/>
            <a:ext cx="6264275" cy="4862512"/>
          </a:xfrm>
          <a:ln w="38100"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800" dirty="0">
              <a:solidFill>
                <a:schemeClr val="accent5">
                  <a:lumMod val="1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dirty="0">
                <a:solidFill>
                  <a:schemeClr val="accent5">
                    <a:lumMod val="10000"/>
                  </a:schemeClr>
                </a:solidFill>
              </a:rPr>
              <a:t>2) Это своеобразное</a:t>
            </a:r>
            <a:r>
              <a:rPr lang="ru-RU" sz="1800" i="1" dirty="0">
                <a:solidFill>
                  <a:schemeClr val="accent5">
                    <a:lumMod val="10000"/>
                  </a:schemeClr>
                </a:solidFill>
              </a:rPr>
              <a:t> качество малой группы, связанное с общей деятельностью;  уровень </a:t>
            </a:r>
            <a:r>
              <a:rPr lang="ru-RU" sz="1800" dirty="0">
                <a:solidFill>
                  <a:schemeClr val="accent5">
                    <a:lumMod val="10000"/>
                  </a:schemeClr>
                </a:solidFill>
              </a:rPr>
              <a:t>развития </a:t>
            </a:r>
            <a:r>
              <a:rPr lang="ru-RU" sz="1800" i="1" dirty="0">
                <a:solidFill>
                  <a:schemeClr val="accent5">
                    <a:lumMod val="10000"/>
                  </a:schemeClr>
                </a:solidFill>
              </a:rPr>
              <a:t>малой группы</a:t>
            </a:r>
            <a:r>
              <a:rPr lang="ru-RU" sz="1800" dirty="0">
                <a:solidFill>
                  <a:schemeClr val="accent5">
                    <a:lumMod val="10000"/>
                  </a:schemeClr>
                </a:solidFill>
              </a:rPr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3) Коллективом можно назвать малую группу, если она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объединена в течение достаточно длительного времени </a:t>
            </a:r>
            <a:r>
              <a:rPr lang="ru-RU" sz="1800" i="1" dirty="0">
                <a:solidFill>
                  <a:schemeClr val="accent5">
                    <a:lumMod val="10000"/>
                  </a:schemeClr>
                </a:solidFill>
              </a:rPr>
              <a:t>общей деятельностью, 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успешно справляется с возложенными на нее задачами,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поддерживает / транслирует определенные, не противоречащие принятым в обществе, моральные ценности, хорошие человеческие отношения,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создает для каждого своего члена возможность развития себя как личности,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дает социуму </a:t>
            </a:r>
            <a:r>
              <a:rPr lang="ru-RU" sz="1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больше</a:t>
            </a: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чем могут дать эти же члены коллектива, работающие по отдельности.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950" y="188913"/>
            <a:ext cx="5040313" cy="5437187"/>
          </a:xfrm>
        </p:spPr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dirty="0">
                <a:solidFill>
                  <a:schemeClr val="accent4">
                    <a:lumMod val="10000"/>
                  </a:schemeClr>
                </a:solidFill>
              </a:rPr>
              <a:t>Группа на пути превращения в коллектив  (развития до уровня коллектива) проходит ряд этапов, включающих как позитивные изменения в ее (группы) состояниях (характеристиках взаимоотношений,  результативности деятельности, настроениях и др.) , так и своеобразные кризисы.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800" dirty="0">
              <a:solidFill>
                <a:schemeClr val="accent4">
                  <a:lumMod val="1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b="1" dirty="0">
                <a:solidFill>
                  <a:schemeClr val="accent4">
                    <a:lumMod val="10000"/>
                  </a:schemeClr>
                </a:solidFill>
              </a:rPr>
              <a:t>Начало работы </a:t>
            </a:r>
            <a:r>
              <a:rPr lang="ru-RU" sz="1800" dirty="0">
                <a:solidFill>
                  <a:schemeClr val="accent4">
                    <a:lumMod val="10000"/>
                  </a:schemeClr>
                </a:solidFill>
              </a:rPr>
              <a:t>– </a:t>
            </a:r>
            <a:r>
              <a:rPr lang="ru-RU" sz="1800" b="1" dirty="0">
                <a:solidFill>
                  <a:schemeClr val="accent4">
                    <a:lumMod val="10000"/>
                  </a:schemeClr>
                </a:solidFill>
              </a:rPr>
              <a:t>подъем</a:t>
            </a:r>
            <a:r>
              <a:rPr lang="ru-RU" sz="1800" dirty="0">
                <a:solidFill>
                  <a:schemeClr val="accent4">
                    <a:lumMod val="10000"/>
                  </a:schemeClr>
                </a:solidFill>
              </a:rPr>
              <a:t> (повышенная активность участников, приподнятое настроение, энтузиазм), 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dirty="0">
                <a:solidFill>
                  <a:schemeClr val="accent4">
                    <a:lumMod val="10000"/>
                  </a:schemeClr>
                </a:solidFill>
              </a:rPr>
              <a:t>затем более или менее заметный </a:t>
            </a:r>
            <a:r>
              <a:rPr lang="ru-RU" sz="1800" b="1" dirty="0">
                <a:solidFill>
                  <a:schemeClr val="accent4">
                    <a:lumMod val="10000"/>
                  </a:schemeClr>
                </a:solidFill>
              </a:rPr>
              <a:t>спад</a:t>
            </a:r>
            <a:r>
              <a:rPr lang="ru-RU" sz="1800" dirty="0">
                <a:solidFill>
                  <a:schemeClr val="accent4">
                    <a:lumMod val="10000"/>
                  </a:schemeClr>
                </a:solidFill>
              </a:rPr>
              <a:t>,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dirty="0">
                <a:solidFill>
                  <a:schemeClr val="accent4">
                    <a:lumMod val="10000"/>
                  </a:schemeClr>
                </a:solidFill>
              </a:rPr>
              <a:t>возможно </a:t>
            </a:r>
            <a:r>
              <a:rPr lang="ru-RU" sz="1800" b="1" dirty="0">
                <a:solidFill>
                  <a:schemeClr val="accent4">
                    <a:lumMod val="10000"/>
                  </a:schemeClr>
                </a:solidFill>
              </a:rPr>
              <a:t>кризис</a:t>
            </a:r>
            <a:r>
              <a:rPr lang="ru-RU" sz="1800" dirty="0">
                <a:solidFill>
                  <a:schemeClr val="accent4">
                    <a:lumMod val="10000"/>
                  </a:schemeClr>
                </a:solidFill>
              </a:rPr>
              <a:t>, за которым может следовать его успешное преодоление и постепенный </a:t>
            </a:r>
            <a:r>
              <a:rPr lang="ru-RU" sz="1800" b="1" dirty="0">
                <a:solidFill>
                  <a:schemeClr val="accent4">
                    <a:lumMod val="10000"/>
                  </a:schemeClr>
                </a:solidFill>
              </a:rPr>
              <a:t>подъем</a:t>
            </a:r>
            <a:r>
              <a:rPr lang="ru-RU" sz="1800" dirty="0">
                <a:solidFill>
                  <a:schemeClr val="accent4">
                    <a:lumMod val="10000"/>
                  </a:schemeClr>
                </a:solidFill>
              </a:rPr>
              <a:t>  вплоть до начального уровня  и выше (Если группа сохраняет себя как общность, то подъем не такой, на котором с точки зрения общей психологической настроенности коллектив находился в начале).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/>
          </a:p>
        </p:txBody>
      </p:sp>
      <p:sp>
        <p:nvSpPr>
          <p:cNvPr id="5" name="Прямоугольник: скругленные углы 4"/>
          <p:cNvSpPr/>
          <p:nvPr/>
        </p:nvSpPr>
        <p:spPr>
          <a:xfrm>
            <a:off x="107950" y="5148263"/>
            <a:ext cx="8928100" cy="144145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b="1" i="1" dirty="0">
                <a:solidFill>
                  <a:schemeClr val="accent4">
                    <a:lumMod val="10000"/>
                  </a:schemeClr>
                </a:solidFill>
              </a:rPr>
              <a:t>МЕЖЛИЧНОСТНЫЕ ОТНОШЕНИЯ В КОЛЛЕКТИВЕ                   КОЛЛЕКТИВИСТСКИЕ ОТНОШЕНИЯ</a:t>
            </a:r>
            <a:r>
              <a:rPr lang="ru-RU" sz="1600" i="1" dirty="0">
                <a:solidFill>
                  <a:schemeClr val="accent4">
                    <a:lumMod val="10000"/>
                  </a:schemeClr>
                </a:solidFill>
              </a:rPr>
              <a:t>:</a:t>
            </a:r>
            <a:r>
              <a:rPr lang="ru-RU" sz="1600" dirty="0">
                <a:solidFill>
                  <a:schemeClr val="accent4">
                    <a:lumMod val="10000"/>
                  </a:schemeClr>
                </a:solidFill>
              </a:rPr>
              <a:t> </a:t>
            </a:r>
            <a:r>
              <a:rPr lang="ru-RU" sz="2000" i="1" dirty="0">
                <a:solidFill>
                  <a:schemeClr val="accent4">
                    <a:lumMod val="10000"/>
                  </a:schemeClr>
                </a:solidFill>
              </a:rPr>
              <a:t>Нравственность, Ответственность, Открытость, Коллективизм, Контактность, Организованность, Информированность, Эффективность.</a:t>
            </a:r>
            <a:endParaRPr lang="ru-RU" sz="2000" dirty="0">
              <a:solidFill>
                <a:schemeClr val="accent4">
                  <a:lumMod val="10000"/>
                </a:schemeClr>
              </a:solidFill>
            </a:endParaRPr>
          </a:p>
          <a:p>
            <a:pPr algn="ctr">
              <a:defRPr/>
            </a:pPr>
            <a:endParaRPr lang="ru-RU" dirty="0"/>
          </a:p>
        </p:txBody>
      </p:sp>
      <p:sp>
        <p:nvSpPr>
          <p:cNvPr id="7" name="Стрелка: изогнутая вниз 6"/>
          <p:cNvSpPr/>
          <p:nvPr/>
        </p:nvSpPr>
        <p:spPr>
          <a:xfrm>
            <a:off x="4932363" y="2565400"/>
            <a:ext cx="1439862" cy="132238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Стрелка: изогнутая вверх 7"/>
          <p:cNvSpPr/>
          <p:nvPr/>
        </p:nvSpPr>
        <p:spPr>
          <a:xfrm>
            <a:off x="5873750" y="3857625"/>
            <a:ext cx="1655763" cy="115093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Стрелка: изогнутая вниз 8"/>
          <p:cNvSpPr/>
          <p:nvPr/>
        </p:nvSpPr>
        <p:spPr>
          <a:xfrm>
            <a:off x="7083425" y="3068638"/>
            <a:ext cx="1439863" cy="78581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Равно 1"/>
          <p:cNvSpPr/>
          <p:nvPr/>
        </p:nvSpPr>
        <p:spPr>
          <a:xfrm>
            <a:off x="4829175" y="5119688"/>
            <a:ext cx="512763" cy="396875"/>
          </a:xfrm>
          <a:prstGeom prst="mathEqua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/>
              <a:t>Сплоченность коллектива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0825" y="1600200"/>
            <a:ext cx="3241675" cy="4530725"/>
          </a:xfrm>
          <a:ln w="28575">
            <a:solidFill>
              <a:srgbClr val="002060"/>
            </a:solidFill>
            <a:prstDash val="lgDashDot"/>
          </a:ln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</a:rPr>
              <a:t>зависит от </a:t>
            </a:r>
            <a:r>
              <a:rPr lang="ru-RU" sz="2000" b="1" i="1" dirty="0">
                <a:solidFill>
                  <a:schemeClr val="accent4">
                    <a:lumMod val="10000"/>
                  </a:schemeClr>
                </a:solidFill>
              </a:rPr>
              <a:t>стадии его зрелости: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</a:rPr>
              <a:t>1. «притирка»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</a:rPr>
              <a:t>2. стадия «конфликтности»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</a:rPr>
              <a:t>3. стадия экспериментирования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</a:rPr>
              <a:t>4. опыт успешного решения проблем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>
                <a:solidFill>
                  <a:schemeClr val="accent4">
                    <a:lumMod val="10000"/>
                  </a:schemeClr>
                </a:solidFill>
              </a:rPr>
              <a:t>5. формирования прочных связей и сплоченности в различных внутри и вне коллективных  ситуациях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19475" y="1125538"/>
            <a:ext cx="5473700" cy="5616575"/>
          </a:xfrm>
          <a:ln w="28575">
            <a:solidFill>
              <a:srgbClr val="002060"/>
            </a:solidFill>
          </a:ln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dirty="0">
                <a:solidFill>
                  <a:schemeClr val="accent4">
                    <a:lumMod val="10000"/>
                  </a:schemeClr>
                </a:solidFill>
              </a:rPr>
              <a:t>Условия благоприятного социально-психологического климата коллектива: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i="1" dirty="0">
                <a:solidFill>
                  <a:schemeClr val="accent4">
                    <a:lumMod val="10000"/>
                  </a:schemeClr>
                </a:solidFill>
              </a:rPr>
              <a:t>* комплектование коллектива</a:t>
            </a:r>
            <a:r>
              <a:rPr lang="ru-RU" sz="1800" dirty="0">
                <a:solidFill>
                  <a:schemeClr val="accent4">
                    <a:lumMod val="10000"/>
                  </a:schemeClr>
                </a:solidFill>
              </a:rPr>
              <a:t> с учетом психологической совместимости людей;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800" dirty="0">
              <a:solidFill>
                <a:schemeClr val="accent4">
                  <a:lumMod val="1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dirty="0">
                <a:solidFill>
                  <a:schemeClr val="accent4">
                    <a:lumMod val="10000"/>
                  </a:schemeClr>
                </a:solidFill>
              </a:rPr>
              <a:t>* оптимальное </a:t>
            </a:r>
            <a:r>
              <a:rPr lang="ru-RU" sz="1800" i="1" dirty="0">
                <a:solidFill>
                  <a:schemeClr val="accent4">
                    <a:lumMod val="10000"/>
                  </a:schemeClr>
                </a:solidFill>
              </a:rPr>
              <a:t> количество лиц в п</a:t>
            </a:r>
            <a:r>
              <a:rPr lang="ru-RU" sz="1800" dirty="0">
                <a:solidFill>
                  <a:schemeClr val="accent4">
                    <a:lumMod val="10000"/>
                  </a:schemeClr>
                </a:solidFill>
              </a:rPr>
              <a:t>одчинении одному руководителю (5–7);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800" i="1" dirty="0">
              <a:solidFill>
                <a:schemeClr val="accent4">
                  <a:lumMod val="1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i="1" dirty="0">
                <a:solidFill>
                  <a:schemeClr val="accent4">
                    <a:lumMod val="10000"/>
                  </a:schemeClr>
                </a:solidFill>
              </a:rPr>
              <a:t>* отсутствие лишних работников и вакансий</a:t>
            </a:r>
            <a:r>
              <a:rPr lang="ru-RU" sz="1800" dirty="0">
                <a:solidFill>
                  <a:schemeClr val="accent4">
                    <a:lumMod val="10000"/>
                  </a:schemeClr>
                </a:solidFill>
              </a:rPr>
              <a:t>;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800" dirty="0">
              <a:solidFill>
                <a:schemeClr val="accent4">
                  <a:lumMod val="1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dirty="0">
                <a:solidFill>
                  <a:schemeClr val="accent4">
                    <a:lumMod val="10000"/>
                  </a:schemeClr>
                </a:solidFill>
              </a:rPr>
              <a:t>*  </a:t>
            </a:r>
            <a:r>
              <a:rPr lang="ru-RU" sz="1800" i="1" dirty="0">
                <a:solidFill>
                  <a:schemeClr val="accent4">
                    <a:lumMod val="10000"/>
                  </a:schemeClr>
                </a:solidFill>
              </a:rPr>
              <a:t>служебный этикет</a:t>
            </a:r>
            <a:r>
              <a:rPr lang="ru-RU" sz="1800" dirty="0">
                <a:solidFill>
                  <a:schemeClr val="accent4">
                    <a:lumMod val="10000"/>
                  </a:schemeClr>
                </a:solidFill>
              </a:rPr>
              <a:t>;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800" dirty="0">
              <a:solidFill>
                <a:schemeClr val="accent4">
                  <a:lumMod val="1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dirty="0">
                <a:solidFill>
                  <a:schemeClr val="accent4">
                    <a:lumMod val="10000"/>
                  </a:schemeClr>
                </a:solidFill>
              </a:rPr>
              <a:t>* применение социально-психологических методов, способствующих </a:t>
            </a:r>
            <a:r>
              <a:rPr lang="ru-RU" sz="1800" i="1" dirty="0">
                <a:solidFill>
                  <a:schemeClr val="accent4">
                    <a:lumMod val="10000"/>
                  </a:schemeClr>
                </a:solidFill>
              </a:rPr>
              <a:t>выработке у членов коллектива навыков эффективного взаимопонимания</a:t>
            </a:r>
            <a:r>
              <a:rPr lang="ru-RU" sz="1800" dirty="0">
                <a:solidFill>
                  <a:schemeClr val="accent4">
                    <a:lumMod val="10000"/>
                  </a:schemeClr>
                </a:solidFill>
              </a:rPr>
              <a:t> и взаимодействия.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особенности студенческого коллектива: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67273" y="836712"/>
            <a:ext cx="8856984" cy="4525963"/>
          </a:xfrm>
        </p:spPr>
        <p:txBody>
          <a:bodyPr/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Обучение - основной вид деятельности, направленный на получение высшего образования;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Направленность на получение профессии, общность социально обусловленных потребностей, интересов, обязательств, приоритетов и перспектив;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Примерно одинаковый возраст, уровень образования, профессиональная ориентировка и т.д.;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Достаточно стабильный состав на протяжении нескольких лет;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Достаточно однородный состав по каким-либо характеристикам (однополый преимущественно в военных и религиозных учреждения высшего образования, разнополый во все  остальных; в большинстве своем включают не вступивших в брак людей и др.);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Высокая степень организации учебной деятельности (расписание, управленческая вертикаль и др.);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Вовлеченность в общественную деятельность;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Совместная творческая деятельность;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Воспитательное воздействие на студенческий коллектив  как важнейшая составляющая образовательного процесса и др.</a:t>
            </a:r>
          </a:p>
        </p:txBody>
      </p:sp>
    </p:spTree>
    <p:extLst>
      <p:ext uri="{BB962C8B-B14F-4D97-AF65-F5344CB8AC3E}">
        <p14:creationId xmlns:p14="http://schemas.microsoft.com/office/powerpoint/2010/main" val="1329910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Взаимоотношения между членами студенческого коллектива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коллектива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-108520" y="1196752"/>
            <a:ext cx="8856984" cy="4525963"/>
          </a:xfrm>
        </p:spPr>
        <p:txBody>
          <a:bodyPr/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Взаимоотношения между членами студенческого коллектива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коллектива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обусловлены  психологическими особенностями каждого из участников (членов коллектива), определяются организацией  учебной деятельности студентов,  учебно-воспитательной работой, находятся под влиянием иных социальных групп, в которые могут быть включены студенты в период обучения.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Сферы взаимоотношений в студенческом коллективе : формальная (организационно-управленческая), учебная, профессионально-ориентированная,  общественная, бытовая, может быть, досуговая и др. </a:t>
            </a:r>
          </a:p>
        </p:txBody>
      </p:sp>
    </p:spTree>
    <p:extLst>
      <p:ext uri="{BB962C8B-B14F-4D97-AF65-F5344CB8AC3E}">
        <p14:creationId xmlns:p14="http://schemas.microsoft.com/office/powerpoint/2010/main" val="2706424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B93F30-D9C9-486F-A280-579A68843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49275"/>
          </a:xfrm>
        </p:spPr>
        <p:txBody>
          <a:bodyPr>
            <a:noAutofit/>
          </a:bodyPr>
          <a:lstStyle/>
          <a:p>
            <a:r>
              <a:rPr lang="ru-RU" sz="3600" dirty="0"/>
              <a:t>Руководство и лидерство в студенческих коллективах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0858E0-660D-4203-B7F4-FC4166F077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3341" y="967563"/>
            <a:ext cx="6970971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800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1A2710C-16D8-4199-A53D-3DED418DCD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37425" y="2846350"/>
            <a:ext cx="3886200" cy="435133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39B7286E-16B0-40EC-B6A2-14399AD79737}"/>
              </a:ext>
            </a:extLst>
          </p:cNvPr>
          <p:cNvSpPr/>
          <p:nvPr/>
        </p:nvSpPr>
        <p:spPr>
          <a:xfrm>
            <a:off x="7271341" y="1463072"/>
            <a:ext cx="1824480" cy="310640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Руководитель =</a:t>
            </a:r>
          </a:p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Лидер</a:t>
            </a:r>
          </a:p>
          <a:p>
            <a:pPr algn="ctr"/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Лидер – не обязательно руководитель</a:t>
            </a:r>
          </a:p>
          <a:p>
            <a:pPr algn="ctr"/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Руководитель – может не быть лидером 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57C4415A-E8C0-4A00-9690-4861E77B510A}"/>
              </a:ext>
            </a:extLst>
          </p:cNvPr>
          <p:cNvSpPr/>
          <p:nvPr/>
        </p:nvSpPr>
        <p:spPr>
          <a:xfrm>
            <a:off x="3180465" y="1628800"/>
            <a:ext cx="4090876" cy="448683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идерство 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процесс </a:t>
            </a:r>
            <a:r>
              <a:rPr lang="ru-RU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психологического влияния</a:t>
            </a:r>
            <a:r>
              <a:rPr lang="ru-RU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одного человека на других при их совместной жизнедеятельности на основе восприятия, подражания, внушения, понимания друг друга. </a:t>
            </a:r>
          </a:p>
          <a:p>
            <a:pPr algn="ctr"/>
            <a:endParaRPr lang="ru-RU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психологическая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характеристика поведения определенных членов группы. </a:t>
            </a:r>
          </a:p>
          <a:p>
            <a:pPr algn="ctr"/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Лидерство основано на принципах 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свободного общения, взаимопонимания и добровольности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1686AE1C-9288-4CF7-A76A-912BE27E8232}"/>
              </a:ext>
            </a:extLst>
          </p:cNvPr>
          <p:cNvSpPr/>
          <p:nvPr/>
        </p:nvSpPr>
        <p:spPr>
          <a:xfrm>
            <a:off x="1" y="1463071"/>
            <a:ext cx="3180464" cy="539492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Руководство </a:t>
            </a: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правовое воздействие</a:t>
            </a:r>
            <a:r>
              <a:rPr lang="ru-RU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руководителя на основе закрепленной за ним  власти</a:t>
            </a:r>
          </a:p>
          <a:p>
            <a:pPr algn="ctr"/>
            <a:endParaRPr lang="ru-RU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социальная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характеристика отношений в группе, коллективе, реализации ролей управления и подчинения. </a:t>
            </a:r>
          </a:p>
          <a:p>
            <a:pPr algn="ctr"/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Руководство основано на принципах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правовых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отношений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социального контроля и применения дисциплинарной практики</a:t>
            </a:r>
          </a:p>
        </p:txBody>
      </p:sp>
    </p:spTree>
    <p:extLst>
      <p:ext uri="{BB962C8B-B14F-4D97-AF65-F5344CB8AC3E}">
        <p14:creationId xmlns:p14="http://schemas.microsoft.com/office/powerpoint/2010/main" val="1303099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accent5">
                    <a:lumMod val="10000"/>
                  </a:schemeClr>
                </a:solidFill>
              </a:rPr>
              <a:t>На эффективность работы коллектива влияют следующие социальные факторы:</a:t>
            </a:r>
            <a:br>
              <a:rPr lang="ru-RU" sz="3200" dirty="0">
                <a:solidFill>
                  <a:schemeClr val="accent5">
                    <a:lumMod val="10000"/>
                  </a:schemeClr>
                </a:solidFill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33363" y="981075"/>
            <a:ext cx="6692900" cy="4530725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400" dirty="0">
                <a:solidFill>
                  <a:schemeClr val="accent5">
                    <a:lumMod val="10000"/>
                  </a:schemeClr>
                </a:solidFill>
              </a:rPr>
              <a:t>1. </a:t>
            </a:r>
            <a:r>
              <a:rPr lang="ru-RU" sz="1600" u="sng" dirty="0">
                <a:solidFill>
                  <a:schemeClr val="accent5">
                    <a:lumMod val="10000"/>
                  </a:schemeClr>
                </a:solidFill>
              </a:rPr>
              <a:t>Руководство коллектива</a:t>
            </a:r>
            <a:r>
              <a:rPr lang="ru-RU" sz="1600" dirty="0">
                <a:solidFill>
                  <a:schemeClr val="accent5">
                    <a:lumMod val="10000"/>
                  </a:schemeClr>
                </a:solidFill>
              </a:rPr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600" dirty="0">
              <a:solidFill>
                <a:schemeClr val="accent5">
                  <a:lumMod val="1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ru-RU" sz="1600" dirty="0">
                <a:solidFill>
                  <a:schemeClr val="accent5">
                    <a:lumMod val="10000"/>
                  </a:schemeClr>
                </a:solidFill>
              </a:rPr>
              <a:t>2. </a:t>
            </a:r>
            <a:r>
              <a:rPr lang="ru-RU" sz="1600" u="sng" dirty="0">
                <a:solidFill>
                  <a:schemeClr val="accent5">
                    <a:lumMod val="10000"/>
                  </a:schemeClr>
                </a:solidFill>
              </a:rPr>
              <a:t>Квалификация сотрудников (у</a:t>
            </a:r>
            <a:r>
              <a:rPr lang="ru-RU" sz="1600" dirty="0">
                <a:solidFill>
                  <a:schemeClr val="accent5">
                    <a:lumMod val="10000"/>
                  </a:schemeClr>
                </a:solidFill>
              </a:rPr>
              <a:t>ровень подготовки студентов). 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600" dirty="0">
                <a:solidFill>
                  <a:schemeClr val="accent5">
                    <a:lumMod val="10000"/>
                  </a:schemeClr>
                </a:solidFill>
              </a:rPr>
              <a:t>. 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600" dirty="0">
              <a:solidFill>
                <a:schemeClr val="accent5">
                  <a:lumMod val="1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600" dirty="0">
                <a:solidFill>
                  <a:schemeClr val="accent5">
                    <a:lumMod val="10000"/>
                  </a:schemeClr>
                </a:solidFill>
              </a:rPr>
              <a:t>3. </a:t>
            </a:r>
            <a:r>
              <a:rPr lang="ru-RU" sz="1600" u="sng" dirty="0">
                <a:solidFill>
                  <a:schemeClr val="accent5">
                    <a:lumMod val="10000"/>
                  </a:schemeClr>
                </a:solidFill>
              </a:rPr>
              <a:t>Микроклимат</a:t>
            </a:r>
            <a:r>
              <a:rPr lang="ru-RU" sz="1600" dirty="0">
                <a:solidFill>
                  <a:schemeClr val="accent5">
                    <a:lumMod val="10000"/>
                  </a:schemeClr>
                </a:solidFill>
              </a:rPr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600" dirty="0">
              <a:solidFill>
                <a:schemeClr val="accent5">
                  <a:lumMod val="1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600" dirty="0">
                <a:solidFill>
                  <a:schemeClr val="accent5">
                    <a:lumMod val="10000"/>
                  </a:schemeClr>
                </a:solidFill>
              </a:rPr>
              <a:t>4. </a:t>
            </a:r>
            <a:r>
              <a:rPr lang="ru-RU" sz="1600" u="sng" dirty="0">
                <a:solidFill>
                  <a:schemeClr val="accent5">
                    <a:lumMod val="10000"/>
                  </a:schemeClr>
                </a:solidFill>
              </a:rPr>
              <a:t>Постановка целей</a:t>
            </a:r>
            <a:r>
              <a:rPr lang="ru-RU" sz="1600" dirty="0">
                <a:solidFill>
                  <a:schemeClr val="accent5">
                    <a:lumMod val="10000"/>
                  </a:schemeClr>
                </a:solidFill>
              </a:rPr>
              <a:t>. 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600" dirty="0">
                <a:solidFill>
                  <a:schemeClr val="accent5">
                    <a:lumMod val="10000"/>
                  </a:schemeClr>
                </a:solidFill>
              </a:rPr>
              <a:t>5. </a:t>
            </a:r>
            <a:r>
              <a:rPr lang="ru-RU" sz="1600" u="sng" dirty="0">
                <a:solidFill>
                  <a:schemeClr val="accent5">
                    <a:lumMod val="10000"/>
                  </a:schemeClr>
                </a:solidFill>
              </a:rPr>
              <a:t>Результаты совместной деятельности</a:t>
            </a:r>
            <a:r>
              <a:rPr lang="ru-RU" sz="1600" dirty="0">
                <a:solidFill>
                  <a:schemeClr val="accent5">
                    <a:lumMod val="10000"/>
                  </a:schemeClr>
                </a:solidFill>
              </a:rPr>
              <a:t>. 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600" dirty="0">
                <a:solidFill>
                  <a:schemeClr val="accent5">
                    <a:lumMod val="10000"/>
                  </a:schemeClr>
                </a:solidFill>
              </a:rPr>
              <a:t>6. </a:t>
            </a:r>
            <a:r>
              <a:rPr lang="ru-RU" sz="1600" u="sng" dirty="0">
                <a:solidFill>
                  <a:schemeClr val="accent5">
                    <a:lumMod val="10000"/>
                  </a:schemeClr>
                </a:solidFill>
              </a:rPr>
              <a:t>Методы подготовки и принятия решений</a:t>
            </a:r>
            <a:r>
              <a:rPr lang="ru-RU" sz="1600" dirty="0">
                <a:solidFill>
                  <a:schemeClr val="accent5">
                    <a:lumMod val="10000"/>
                  </a:schemeClr>
                </a:solidFill>
              </a:rPr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600" dirty="0">
              <a:solidFill>
                <a:schemeClr val="accent5">
                  <a:lumMod val="1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600" dirty="0">
                <a:solidFill>
                  <a:schemeClr val="accent5">
                    <a:lumMod val="10000"/>
                  </a:schemeClr>
                </a:solidFill>
              </a:rPr>
              <a:t>7. </a:t>
            </a:r>
            <a:r>
              <a:rPr lang="ru-RU" sz="1600" u="sng" dirty="0">
                <a:solidFill>
                  <a:schemeClr val="accent5">
                    <a:lumMod val="10000"/>
                  </a:schemeClr>
                </a:solidFill>
              </a:rPr>
              <a:t>Свобода суждений, открытость, гласность</a:t>
            </a:r>
            <a:r>
              <a:rPr lang="ru-RU" sz="1600" dirty="0">
                <a:solidFill>
                  <a:schemeClr val="accent5">
                    <a:lumMod val="10000"/>
                  </a:schemeClr>
                </a:solidFill>
              </a:rPr>
              <a:t>. 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600" dirty="0">
              <a:solidFill>
                <a:schemeClr val="accent5">
                  <a:lumMod val="1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600" dirty="0">
                <a:solidFill>
                  <a:schemeClr val="accent5">
                    <a:lumMod val="10000"/>
                  </a:schemeClr>
                </a:solidFill>
              </a:rPr>
              <a:t>8. </a:t>
            </a:r>
            <a:r>
              <a:rPr lang="ru-RU" sz="1600" u="sng" dirty="0">
                <a:solidFill>
                  <a:schemeClr val="accent5">
                    <a:lumMod val="10000"/>
                  </a:schemeClr>
                </a:solidFill>
              </a:rPr>
              <a:t>Уровень индивидуальных способностей. </a:t>
            </a:r>
            <a:r>
              <a:rPr lang="ru-RU" sz="1600" dirty="0">
                <a:solidFill>
                  <a:schemeClr val="accent5">
                    <a:lumMod val="10000"/>
                  </a:schemeClr>
                </a:solidFill>
              </a:rPr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600" dirty="0">
              <a:solidFill>
                <a:schemeClr val="accent5">
                  <a:lumMod val="1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600" dirty="0">
                <a:solidFill>
                  <a:schemeClr val="accent5">
                    <a:lumMod val="10000"/>
                  </a:schemeClr>
                </a:solidFill>
              </a:rPr>
              <a:t>9. </a:t>
            </a:r>
            <a:r>
              <a:rPr lang="ru-RU" sz="1600" u="sng" dirty="0">
                <a:solidFill>
                  <a:schemeClr val="accent5">
                    <a:lumMod val="10000"/>
                  </a:schemeClr>
                </a:solidFill>
              </a:rPr>
              <a:t>Творческие способности коллектива</a:t>
            </a:r>
            <a:r>
              <a:rPr lang="ru-RU" sz="1600" dirty="0">
                <a:solidFill>
                  <a:schemeClr val="accent5">
                    <a:lumMod val="10000"/>
                  </a:schemeClr>
                </a:solidFill>
              </a:rPr>
              <a:t>. 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600" dirty="0">
              <a:solidFill>
                <a:schemeClr val="accent5">
                  <a:lumMod val="1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600" dirty="0">
                <a:solidFill>
                  <a:schemeClr val="accent5">
                    <a:lumMod val="10000"/>
                  </a:schemeClr>
                </a:solidFill>
              </a:rPr>
              <a:t>10. </a:t>
            </a:r>
            <a:r>
              <a:rPr lang="ru-RU" sz="1600" u="sng" dirty="0">
                <a:solidFill>
                  <a:schemeClr val="accent5">
                    <a:lumMod val="10000"/>
                  </a:schemeClr>
                </a:solidFill>
              </a:rPr>
              <a:t>Отношения с другими коллективами</a:t>
            </a:r>
            <a:r>
              <a:rPr lang="ru-RU" sz="1600" dirty="0">
                <a:solidFill>
                  <a:schemeClr val="accent5">
                    <a:lumMod val="10000"/>
                  </a:schemeClr>
                </a:solidFill>
              </a:rPr>
              <a:t>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600" dirty="0"/>
          </a:p>
        </p:txBody>
      </p:sp>
      <p:sp>
        <p:nvSpPr>
          <p:cNvPr id="5" name="Прямоугольник: скругленные углы 4"/>
          <p:cNvSpPr/>
          <p:nvPr/>
        </p:nvSpPr>
        <p:spPr>
          <a:xfrm>
            <a:off x="3708400" y="1057275"/>
            <a:ext cx="5164138" cy="43021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>
                <a:solidFill>
                  <a:schemeClr val="accent5">
                    <a:lumMod val="10000"/>
                  </a:schemeClr>
                </a:solidFill>
              </a:rPr>
              <a:t>Определяет качество работы коллектива</a:t>
            </a:r>
            <a:endParaRPr lang="ru-RU" sz="1600" dirty="0"/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6659563" y="1989138"/>
            <a:ext cx="2378075" cy="114458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 dirty="0">
              <a:solidFill>
                <a:schemeClr val="accent5">
                  <a:lumMod val="10000"/>
                </a:schemeClr>
              </a:solidFill>
            </a:endParaRPr>
          </a:p>
          <a:p>
            <a:pPr algn="ctr">
              <a:defRPr/>
            </a:pPr>
            <a:r>
              <a:rPr lang="ru-RU" sz="1600" dirty="0">
                <a:solidFill>
                  <a:schemeClr val="accent5">
                    <a:lumMod val="10000"/>
                  </a:schemeClr>
                </a:solidFill>
              </a:rPr>
              <a:t>Четкость целей позволяет каждому вносить свой вклад в общее дело.</a:t>
            </a:r>
          </a:p>
          <a:p>
            <a:pPr algn="ctr">
              <a:defRPr/>
            </a:pPr>
            <a:endParaRPr lang="ru-RU" sz="1600" dirty="0"/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5940425" y="3133725"/>
            <a:ext cx="3074988" cy="153193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 dirty="0">
              <a:solidFill>
                <a:schemeClr val="accent5">
                  <a:lumMod val="10000"/>
                </a:schemeClr>
              </a:solidFill>
            </a:endParaRPr>
          </a:p>
          <a:p>
            <a:pPr algn="ctr">
              <a:defRPr/>
            </a:pPr>
            <a:r>
              <a:rPr lang="ru-RU" sz="1600" dirty="0">
                <a:solidFill>
                  <a:schemeClr val="accent5">
                    <a:lumMod val="10000"/>
                  </a:schemeClr>
                </a:solidFill>
              </a:rPr>
              <a:t>Наибольшими возможностями обладает коллектив с высоким уровнем индивидуальных способностей его членов.</a:t>
            </a:r>
          </a:p>
          <a:p>
            <a:pPr algn="ctr">
              <a:defRPr/>
            </a:pPr>
            <a:endParaRPr lang="ru-RU" sz="1600" dirty="0"/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4427538" y="4724400"/>
            <a:ext cx="4587875" cy="201771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600" dirty="0">
                <a:solidFill>
                  <a:schemeClr val="accent5">
                    <a:lumMod val="10000"/>
                  </a:schemeClr>
                </a:solidFill>
              </a:rPr>
              <a:t>Коллективное творчество предусматривает: определение задачи, зарождение идей, отбор и развитие наиболее ценных идей, их проверка, внедрение новшества. Поиск новых знаний, идей, перспективных методов работы  - внутренняя потребность людей, стимулы  развития индивидуальных творческих способностей каждого члена коллектива.</a:t>
            </a:r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3635375" y="1989138"/>
            <a:ext cx="2128838" cy="79692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chemeClr val="accent5">
                    <a:lumMod val="10000"/>
                  </a:schemeClr>
                </a:solidFill>
              </a:rPr>
              <a:t>Сплоченность заразительна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4781</TotalTime>
  <Words>2120</Words>
  <Application>Microsoft Office PowerPoint</Application>
  <PresentationFormat>Экран (4:3)</PresentationFormat>
  <Paragraphs>317</Paragraphs>
  <Slides>24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2" baseType="lpstr">
      <vt:lpstr>Arial</vt:lpstr>
      <vt:lpstr>Calibri</vt:lpstr>
      <vt:lpstr>Raleway</vt:lpstr>
      <vt:lpstr>Segoe UI</vt:lpstr>
      <vt:lpstr>Times New Roman</vt:lpstr>
      <vt:lpstr>Verdana</vt:lpstr>
      <vt:lpstr>Wingdings</vt:lpstr>
      <vt:lpstr>Тема Office</vt:lpstr>
      <vt:lpstr> Раздел III Тема 12 Психолого-педагогические основы работы со студенческим коллективом</vt:lpstr>
      <vt:lpstr>        </vt:lpstr>
      <vt:lpstr>Понятие коллектива</vt:lpstr>
      <vt:lpstr>Презентация PowerPoint</vt:lpstr>
      <vt:lpstr>Сплоченность коллектива</vt:lpstr>
      <vt:lpstr>особенности студенческого коллектива: </vt:lpstr>
      <vt:lpstr>Взаимоотношения между членами студенческого коллектива коллектива</vt:lpstr>
      <vt:lpstr>Руководство и лидерство в студенческих коллективах </vt:lpstr>
      <vt:lpstr>На эффективность работы коллектива влияют следующие социальные факторы: </vt:lpstr>
      <vt:lpstr>На эффективность работы коллектива влияют психологические факторы: </vt:lpstr>
      <vt:lpstr>Мотивы личности </vt:lpstr>
      <vt:lpstr>Психологический климат коллектива (социально-психологический климат)</vt:lpstr>
      <vt:lpstr>Признаки благоприятного психологического климата коллектива </vt:lpstr>
      <vt:lpstr> управление социально-психологическим климатом  </vt:lpstr>
      <vt:lpstr>Факторы, мешающие творчеству и успешной работе в коллективе, зависящие от  членов коллектива </vt:lpstr>
      <vt:lpstr>Конфликт </vt:lpstr>
      <vt:lpstr>КЛАССИФИКАЦИЯ КОНФЛИКТОВ</vt:lpstr>
      <vt:lpstr>ЛИЧНОСТНЫЕ ПРИЧИНЫ КОНФЛИКТОВ </vt:lpstr>
      <vt:lpstr>  основные стадии в развитии конфликта </vt:lpstr>
      <vt:lpstr>  основные стадии в развитии конфликта </vt:lpstr>
      <vt:lpstr>действия в конфликте </vt:lpstr>
      <vt:lpstr>стили поведения при конфликте  стратегии поведения в конфликтной ситуации</vt:lpstr>
      <vt:lpstr>разрешение конфликта</vt:lpstr>
      <vt:lpstr> Раздел III Тема 12 Психолого-педагогические основы работы со студенческим коллективом</vt:lpstr>
    </vt:vector>
  </TitlesOfParts>
  <Company>Nlb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Фактографическая информация</dc:title>
  <dc:creator>a_bulanov</dc:creator>
  <cp:lastModifiedBy>Татьяна Кузьминич</cp:lastModifiedBy>
  <cp:revision>403</cp:revision>
  <cp:lastPrinted>2022-09-21T23:07:10Z</cp:lastPrinted>
  <dcterms:created xsi:type="dcterms:W3CDTF">2009-02-12T16:22:24Z</dcterms:created>
  <dcterms:modified xsi:type="dcterms:W3CDTF">2024-10-31T00:06:21Z</dcterms:modified>
</cp:coreProperties>
</file>