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5"/>
  </p:notesMasterIdLst>
  <p:sldIdLst>
    <p:sldId id="256" r:id="rId2"/>
    <p:sldId id="531" r:id="rId3"/>
    <p:sldId id="532" r:id="rId4"/>
    <p:sldId id="414" r:id="rId5"/>
    <p:sldId id="529" r:id="rId6"/>
    <p:sldId id="512" r:id="rId7"/>
    <p:sldId id="416" r:id="rId8"/>
    <p:sldId id="530" r:id="rId9"/>
    <p:sldId id="528" r:id="rId10"/>
    <p:sldId id="515" r:id="rId11"/>
    <p:sldId id="527" r:id="rId12"/>
    <p:sldId id="516" r:id="rId13"/>
    <p:sldId id="517" r:id="rId14"/>
    <p:sldId id="533" r:id="rId15"/>
    <p:sldId id="418" r:id="rId16"/>
    <p:sldId id="417" r:id="rId17"/>
    <p:sldId id="419" r:id="rId18"/>
    <p:sldId id="510" r:id="rId19"/>
    <p:sldId id="523" r:id="rId20"/>
    <p:sldId id="519" r:id="rId21"/>
    <p:sldId id="522" r:id="rId22"/>
    <p:sldId id="525" r:id="rId23"/>
    <p:sldId id="534" r:id="rId24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531"/>
            <p14:sldId id="532"/>
            <p14:sldId id="414"/>
            <p14:sldId id="529"/>
            <p14:sldId id="512"/>
            <p14:sldId id="416"/>
            <p14:sldId id="530"/>
            <p14:sldId id="528"/>
            <p14:sldId id="515"/>
            <p14:sldId id="527"/>
            <p14:sldId id="516"/>
            <p14:sldId id="517"/>
            <p14:sldId id="533"/>
            <p14:sldId id="418"/>
            <p14:sldId id="417"/>
            <p14:sldId id="419"/>
            <p14:sldId id="510"/>
            <p14:sldId id="523"/>
            <p14:sldId id="519"/>
            <p14:sldId id="522"/>
            <p14:sldId id="525"/>
            <p14:sldId id="5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CCFF"/>
    <a:srgbClr val="CC99FF"/>
    <a:srgbClr val="0F0911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67" autoAdjust="0"/>
  </p:normalViewPr>
  <p:slideViewPr>
    <p:cSldViewPr snapToGrid="0">
      <p:cViewPr varScale="1">
        <p:scale>
          <a:sx n="73" d="100"/>
          <a:sy n="73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3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37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2F8D6-D534-4030-AEA3-9F03445F5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07953D-8223-475F-804E-42B840D4A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E693EB-3EA4-4DA1-9474-7AFA3564B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067255-A9D1-4D3D-9020-88D6283E2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0C0E7F-2040-423B-BC12-41FEBD57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79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C80BB-5CC7-4591-8A60-727DDD654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64BF39-D143-447C-A4B2-F28FB79B2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60559A-3BCE-479E-B095-2B984418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673EFD-4DCC-4D50-852D-060DF28C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9D81AC-544D-4A0F-8A4D-033567AD9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17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586577-F73B-4231-AF2B-269AB4889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21203B-8654-493F-B7A7-C8B718899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845ADA-E818-4097-8B36-38B6A4E8B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177923-2232-4653-988D-46D9DA4A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CC149-E216-470A-8A76-52FFF563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92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E0C9F-3C39-4B93-AF4F-71667556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D82858-503C-4483-8588-50D4E8098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BB75BC-9E40-428B-9A98-A965C726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00EFC1-39DD-4E9A-B8C4-FEDBC00E9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B08B58-39CE-45AD-93A1-4AD5FE08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4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00FF1-6EE6-4C7E-BEFF-DB672A74F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4BF0F1-0072-42D3-897E-34EBB8398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AE5671-32A4-41BC-B0BB-32BCE680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DC9B1-950C-4F7C-A58E-044B183A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39B6D4-9CAB-47AA-BCD5-ECDCD6A5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0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54B48-A14B-4072-AB67-D7E0C881D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3E0BE7-A93C-468C-A66F-9944BF36A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DB7F82-C7A8-4C4B-9D05-2072295F8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8A5842-6652-494D-8EF6-199211206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4BF19D-B1D8-4833-9C9E-429D40343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009BB0-82DC-426F-802C-D781EACE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1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0D385-5557-4A25-9842-3345DE55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364679-722A-48A7-BCBB-D517F2C3E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8C456C-132D-42F6-B185-AD5E48BDA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5F2AB4-68D6-4BFA-8733-5C17F472D5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04434DA-EE71-4739-A813-2D9F3B4CD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27196E8-0ABE-40BB-B9D0-58134506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0B7C3C-666A-464B-84BC-B5732733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9065603-C4D4-432B-A9E8-5A73A69E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86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9973F-DCE0-4AE2-BEE8-5B6682096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0CAEB3F-8ED8-488E-A541-D2DCD79F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C37C25-DD5E-4F05-A2C3-98D29295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79B15BD-5BA4-49E4-A1B3-DAC660D5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64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E96B68-8913-44CD-95FD-F50727E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AEC0E3E-7D58-49C3-A064-2D57A213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7F0DC6-A0A3-43D7-96BC-09096C2B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18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2A1BE-452A-4C5A-8884-FB1578D57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79FFFA-14EB-4A1B-9CC9-36811183C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51F459-0C21-4950-9E8E-46F843F00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FC5E22-1363-436C-AC60-3B8EC465C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13CD0-6724-4AE5-80C5-03B553AB3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A40836-E9A5-4F79-A717-DAEB9FC9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33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857D1-20C7-48FA-89ED-F00489814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D5E6B79-2D69-4BF2-B2DF-F38868339F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67A401-F5DB-4906-A906-FBC26A07A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3364BC-1137-4501-A0A6-610248FEB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0DB432-8BF7-4829-8580-FFED37F8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550A6A-479A-4618-A633-98766245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7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  <a:gs pos="83000">
              <a:schemeClr val="accent6">
                <a:lumMod val="20000"/>
                <a:lumOff val="80000"/>
                <a:alpha val="9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A662F-C9FB-4082-B308-6ECB96A7D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D00454-5B90-4FAF-A2F7-E88C21EFD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66B911-CDF9-453A-8AF2-95ED71A6D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88A3C-D7BE-4CE2-9C6E-54929B433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66FF83-2919-449E-9A60-BDCC699B4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70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club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6537" y="768928"/>
            <a:ext cx="10379824" cy="3747654"/>
          </a:xfrm>
        </p:spPr>
        <p:txBody>
          <a:bodyPr>
            <a:noAutofit/>
          </a:bodyPr>
          <a:lstStyle/>
          <a:p>
            <a:pPr algn="l"/>
            <a:r>
              <a:rPr lang="ru-RU" sz="3600" b="1" dirty="0"/>
              <a:t>Раздел </a:t>
            </a:r>
            <a:r>
              <a:rPr lang="en-US" sz="3600" b="1" dirty="0"/>
              <a:t>III </a:t>
            </a:r>
            <a:r>
              <a:rPr lang="ru-RU" sz="3600" b="1" dirty="0"/>
              <a:t> Тема 11  </a:t>
            </a:r>
            <a:br>
              <a:rPr lang="ru-RU" sz="3600" b="1" dirty="0"/>
            </a:br>
            <a:r>
              <a:rPr lang="ru-RU" sz="4400" dirty="0"/>
              <a:t>Воспитание студенческой молодежи в условиях глобальных вызовов и рисков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5"/>
            <a:ext cx="10379824" cy="1463039"/>
          </a:xfrm>
        </p:spPr>
        <p:txBody>
          <a:bodyPr/>
          <a:lstStyle/>
          <a:p>
            <a:pPr algn="r"/>
            <a:r>
              <a:rPr lang="ru-RU" dirty="0" err="1"/>
              <a:t>Кузьминич</a:t>
            </a:r>
            <a:r>
              <a:rPr lang="ru-RU" dirty="0"/>
              <a:t> Татьяна Васильевна, </a:t>
            </a:r>
          </a:p>
          <a:p>
            <a:pPr algn="r"/>
            <a:r>
              <a:rPr lang="ru-RU" dirty="0"/>
              <a:t>Кандидат педагогических наук, доцент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6" y="137597"/>
            <a:ext cx="1783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49703" y="7025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4AB09-2246-4517-BEEE-C0547710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59" y="156949"/>
            <a:ext cx="11282082" cy="1059305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основные принципы </a:t>
            </a:r>
            <a:r>
              <a:rPr lang="ru-RU" b="1" dirty="0"/>
              <a:t>воспитательного процесса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755AB3-CC93-4BCB-89ED-41AE1E054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129" y="995083"/>
            <a:ext cx="2089513" cy="3003711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/>
              <a:t>Принципы, которые определяют совокупность требований к содержанию воспитательного процесса</a:t>
            </a: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7E5AAE-E68A-4BD3-A6B2-B5A7CA7CF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07223" y="868874"/>
            <a:ext cx="8948641" cy="598912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/>
              <a:t>1. </a:t>
            </a:r>
            <a:r>
              <a:rPr lang="ru-RU" b="1" dirty="0"/>
              <a:t>Принцип </a:t>
            </a:r>
            <a:r>
              <a:rPr lang="ru-RU" b="1" dirty="0" err="1"/>
              <a:t>природосообразности</a:t>
            </a:r>
            <a:r>
              <a:rPr lang="ru-RU" dirty="0"/>
              <a:t> (взаимосвязь естественных и социальных процессов, воспитание согласуется с общими законами развития природы и человека, формируется  ответственность за развитие самого себя, за состояние и дальнейшую эволюцию цивилизации)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b="1" dirty="0"/>
              <a:t>Принцип </a:t>
            </a:r>
            <a:r>
              <a:rPr lang="ru-RU" b="1" dirty="0" err="1"/>
              <a:t>культуросообразности</a:t>
            </a:r>
            <a:r>
              <a:rPr lang="ru-RU" dirty="0"/>
              <a:t> (воспитание должно основываться на общечеловеческих ценностях культуры, осуществляться в соответствии с ценностями и нормами национальной культуры, особенностями и традициями тех или иных регионов) </a:t>
            </a:r>
          </a:p>
          <a:p>
            <a:pPr marL="0" indent="0">
              <a:buNone/>
            </a:pPr>
            <a:r>
              <a:rPr lang="ru-RU" b="1" dirty="0"/>
              <a:t>3. Принцип </a:t>
            </a:r>
            <a:r>
              <a:rPr lang="ru-RU" b="1" dirty="0" err="1"/>
              <a:t>центрации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4. Принцип научности </a:t>
            </a:r>
            <a:endParaRPr lang="ru-RU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5890C060-C39E-44EA-AB46-C368D6A1E916}"/>
              </a:ext>
            </a:extLst>
          </p:cNvPr>
          <p:cNvCxnSpPr>
            <a:cxnSpLocks/>
          </p:cNvCxnSpPr>
          <p:nvPr/>
        </p:nvCxnSpPr>
        <p:spPr>
          <a:xfrm flipH="1">
            <a:off x="1050878" y="641445"/>
            <a:ext cx="982638" cy="3536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D416BAC-7F7D-4134-BAF4-E2DB9ED63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" y="4195483"/>
            <a:ext cx="3113094" cy="250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8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4AB09-2246-4517-BEEE-C0547710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59" y="156949"/>
            <a:ext cx="11282082" cy="105930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принципы воспитательного процесса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755AB3-CC93-4BCB-89ED-41AE1E054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720" y="572003"/>
            <a:ext cx="2744605" cy="3003711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/>
              <a:t>Принципы, которые определяют совокупность требований к содержанию воспитательного процесса</a:t>
            </a: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7E5AAE-E68A-4BD3-A6B2-B5A7CA7CF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97579" y="868874"/>
            <a:ext cx="9258285" cy="598912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природосообразности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центрации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(признание приоритета личности по отношению к обществу, государству, социальным институтам. Процессы воспитания, институты воспитания  являются   средствами развития личности). 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altLang="ru-RU" sz="20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гуманизма (</a:t>
            </a:r>
            <a:r>
              <a:rPr lang="ru-RU" alt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личности, признание ее человеческих и гражданских прав, вера в способности и возможности ее совершенствования).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научности </a:t>
            </a:r>
            <a:r>
              <a:rPr lang="ru-RU" alt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(учитываются возрастные, половые и психологические особенности обучающихся,  широко применяются  достижения системы  научных знаний о человеке).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ненасилия и толерантности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связи воспитания с жизнью (у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чет демографических, социальных, экономических, экологических и других условий жизнедеятельности </a:t>
            </a:r>
            <a:r>
              <a:rPr lang="ru-RU" alt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обучающегося).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вариативности деятельности (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воспитательной деятельности изменяющимся интересам, потребностям и возможностям обучающегося).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000" dirty="0">
              <a:solidFill>
                <a:srgbClr val="444444"/>
              </a:solidFill>
              <a:latin typeface="Open Sans"/>
            </a:endParaRPr>
          </a:p>
          <a:p>
            <a:pPr marL="0" indent="0">
              <a:buNone/>
            </a:pPr>
            <a:endParaRPr lang="ru-RU" altLang="ru-RU" sz="2000" dirty="0">
              <a:solidFill>
                <a:srgbClr val="444444"/>
              </a:solidFill>
              <a:latin typeface="Open Sans"/>
            </a:endParaRP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335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DAB9-F987-4A19-9FFC-5447156B2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65" y="132536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Принципы организации воспитательного процесса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1B77EB-93EA-491E-8155-2E4F8FA11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057" y="1191841"/>
            <a:ext cx="4645152" cy="32709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 Принцип </a:t>
            </a:r>
            <a:r>
              <a:rPr lang="ru-RU" b="1" dirty="0"/>
              <a:t>гуманистической ориентации, </a:t>
            </a:r>
          </a:p>
          <a:p>
            <a:pPr marL="0" indent="0">
              <a:buNone/>
            </a:pPr>
            <a:r>
              <a:rPr lang="ru-RU" dirty="0"/>
              <a:t>2. Принцип </a:t>
            </a:r>
            <a:r>
              <a:rPr lang="ru-RU" b="1" dirty="0"/>
              <a:t>социальной адекватности, </a:t>
            </a:r>
          </a:p>
          <a:p>
            <a:pPr marL="0" indent="0">
              <a:buNone/>
            </a:pPr>
            <a:r>
              <a:rPr lang="ru-RU" dirty="0"/>
              <a:t>3. Принцип </a:t>
            </a:r>
            <a:r>
              <a:rPr lang="ru-RU" b="1" dirty="0"/>
              <a:t>индивидуализации, </a:t>
            </a:r>
          </a:p>
          <a:p>
            <a:pPr marL="0" indent="0">
              <a:buNone/>
            </a:pPr>
            <a:r>
              <a:rPr lang="ru-RU" dirty="0"/>
              <a:t>4. Принцип </a:t>
            </a:r>
            <a:r>
              <a:rPr lang="ru-RU" b="1" dirty="0"/>
              <a:t>социального закаливания,  </a:t>
            </a:r>
          </a:p>
          <a:p>
            <a:pPr marL="0" indent="0">
              <a:buNone/>
            </a:pPr>
            <a:r>
              <a:rPr lang="ru-RU" dirty="0"/>
              <a:t>5. Принцип </a:t>
            </a:r>
            <a:r>
              <a:rPr lang="ru-RU" b="1" dirty="0"/>
              <a:t>создания воспитывающей среды. </a:t>
            </a: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67EE4E5-543B-4167-8B01-D9C0B215BBBD}"/>
              </a:ext>
            </a:extLst>
          </p:cNvPr>
          <p:cNvSpPr/>
          <p:nvPr/>
        </p:nvSpPr>
        <p:spPr>
          <a:xfrm>
            <a:off x="4353636" y="662188"/>
            <a:ext cx="7708377" cy="6280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i="1" dirty="0">
              <a:solidFill>
                <a:srgbClr val="002060"/>
              </a:solidFill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</a:rPr>
              <a:t>Принципы организации воспитательного процесса (</a:t>
            </a:r>
            <a:r>
              <a:rPr lang="ru-RU" sz="2000" dirty="0">
                <a:solidFill>
                  <a:srgbClr val="002060"/>
                </a:solidFill>
              </a:rPr>
              <a:t>дополняют и инструментируют принципы содержания воспитания)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17F87BA-C5E4-4A05-B372-EBB21196A237}"/>
              </a:ext>
            </a:extLst>
          </p:cNvPr>
          <p:cNvSpPr/>
          <p:nvPr/>
        </p:nvSpPr>
        <p:spPr>
          <a:xfrm>
            <a:off x="4969497" y="1290249"/>
            <a:ext cx="2690433" cy="4827695"/>
          </a:xfrm>
          <a:prstGeom prst="roundRect">
            <a:avLst>
              <a:gd name="adj" fmla="val 2224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>
                <a:solidFill>
                  <a:schemeClr val="tx1"/>
                </a:solidFill>
              </a:rPr>
              <a:t>1. Отношение к воспитанникам как  главной ценности в системе человеческих отношений, у</a:t>
            </a:r>
            <a:r>
              <a:rPr lang="ru-RU" dirty="0">
                <a:solidFill>
                  <a:schemeClr val="tx1"/>
                </a:solidFill>
              </a:rPr>
              <a:t>важительное отношение к человеку, обеспечение в воспитательных системах  свободы совести, вероисповедания и мировоззрения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E5713D09-9384-4A24-A2EA-26B178794EF9}"/>
              </a:ext>
            </a:extLst>
          </p:cNvPr>
          <p:cNvSpPr/>
          <p:nvPr/>
        </p:nvSpPr>
        <p:spPr>
          <a:xfrm>
            <a:off x="7767626" y="1355011"/>
            <a:ext cx="1990748" cy="29446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.соответствие содержания и средств </a:t>
            </a:r>
            <a:r>
              <a:rPr lang="ru-RU" dirty="0" err="1">
                <a:solidFill>
                  <a:schemeClr val="tx1"/>
                </a:solidFill>
              </a:rPr>
              <a:t>воспи-тания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социаль</a:t>
            </a:r>
            <a:r>
              <a:rPr lang="ru-RU" dirty="0">
                <a:solidFill>
                  <a:schemeClr val="tx1"/>
                </a:solidFill>
              </a:rPr>
              <a:t>-ной ситуации организации процесса воспитания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B21C0F51-8EED-4A7B-9AED-3C308A0F4E40}"/>
              </a:ext>
            </a:extLst>
          </p:cNvPr>
          <p:cNvSpPr/>
          <p:nvPr/>
        </p:nvSpPr>
        <p:spPr>
          <a:xfrm>
            <a:off x="9866070" y="1455363"/>
            <a:ext cx="2307755" cy="26414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3. определение индивидуальной траектории развития каждого воспитанника, с учетом его индивидуальных особенностей.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CB837A7-350E-43BD-9DD7-A4DD39BF8D15}"/>
              </a:ext>
            </a:extLst>
          </p:cNvPr>
          <p:cNvSpPr/>
          <p:nvPr/>
        </p:nvSpPr>
        <p:spPr>
          <a:xfrm>
            <a:off x="22697" y="4458728"/>
            <a:ext cx="4849554" cy="23992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</a:rPr>
              <a:t>4</a:t>
            </a:r>
            <a:r>
              <a:rPr lang="ru-RU" dirty="0">
                <a:solidFill>
                  <a:schemeClr val="tx1"/>
                </a:solidFill>
              </a:rPr>
              <a:t>. включение воспитанников</a:t>
            </a:r>
          </a:p>
          <a:p>
            <a:r>
              <a:rPr lang="ru-RU" dirty="0">
                <a:solidFill>
                  <a:schemeClr val="tx1"/>
                </a:solidFill>
              </a:rPr>
              <a:t>в ситуации, требующие волевого усилия для преодоления негативного</a:t>
            </a:r>
          </a:p>
          <a:p>
            <a:r>
              <a:rPr lang="ru-RU" dirty="0">
                <a:solidFill>
                  <a:schemeClr val="tx1"/>
                </a:solidFill>
              </a:rPr>
              <a:t>воздействия социума, овладения способами, адекватными индивидуальным особенностям человека, формирование социального иммунитета и  стрессоустойчивости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8224ECAB-B9D4-4A9A-8265-02C152DB4B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999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8618F0-81B0-40BE-9E4D-154A70BA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12773" cy="1325563"/>
          </a:xfrm>
        </p:spPr>
        <p:txBody>
          <a:bodyPr/>
          <a:lstStyle/>
          <a:p>
            <a:r>
              <a:rPr lang="ru-RU" dirty="0"/>
              <a:t>5. Принцип </a:t>
            </a:r>
            <a:r>
              <a:rPr lang="ru-RU" b="1" dirty="0"/>
              <a:t>создания воспитывающей среды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FA7409-E739-4149-B716-CCC3A9291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751" y="1331902"/>
            <a:ext cx="10857805" cy="2097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(создание в учебном заведении отношений, формирующих сплоченность коллектива педагогов и обучающихся, создание благоприятного социально-психологического климата, взаимной ответственности , сопереживания и взаимопомощи). </a:t>
            </a:r>
          </a:p>
          <a:p>
            <a:pPr marL="0" indent="0">
              <a:buNone/>
            </a:pPr>
            <a:r>
              <a:rPr lang="ru-RU" dirty="0"/>
              <a:t>А также принципы 1. </a:t>
            </a:r>
            <a:r>
              <a:rPr lang="ru-RU" b="1" dirty="0"/>
              <a:t>гуманистической ориентации, 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b="1" dirty="0"/>
              <a:t>социальной адекватности, 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b="1" dirty="0"/>
              <a:t>индивидуализации, 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b="1" dirty="0"/>
              <a:t>социального закаливания,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476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772" y="365126"/>
            <a:ext cx="11270673" cy="573026"/>
          </a:xfrm>
        </p:spPr>
        <p:txBody>
          <a:bodyPr>
            <a:normAutofit fontScale="90000"/>
          </a:bodyPr>
          <a:lstStyle/>
          <a:p>
            <a:r>
              <a:rPr lang="ru-RU" dirty="0"/>
              <a:t>Необходимо учитывать особенности протекания психических </a:t>
            </a:r>
            <a:r>
              <a:rPr lang="ru-RU" b="1" i="1" dirty="0"/>
              <a:t>познавательных процессов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Особенности протекания психических </a:t>
            </a:r>
            <a:r>
              <a:rPr lang="ru-RU" sz="2000" b="1" i="1" dirty="0"/>
              <a:t>познавательных процессов (</a:t>
            </a:r>
            <a:r>
              <a:rPr lang="ru-RU" sz="2000" dirty="0"/>
              <a:t>ощущение, восприятие, внимание, память, воображение, мышление и речь) обуславливают  лежат в основе), основные психологические свойства (темперамент, характер, способности) личности влияют на реализацию воспитательного процесса и его результаты. В студенческом возрасте у человека  достаточно высокий уровень  развития познавательных процессов (устойчивость внимания, способность логически мыслить, слушать и наблюдать, возможность восприятия и запоминания существенных блоков информации).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Развиваются как интеллектуальные способности, так и </a:t>
            </a:r>
            <a:r>
              <a:rPr lang="ru-RU" b="1" dirty="0"/>
              <a:t>эмоционально-волевые процессы, </a:t>
            </a:r>
            <a:r>
              <a:rPr lang="ru-RU" dirty="0"/>
              <a:t>ускоренное формирование высших чувств, эмоциональная устойчивость, чувство ответственности за качество приобретаемых знаний, стремления постигать профессиональные умения и навыки, уверенности  в правильности (не правильности) своего выбора и др.  </a:t>
            </a:r>
          </a:p>
        </p:txBody>
      </p:sp>
    </p:spTree>
    <p:extLst>
      <p:ext uri="{BB962C8B-B14F-4D97-AF65-F5344CB8AC3E}">
        <p14:creationId xmlns:p14="http://schemas.microsoft.com/office/powerpoint/2010/main" val="5563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F4C849-D77C-4645-90BB-CDEF7FE9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744" y="188634"/>
            <a:ext cx="5498540" cy="940919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800" b="1" dirty="0">
                <a:solidFill>
                  <a:srgbClr val="002060"/>
                </a:solidFill>
              </a:rPr>
              <a:t>Воспитание. Основные части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(содержание воспитания)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A54A59-05FB-4804-8BAD-47A58A3FC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97571" y="1311003"/>
            <a:ext cx="2898775" cy="553981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Традиционно выделяют 5 составных частей воспитания: </a:t>
            </a:r>
          </a:p>
          <a:p>
            <a:pPr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1. умственное, </a:t>
            </a:r>
          </a:p>
          <a:p>
            <a:pPr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2. физическое, </a:t>
            </a:r>
          </a:p>
          <a:p>
            <a:pPr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3. трудовое и политехническое</a:t>
            </a:r>
          </a:p>
          <a:p>
            <a:pPr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4. нравственное, </a:t>
            </a:r>
          </a:p>
          <a:p>
            <a:pPr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5. эстетическое</a:t>
            </a:r>
            <a:endParaRPr lang="ru-RU" sz="2400" b="1" i="1" dirty="0">
              <a:solidFill>
                <a:srgbClr val="002060"/>
              </a:solidFill>
            </a:endParaRPr>
          </a:p>
          <a:p>
            <a:pPr indent="0">
              <a:buNone/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779F6F2-6585-469B-AC15-6F0C2A19A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1" y="1317626"/>
            <a:ext cx="8444753" cy="5249955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800" b="1" dirty="0"/>
              <a:t>14 составляющих воспитания и их целей:  </a:t>
            </a:r>
          </a:p>
          <a:p>
            <a:pPr marL="0" indent="0">
              <a:buNone/>
              <a:defRPr/>
            </a:pPr>
            <a:r>
              <a:rPr lang="ru-RU" sz="2000" dirty="0"/>
              <a:t>1. </a:t>
            </a:r>
            <a:r>
              <a:rPr lang="ru-RU" sz="2000" b="1" dirty="0"/>
              <a:t>идеологическое воспитание</a:t>
            </a:r>
            <a:r>
              <a:rPr lang="ru-RU" sz="2000" dirty="0"/>
              <a:t>, направленное на формирование у обучающихся знаний основ государственной идеологии, привитие подрастающему поколению общечеловеческих, гуманистических ценностей, идей, убеждений, отражающих сущность белорусской государственности;</a:t>
            </a:r>
          </a:p>
          <a:p>
            <a:pPr marL="0" indent="0">
              <a:buNone/>
              <a:defRPr/>
            </a:pPr>
            <a:r>
              <a:rPr lang="ru-RU" sz="2000" dirty="0"/>
              <a:t>2.</a:t>
            </a:r>
            <a:r>
              <a:rPr lang="ru-RU" sz="2000" b="1" dirty="0"/>
              <a:t> гражданское и патриотическое воспитание</a:t>
            </a:r>
            <a:r>
              <a:rPr lang="ru-RU" sz="2000" dirty="0"/>
              <a:t>, направленное на формирование у обучающихся активной гражданской позиции, патриотизма, правовой, политической и информационной культуры;</a:t>
            </a:r>
          </a:p>
          <a:p>
            <a:pPr marL="0" indent="0">
              <a:buNone/>
              <a:defRPr/>
            </a:pPr>
            <a:r>
              <a:rPr lang="ru-RU" sz="2000" dirty="0"/>
              <a:t>3. </a:t>
            </a:r>
            <a:r>
              <a:rPr lang="ru-RU" sz="2000" b="1" dirty="0"/>
              <a:t>духовно-нравственное воспитание</a:t>
            </a:r>
            <a:r>
              <a:rPr lang="ru-RU" sz="2000" dirty="0"/>
              <a:t>, направленное на приобщение обучающихся к общечеловеческим и гуманистическим ценностям, формирование нравственной культуры;</a:t>
            </a:r>
          </a:p>
          <a:p>
            <a:pPr marL="0" indent="0">
              <a:buNone/>
              <a:defRPr/>
            </a:pPr>
            <a:r>
              <a:rPr lang="ru-RU" sz="2000" dirty="0"/>
              <a:t>4.</a:t>
            </a:r>
            <a:r>
              <a:rPr lang="ru-RU" sz="2000" b="1" dirty="0"/>
              <a:t> эстетическое воспитание</a:t>
            </a:r>
            <a:r>
              <a:rPr lang="ru-RU" sz="2000" dirty="0"/>
              <a:t>, направленное на формирование у обучающихся эстетического вкуса, развитие чувства прекрасного;</a:t>
            </a:r>
          </a:p>
          <a:p>
            <a:pPr>
              <a:defRPr/>
            </a:pPr>
            <a:endParaRPr lang="ru-RU" sz="5400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43C1317-32F1-4753-9C40-78C535501952}"/>
              </a:ext>
            </a:extLst>
          </p:cNvPr>
          <p:cNvSpPr/>
          <p:nvPr/>
        </p:nvSpPr>
        <p:spPr>
          <a:xfrm>
            <a:off x="7103781" y="178361"/>
            <a:ext cx="4816475" cy="803275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Республики Беларусь об образовании (Ст. 17, п.5)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0ACC0F8-E632-4BEC-B4D4-7DBE590D4BC3}"/>
              </a:ext>
            </a:extLst>
          </p:cNvPr>
          <p:cNvCxnSpPr>
            <a:cxnSpLocks/>
          </p:cNvCxnSpPr>
          <p:nvPr/>
        </p:nvCxnSpPr>
        <p:spPr>
          <a:xfrm flipV="1">
            <a:off x="4056855" y="659093"/>
            <a:ext cx="3244697" cy="699060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403FC-0678-46B3-863C-92ACF34E3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86" y="128589"/>
            <a:ext cx="6391463" cy="8620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Воспитание. Основные части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(содержание воспитания)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1AECB58-CA50-4CE8-B20B-8F63D6016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4" y="1123951"/>
            <a:ext cx="11645152" cy="460851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400" b="1" dirty="0"/>
              <a:t>14 составляющих воспитания и их целей:  </a:t>
            </a:r>
          </a:p>
          <a:p>
            <a:pPr marL="0" indent="0">
              <a:buNone/>
              <a:defRPr/>
            </a:pPr>
            <a:r>
              <a:rPr lang="ru-RU" sz="2400" dirty="0"/>
              <a:t>5. </a:t>
            </a:r>
            <a:r>
              <a:rPr lang="ru-RU" sz="2400" b="1" dirty="0"/>
              <a:t>воспитание психологической культуры</a:t>
            </a:r>
            <a:r>
              <a:rPr lang="ru-RU" sz="2400" dirty="0"/>
              <a:t>, направленное на развитие, саморазвитие и самореализацию личности обучающихся;</a:t>
            </a:r>
          </a:p>
          <a:p>
            <a:pPr marL="0" indent="0">
              <a:buNone/>
              <a:defRPr/>
            </a:pPr>
            <a:r>
              <a:rPr lang="ru-RU" sz="2400" dirty="0"/>
              <a:t>6. </a:t>
            </a:r>
            <a:r>
              <a:rPr lang="ru-RU" sz="2400" b="1" dirty="0"/>
              <a:t>воспитание физической культуры,</a:t>
            </a:r>
            <a:r>
              <a:rPr lang="ru-RU" sz="2400" dirty="0"/>
              <a:t> физическое совершенствование;</a:t>
            </a:r>
          </a:p>
          <a:p>
            <a:pPr marL="0" indent="0">
              <a:buNone/>
              <a:defRPr/>
            </a:pPr>
            <a:r>
              <a:rPr lang="ru-RU" sz="2400" dirty="0"/>
              <a:t>7. </a:t>
            </a:r>
            <a:r>
              <a:rPr lang="ru-RU" sz="2400" b="1" dirty="0"/>
              <a:t>формирование у обучающихся навыков здорового образа жизни</a:t>
            </a:r>
            <a:r>
              <a:rPr lang="ru-RU" sz="2400" dirty="0"/>
              <a:t>, осознания значимости здоровья как ценности и важности его сохранения;</a:t>
            </a:r>
          </a:p>
          <a:p>
            <a:pPr marL="0" indent="0">
              <a:buNone/>
              <a:defRPr/>
            </a:pPr>
            <a:r>
              <a:rPr lang="ru-RU" sz="2400" dirty="0"/>
              <a:t>8. </a:t>
            </a:r>
            <a:r>
              <a:rPr lang="ru-RU" sz="2400" b="1" dirty="0"/>
              <a:t>семейное и гендерное воспитание</a:t>
            </a:r>
            <a:r>
              <a:rPr lang="ru-RU" sz="2400" dirty="0"/>
              <a:t>, направленное на формирование у обучающихся ответственного отношения к семье, браку, воспитанию детей, осознанных представлений о роли и жизненном предназначении мужчин и женщин в соответствии с традиционными ценностями белорусского общества;</a:t>
            </a:r>
          </a:p>
          <a:p>
            <a:pPr marL="0" indent="0">
              <a:buNone/>
              <a:defRPr/>
            </a:pPr>
            <a:r>
              <a:rPr lang="ru-RU" sz="2400" dirty="0"/>
              <a:t>9. </a:t>
            </a:r>
            <a:r>
              <a:rPr lang="ru-RU" sz="2400" b="1" dirty="0"/>
              <a:t>трудовое и профессиональное воспитание</a:t>
            </a:r>
            <a:r>
              <a:rPr lang="ru-RU" sz="2400" dirty="0"/>
              <a:t>, направленное на понимание обучающимися труда как личностной и социальной ценности, формирование готовности к осознанному профессиональному выбору;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93951CD-C06E-4DC7-A6F7-271EFD2E9E32}"/>
              </a:ext>
            </a:extLst>
          </p:cNvPr>
          <p:cNvSpPr/>
          <p:nvPr/>
        </p:nvSpPr>
        <p:spPr>
          <a:xfrm>
            <a:off x="6490449" y="128589"/>
            <a:ext cx="4968875" cy="803275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Республики Беларусь об образовании (Ст.17, п.5)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4E8A2DD4-5180-4A30-8EC7-CE1ABBDE1CF9}"/>
              </a:ext>
            </a:extLst>
          </p:cNvPr>
          <p:cNvCxnSpPr>
            <a:cxnSpLocks/>
          </p:cNvCxnSpPr>
          <p:nvPr/>
        </p:nvCxnSpPr>
        <p:spPr>
          <a:xfrm flipV="1">
            <a:off x="2622176" y="559595"/>
            <a:ext cx="4020671" cy="7313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8FBEB-226E-402C-AF32-0CC7FEA68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10" y="169863"/>
            <a:ext cx="8550275" cy="6191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Воспитание . Основные части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(содержание воспитания)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91888DB-6521-4F4A-BC86-6D0E080BA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86953" y="1216026"/>
            <a:ext cx="8835181" cy="442436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000" b="1" dirty="0"/>
              <a:t>В Кодексе выделяют 14 составляющих воспитания и их целей:  </a:t>
            </a:r>
          </a:p>
          <a:p>
            <a:pPr marL="0" indent="0">
              <a:buNone/>
              <a:defRPr/>
            </a:pPr>
            <a:r>
              <a:rPr lang="ru-RU" sz="2000" dirty="0"/>
              <a:t>10. воспитание, направленное на </a:t>
            </a:r>
            <a:r>
              <a:rPr lang="ru-RU" sz="2000" b="1" dirty="0"/>
              <a:t>формирование </a:t>
            </a:r>
            <a:r>
              <a:rPr lang="ru-RU" sz="2000" dirty="0"/>
              <a:t>у обучающихся </a:t>
            </a:r>
            <a:r>
              <a:rPr lang="ru-RU" sz="2000" b="1" dirty="0"/>
              <a:t>бережного отношения к окружающей среде и природопользованию</a:t>
            </a:r>
            <a:r>
              <a:rPr lang="ru-RU" sz="2000" dirty="0"/>
              <a:t>;</a:t>
            </a:r>
          </a:p>
          <a:p>
            <a:pPr marL="0" indent="0">
              <a:buNone/>
              <a:defRPr/>
            </a:pPr>
            <a:r>
              <a:rPr lang="ru-RU" sz="2000" dirty="0"/>
              <a:t>11.</a:t>
            </a:r>
            <a:r>
              <a:rPr lang="ru-RU" sz="2000" b="1" dirty="0"/>
              <a:t> воспитание культуры безопасности жизнедеятельности</a:t>
            </a:r>
            <a:r>
              <a:rPr lang="ru-RU" sz="2000" dirty="0"/>
              <a:t>, направленное на формирование у обучающихся безопасного поведения в социальной и профессиональной деятельности;</a:t>
            </a:r>
          </a:p>
          <a:p>
            <a:pPr marL="0" indent="0">
              <a:buNone/>
              <a:defRPr/>
            </a:pPr>
            <a:r>
              <a:rPr lang="ru-RU" sz="2000" dirty="0"/>
              <a:t>12. </a:t>
            </a:r>
            <a:r>
              <a:rPr lang="ru-RU" sz="2000" b="1" dirty="0"/>
              <a:t>воспитание культуры быта и досуга</a:t>
            </a:r>
            <a:r>
              <a:rPr lang="ru-RU" sz="2000" dirty="0"/>
              <a:t>, направленное на формирование у обучающихся ценностного отношения к материальному окружению, умения целесообразно и эффективно использовать свободное время;</a:t>
            </a:r>
          </a:p>
          <a:p>
            <a:pPr marL="0" indent="0">
              <a:buNone/>
              <a:defRPr/>
            </a:pPr>
            <a:r>
              <a:rPr lang="ru-RU" sz="2000" dirty="0"/>
              <a:t>13. </a:t>
            </a:r>
            <a:r>
              <a:rPr lang="ru-RU" sz="2000" b="1" dirty="0"/>
              <a:t>поликультурное воспитание</a:t>
            </a:r>
            <a:r>
              <a:rPr lang="ru-RU" sz="2000" dirty="0"/>
              <a:t>, направленное на формирование у обучающихся толерантного отношения к представителям других культур, национальностей, вероисповеданий;</a:t>
            </a:r>
          </a:p>
          <a:p>
            <a:pPr marL="0" indent="0">
              <a:buNone/>
              <a:defRPr/>
            </a:pPr>
            <a:r>
              <a:rPr lang="ru-RU" sz="2000" dirty="0"/>
              <a:t>14.</a:t>
            </a:r>
            <a:r>
              <a:rPr lang="ru-RU" sz="2000" b="1" dirty="0"/>
              <a:t> экономическое воспитание</a:t>
            </a:r>
            <a:r>
              <a:rPr lang="ru-RU" sz="2000" dirty="0"/>
              <a:t>, направленное на формирование у обучающихся экономической культуры личности.</a:t>
            </a:r>
          </a:p>
          <a:p>
            <a:pPr>
              <a:defRPr/>
            </a:pPr>
            <a:endParaRPr lang="ru-RU" sz="5400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4DE53B8-94A4-466A-BCB2-56938875C63D}"/>
              </a:ext>
            </a:extLst>
          </p:cNvPr>
          <p:cNvSpPr/>
          <p:nvPr/>
        </p:nvSpPr>
        <p:spPr>
          <a:xfrm>
            <a:off x="7840101" y="0"/>
            <a:ext cx="3779277" cy="1125537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Республики Беларусь об образовании (Ст.17, п.5)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2B507F1-ED01-4D57-B4FB-FC2DEEC9CA16}"/>
              </a:ext>
            </a:extLst>
          </p:cNvPr>
          <p:cNvSpPr txBox="1">
            <a:spLocks/>
          </p:cNvSpPr>
          <p:nvPr/>
        </p:nvSpPr>
        <p:spPr bwMode="auto">
          <a:xfrm>
            <a:off x="169865" y="1761566"/>
            <a:ext cx="2898775" cy="3829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  <a:defRPr/>
            </a:pPr>
            <a:r>
              <a:rPr lang="ru-RU" sz="2000" dirty="0">
                <a:solidFill>
                  <a:srgbClr val="002060"/>
                </a:solidFill>
              </a:rPr>
              <a:t>Традиционно выделяют 5 составных частей воспитания: </a:t>
            </a:r>
          </a:p>
          <a:p>
            <a:pPr indent="0">
              <a:buNone/>
              <a:defRPr/>
            </a:pPr>
            <a:r>
              <a:rPr lang="ru-RU" sz="2000" dirty="0">
                <a:solidFill>
                  <a:srgbClr val="002060"/>
                </a:solidFill>
              </a:rPr>
              <a:t>1. умственное, </a:t>
            </a:r>
          </a:p>
          <a:p>
            <a:pPr indent="0">
              <a:buNone/>
              <a:defRPr/>
            </a:pPr>
            <a:r>
              <a:rPr lang="ru-RU" sz="2000" dirty="0">
                <a:solidFill>
                  <a:srgbClr val="002060"/>
                </a:solidFill>
              </a:rPr>
              <a:t>2. физическое, </a:t>
            </a:r>
          </a:p>
          <a:p>
            <a:pPr indent="0">
              <a:buNone/>
              <a:defRPr/>
            </a:pPr>
            <a:r>
              <a:rPr lang="ru-RU" sz="2000" dirty="0">
                <a:solidFill>
                  <a:srgbClr val="002060"/>
                </a:solidFill>
              </a:rPr>
              <a:t>3. трудовое и политехническое4. нравственное, </a:t>
            </a:r>
          </a:p>
          <a:p>
            <a:pPr indent="0">
              <a:buNone/>
              <a:defRPr/>
            </a:pPr>
            <a:r>
              <a:rPr lang="ru-RU" sz="2000" dirty="0">
                <a:solidFill>
                  <a:srgbClr val="002060"/>
                </a:solidFill>
              </a:rPr>
              <a:t>5. эстетическое</a:t>
            </a:r>
            <a:endParaRPr lang="ru-RU" sz="2000" b="1" i="1" dirty="0">
              <a:solidFill>
                <a:srgbClr val="002060"/>
              </a:solidFill>
            </a:endParaRPr>
          </a:p>
          <a:p>
            <a:pPr indent="0">
              <a:buNone/>
              <a:defRPr/>
            </a:pPr>
            <a:r>
              <a:rPr lang="ru-RU" sz="1350" b="1" i="1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92A97A-DA4E-4380-8EAE-18EA7A4B4297}"/>
              </a:ext>
            </a:extLst>
          </p:cNvPr>
          <p:cNvSpPr/>
          <p:nvPr/>
        </p:nvSpPr>
        <p:spPr>
          <a:xfrm>
            <a:off x="2840038" y="246063"/>
            <a:ext cx="67818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be-BY" sz="2400" b="1" dirty="0">
                <a:solidFill>
                  <a:srgbClr val="08376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Воспитание – важнейшая составляющая процесса образования</a:t>
            </a:r>
            <a:endParaRPr lang="ru-RU" sz="2400" dirty="0">
              <a:solidFill>
                <a:srgbClr val="08376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  <a:cs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7EA8E2B-AB04-4673-B88C-03816F046F6A}"/>
              </a:ext>
            </a:extLst>
          </p:cNvPr>
          <p:cNvSpPr/>
          <p:nvPr/>
        </p:nvSpPr>
        <p:spPr>
          <a:xfrm>
            <a:off x="4970464" y="1874838"/>
            <a:ext cx="2143125" cy="6969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1650" dirty="0">
                <a:solidFill>
                  <a:srgbClr val="002060"/>
                </a:solidFill>
                <a:cs typeface="Arial" charset="0"/>
              </a:rPr>
              <a:t>Педагог</a:t>
            </a:r>
            <a:endParaRPr lang="ru-RU" sz="165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850261D-0C92-42B7-8679-12063D19803D}"/>
              </a:ext>
            </a:extLst>
          </p:cNvPr>
          <p:cNvSpPr/>
          <p:nvPr/>
        </p:nvSpPr>
        <p:spPr>
          <a:xfrm>
            <a:off x="4970464" y="4983163"/>
            <a:ext cx="2143125" cy="6969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50" dirty="0">
                <a:solidFill>
                  <a:srgbClr val="083763"/>
                </a:solidFill>
                <a:cs typeface="Arial" charset="0"/>
              </a:rPr>
              <a:t>Обучающийся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488A6D6-5CF5-41FC-9142-A32011452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3322639"/>
            <a:ext cx="2116137" cy="428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50" b="1" dirty="0">
                <a:solidFill>
                  <a:srgbClr val="0837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Воспитание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3901FF5-5B06-4C29-BE19-8D2158525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3751264"/>
            <a:ext cx="2116137" cy="428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5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Самовоспитание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14E7E1F-5BAE-433F-885F-D51065536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413" y="3322639"/>
            <a:ext cx="1928812" cy="428625"/>
          </a:xfrm>
          <a:prstGeom prst="rect">
            <a:avLst/>
          </a:prstGeom>
          <a:solidFill>
            <a:schemeClr val="accent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1650" dirty="0">
                <a:solidFill>
                  <a:srgbClr val="083763"/>
                </a:solidFill>
                <a:cs typeface="Arial" charset="0"/>
              </a:rPr>
              <a:t>Обучение</a:t>
            </a:r>
            <a:endParaRPr lang="ru-RU" sz="165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EE59035-CA08-4548-A4E7-7F085AC37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413" y="3751264"/>
            <a:ext cx="1928812" cy="428625"/>
          </a:xfrm>
          <a:prstGeom prst="rect">
            <a:avLst/>
          </a:prstGeom>
          <a:solidFill>
            <a:schemeClr val="accent2"/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1650" dirty="0">
                <a:solidFill>
                  <a:srgbClr val="083763"/>
                </a:solidFill>
                <a:cs typeface="Arial" charset="0"/>
              </a:rPr>
              <a:t>Самообучение</a:t>
            </a:r>
            <a:endParaRPr lang="ru-RU" sz="165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D628199-2E5A-42E3-94D9-7B7C7BF6F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901" y="3322639"/>
            <a:ext cx="1928813" cy="428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1650" dirty="0">
                <a:solidFill>
                  <a:srgbClr val="083763"/>
                </a:solidFill>
                <a:cs typeface="Arial" charset="0"/>
              </a:rPr>
              <a:t>Развитие</a:t>
            </a:r>
            <a:endParaRPr lang="ru-RU" sz="1650" dirty="0">
              <a:solidFill>
                <a:srgbClr val="083763"/>
              </a:solidFill>
              <a:cs typeface="Arial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EE2EEE5-5FC5-403E-A08D-5A9D759A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901" y="3751264"/>
            <a:ext cx="1928813" cy="428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be-BY" sz="1650" dirty="0">
                <a:solidFill>
                  <a:srgbClr val="083763"/>
                </a:solidFill>
                <a:cs typeface="Arial" charset="0"/>
              </a:rPr>
              <a:t>Саморазвитие</a:t>
            </a:r>
            <a:endParaRPr lang="ru-RU" sz="1650" dirty="0">
              <a:solidFill>
                <a:srgbClr val="083763"/>
              </a:solidFill>
              <a:cs typeface="Arial" charset="0"/>
            </a:endParaRPr>
          </a:p>
        </p:txBody>
      </p:sp>
      <p:cxnSp>
        <p:nvCxnSpPr>
          <p:cNvPr id="22539" name="Прямая соединительная линия 16">
            <a:extLst>
              <a:ext uri="{FF2B5EF4-FFF2-40B4-BE49-F238E27FC236}">
                <a16:creationId xmlns:a16="http://schemas.microsoft.com/office/drawing/2014/main" id="{F17FA453-7A01-42FB-98C2-A3A7190435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03575" y="2946400"/>
            <a:ext cx="5518150" cy="1588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Прямая соединительная линия 17">
            <a:extLst>
              <a:ext uri="{FF2B5EF4-FFF2-40B4-BE49-F238E27FC236}">
                <a16:creationId xmlns:a16="http://schemas.microsoft.com/office/drawing/2014/main" id="{B76002D0-B806-4D6C-92AF-A5194FC094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03575" y="4608513"/>
            <a:ext cx="5518150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Прямая соединительная линия 25">
            <a:extLst>
              <a:ext uri="{FF2B5EF4-FFF2-40B4-BE49-F238E27FC236}">
                <a16:creationId xmlns:a16="http://schemas.microsoft.com/office/drawing/2014/main" id="{6EF747E6-8B79-4028-B742-AA7479A07948}"/>
              </a:ext>
            </a:extLst>
          </p:cNvPr>
          <p:cNvCxnSpPr>
            <a:cxnSpLocks noChangeShapeType="1"/>
            <a:stCxn id="6" idx="2"/>
            <a:endCxn id="12" idx="0"/>
          </p:cNvCxnSpPr>
          <p:nvPr/>
        </p:nvCxnSpPr>
        <p:spPr bwMode="auto">
          <a:xfrm rot="16200000" flipH="1">
            <a:off x="5666581" y="2947194"/>
            <a:ext cx="750888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2" name="Прямая соединительная линия 27">
            <a:extLst>
              <a:ext uri="{FF2B5EF4-FFF2-40B4-BE49-F238E27FC236}">
                <a16:creationId xmlns:a16="http://schemas.microsoft.com/office/drawing/2014/main" id="{1F714028-8790-4B9F-83EA-59F94E014C3D}"/>
              </a:ext>
            </a:extLst>
          </p:cNvPr>
          <p:cNvCxnSpPr>
            <a:cxnSpLocks noChangeShapeType="1"/>
            <a:stCxn id="13" idx="2"/>
            <a:endCxn id="8" idx="0"/>
          </p:cNvCxnSpPr>
          <p:nvPr/>
        </p:nvCxnSpPr>
        <p:spPr bwMode="auto">
          <a:xfrm rot="5400000">
            <a:off x="5640388" y="4581526"/>
            <a:ext cx="803275" cy="0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3" name="Прямая соединительная линия 29">
            <a:extLst>
              <a:ext uri="{FF2B5EF4-FFF2-40B4-BE49-F238E27FC236}">
                <a16:creationId xmlns:a16="http://schemas.microsoft.com/office/drawing/2014/main" id="{1AA08CFA-3B99-4424-8616-35E31BB4D30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014663" y="3133726"/>
            <a:ext cx="376238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4" name="Прямая соединительная линия 31">
            <a:extLst>
              <a:ext uri="{FF2B5EF4-FFF2-40B4-BE49-F238E27FC236}">
                <a16:creationId xmlns:a16="http://schemas.microsoft.com/office/drawing/2014/main" id="{01D55CE8-F033-4194-A3A7-80218CD9972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534400" y="3133725"/>
            <a:ext cx="376238" cy="1588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5" name="Прямая соединительная линия 33">
            <a:extLst>
              <a:ext uri="{FF2B5EF4-FFF2-40B4-BE49-F238E27FC236}">
                <a16:creationId xmlns:a16="http://schemas.microsoft.com/office/drawing/2014/main" id="{A5EC9FFD-F4F0-4AA0-88CA-52B79C31552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988470" y="4393408"/>
            <a:ext cx="428625" cy="1587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Прямая соединительная линия 35">
            <a:extLst>
              <a:ext uri="{FF2B5EF4-FFF2-40B4-BE49-F238E27FC236}">
                <a16:creationId xmlns:a16="http://schemas.microsoft.com/office/drawing/2014/main" id="{E7C31220-2501-40D1-A97C-9C731D0C2BB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8508207" y="4393407"/>
            <a:ext cx="428625" cy="1588"/>
          </a:xfrm>
          <a:prstGeom prst="line">
            <a:avLst/>
          </a:prstGeom>
          <a:noFill/>
          <a:ln w="25400" algn="ctr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E4110-E193-4DD6-AEDE-84A806F3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  <a:effectLst/>
              </a:rPr>
              <a:t>Самовоспитание </a:t>
            </a: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C6D9656-9168-4FEA-9AB5-FD750AA4958A}"/>
              </a:ext>
            </a:extLst>
          </p:cNvPr>
          <p:cNvSpPr/>
          <p:nvPr/>
        </p:nvSpPr>
        <p:spPr>
          <a:xfrm>
            <a:off x="452922" y="1433947"/>
            <a:ext cx="11286156" cy="47355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</a:rPr>
              <a:t>Это активное творческое отношение индивида к самому себе, «достраивание» самого себя, направленное на совершенствование определенных личностных качеств, нейтрализацию «несовершенств» своей личности. </a:t>
            </a:r>
          </a:p>
          <a:p>
            <a:pPr algn="just"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  <a:p>
            <a:pPr algn="just"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</a:rPr>
              <a:t>Началом самовоспитания является самопознание. Исследователи проблемы самообразования и самовоспитания (А.А. </a:t>
            </a:r>
            <a:r>
              <a:rPr lang="ru-RU" sz="2400" dirty="0" err="1">
                <a:solidFill>
                  <a:schemeClr val="accent4">
                    <a:lumMod val="10000"/>
                  </a:schemeClr>
                </a:solidFill>
              </a:rPr>
              <a:t>Бодалев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</a:rPr>
              <a:t>, А.И. Кочетов и др.):  понятие «</a:t>
            </a:r>
            <a:r>
              <a:rPr lang="ru-RU" sz="2400" dirty="0" err="1">
                <a:solidFill>
                  <a:schemeClr val="accent4">
                    <a:lumMod val="10000"/>
                  </a:schemeClr>
                </a:solidFill>
              </a:rPr>
              <a:t>самопознающая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</a:rPr>
              <a:t> деятельность» : человек должен выявить и вербализировать (проговорить) свои несовершенства и сильные стороны. </a:t>
            </a:r>
          </a:p>
          <a:p>
            <a:pPr algn="just"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  <a:p>
            <a:pPr algn="just"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</a:rPr>
              <a:t>Приемами самопознания являются: самонаблюдение, самоанализ, </a:t>
            </a:r>
            <a:r>
              <a:rPr lang="ru-RU" sz="2400" dirty="0" err="1">
                <a:solidFill>
                  <a:schemeClr val="accent4">
                    <a:lumMod val="10000"/>
                  </a:schemeClr>
                </a:solidFill>
              </a:rPr>
              <a:t>самоотношение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</a:rPr>
              <a:t>, самооценка.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124" y="171802"/>
            <a:ext cx="11653751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Вопросы:</a:t>
            </a:r>
          </a:p>
          <a:p>
            <a:pPr marL="514350" indent="-514350">
              <a:buAutoNum type="arabicPeriod"/>
            </a:pPr>
            <a:r>
              <a:rPr lang="ru-RU" sz="2800" dirty="0"/>
              <a:t>Воспитание как социально-культурное явление и неотъемлемая составляющая образования. </a:t>
            </a:r>
          </a:p>
          <a:p>
            <a:pPr marL="514350" indent="-514350">
              <a:buAutoNum type="arabicPeriod"/>
            </a:pPr>
            <a:r>
              <a:rPr lang="ru-RU" sz="2800" dirty="0"/>
              <a:t>Цели, задачи и основные характеристики воспитания. </a:t>
            </a:r>
          </a:p>
          <a:p>
            <a:pPr marL="514350" indent="-514350">
              <a:buAutoNum type="arabicPeriod"/>
            </a:pPr>
            <a:r>
              <a:rPr lang="ru-RU" sz="2800" dirty="0"/>
              <a:t>Специфика воспитательного процесса в учреждениях высшего образования. </a:t>
            </a:r>
          </a:p>
          <a:p>
            <a:pPr marL="514350" indent="-514350">
              <a:buAutoNum type="arabicPeriod"/>
            </a:pPr>
            <a:r>
              <a:rPr lang="ru-RU" sz="2800" dirty="0"/>
              <a:t>Функции, закономерности и принципы процесса воспитания студентов в учреждениях высшего образования. </a:t>
            </a:r>
          </a:p>
          <a:p>
            <a:pPr marL="514350" indent="-514350">
              <a:buAutoNum type="arabicPeriod"/>
            </a:pPr>
            <a:r>
              <a:rPr lang="ru-RU" sz="2800" dirty="0"/>
              <a:t>Основные направления воспитания в учреждениях высшего образования. </a:t>
            </a:r>
          </a:p>
          <a:p>
            <a:pPr marL="514350" indent="-514350">
              <a:buAutoNum type="arabicPeriod"/>
            </a:pPr>
            <a:r>
              <a:rPr lang="ru-RU" sz="2800" dirty="0"/>
              <a:t>Организационные формы воспитания, основные методы и средства воспитания. </a:t>
            </a:r>
          </a:p>
          <a:p>
            <a:r>
              <a:rPr lang="ru-RU" sz="2800" dirty="0"/>
              <a:t>7. Условия и факторы отбора и сочетания методов, средств и форм воспитания в конкретной педагогической ситуации (коллективе).</a:t>
            </a:r>
          </a:p>
          <a:p>
            <a:r>
              <a:rPr lang="ru-RU" sz="2800" dirty="0"/>
              <a:t>8. Самовоспитание, саморазвитие, самореализация личности студента.  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1" y="222890"/>
            <a:ext cx="665732" cy="665732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D299D8B1-5E7B-4D39-B40C-8085829B9566}"/>
              </a:ext>
            </a:extLst>
          </p:cNvPr>
          <p:cNvSpPr/>
          <p:nvPr/>
        </p:nvSpPr>
        <p:spPr>
          <a:xfrm>
            <a:off x="8522052" y="152607"/>
            <a:ext cx="1651379" cy="6657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275918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A0BEA-2FFA-496C-9BC3-F9122B9F7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ru-RU" sz="3600" dirty="0"/>
              <a:t>Самопознание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2C907D-F703-46AD-86FE-9A1067011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2694" y="1943848"/>
            <a:ext cx="5805114" cy="45307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dirty="0"/>
              <a:t>Изучение личностью своих  физических и психических особенностей. Позволяет оценить свои качества, действия и мысли. Самопознание может привести к адекватной и неадекватной самооценкам (завышенной или заниженной). </a:t>
            </a:r>
          </a:p>
          <a:p>
            <a:pPr marL="0" indent="0">
              <a:buNone/>
              <a:defRPr/>
            </a:pPr>
            <a:r>
              <a:rPr lang="ru-RU" dirty="0"/>
              <a:t>От самооценки зависит самовоспитание и самосовершенствование.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39604CD-FA85-4476-94EA-B71F19A0C5D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17807" y="981075"/>
            <a:ext cx="5078447" cy="453072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5DADC8-F732-4317-B690-FB0C4949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Самопознание – один из механизмов  личностного роста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66C93-D5BD-47F4-9B49-4205FCDB9D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1. самопознание, </a:t>
            </a:r>
          </a:p>
          <a:p>
            <a:pPr marL="0" indent="0"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2. </a:t>
            </a:r>
            <a:r>
              <a:rPr lang="ru-RU" dirty="0" err="1">
                <a:solidFill>
                  <a:schemeClr val="accent4">
                    <a:lumMod val="10000"/>
                  </a:schemeClr>
                </a:solidFill>
              </a:rPr>
              <a:t>самопобуждение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,</a:t>
            </a:r>
          </a:p>
          <a:p>
            <a:pPr marL="0" indent="0"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3.  программирование профессионального и личностного роста,</a:t>
            </a:r>
          </a:p>
          <a:p>
            <a:pPr marL="0" indent="0"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4.  самореализация.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D6B951-0981-4D09-AA89-474D6796E4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точкой отсчета личностного роста человека, первопричиной самовоспитания, является выбор идеала – образца (конкретный человек или собирательный образ), на который хотелось бы равняться. </a:t>
            </a:r>
            <a:endParaRPr lang="ru-RU" sz="2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EF2245-20ED-4141-8FAE-63D56B1D8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781" y="3429000"/>
            <a:ext cx="5730587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7D311-4261-4B05-BF42-EF32B5F4D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814"/>
            <a:ext cx="9036050" cy="11398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dirty="0">
                <a:solidFill>
                  <a:schemeClr val="accent4">
                    <a:lumMod val="10000"/>
                  </a:schemeClr>
                </a:solidFill>
              </a:rPr>
              <a:t>стремление к достижению успеха – одно из качеств личности, необходимое в современном мире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08CF77-001D-4646-803D-B82025CED2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1800" dirty="0"/>
              <a:t>Результатами воспитания и самовоспитания являются  стремление к успеху или безынициативность. </a:t>
            </a:r>
          </a:p>
          <a:p>
            <a:pPr marL="0" indent="0">
              <a:buNone/>
              <a:defRPr/>
            </a:pPr>
            <a:endParaRPr lang="ru-RU" sz="1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A23A50-9731-4ECA-96D2-7DF7052AEF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1800" dirty="0"/>
              <a:t>Механизм формирования таких противоположных качеств показан в концепции «обученной беспомощности», (американский психолог М. </a:t>
            </a:r>
            <a:r>
              <a:rPr lang="ru-RU" sz="1800" dirty="0" err="1"/>
              <a:t>Селигман</a:t>
            </a:r>
            <a:r>
              <a:rPr lang="ru-RU" sz="1800" dirty="0"/>
              <a:t>).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27AC284-915A-4E81-92CB-0E9EA30ACEF5}"/>
              </a:ext>
            </a:extLst>
          </p:cNvPr>
          <p:cNvSpPr/>
          <p:nvPr/>
        </p:nvSpPr>
        <p:spPr>
          <a:xfrm>
            <a:off x="462396" y="3111690"/>
            <a:ext cx="6977495" cy="34684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Ограничения на пути достижения успеха (</a:t>
            </a:r>
            <a:r>
              <a:rPr lang="ru-RU" dirty="0" err="1">
                <a:solidFill>
                  <a:schemeClr val="accent4">
                    <a:lumMod val="10000"/>
                  </a:schemeClr>
                </a:solidFill>
              </a:rPr>
              <a:t>акмеологических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вершин): </a:t>
            </a:r>
          </a:p>
          <a:p>
            <a:pPr algn="just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– влияние семьи (с детских лет усваиваются ограниченное, одностороннее представление о себе; человек может прожить всю жизнь, реализуя «программу», заложенную еще в детстве); </a:t>
            </a:r>
          </a:p>
          <a:p>
            <a:pPr algn="just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– собственная инерция (любая перемена невозможна при инерции, что требует затрат энергии и настойчивости); </a:t>
            </a:r>
          </a:p>
          <a:p>
            <a:pPr algn="just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– недостаток поддержки (поддержка других помогает преодолеть недостаток энергии, необходимой для осуществления перемен); </a:t>
            </a:r>
          </a:p>
          <a:p>
            <a:pPr algn="just"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– неадекватная обратная связь и враждебность других. 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9643CB1-3156-40E3-AC0F-5C92D0E9CCBA}"/>
              </a:ext>
            </a:extLst>
          </p:cNvPr>
          <p:cNvSpPr/>
          <p:nvPr/>
        </p:nvSpPr>
        <p:spPr>
          <a:xfrm>
            <a:off x="9826388" y="277814"/>
            <a:ext cx="2156346" cy="13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8BBEC73-F2F2-4F54-9BB4-26F4FEF0A597}"/>
              </a:ext>
            </a:extLst>
          </p:cNvPr>
          <p:cNvSpPr/>
          <p:nvPr/>
        </p:nvSpPr>
        <p:spPr>
          <a:xfrm>
            <a:off x="8290085" y="4272677"/>
            <a:ext cx="3692649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i="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Акмеология</a:t>
            </a:r>
            <a:r>
              <a:rPr lang="ru-RU" sz="20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 раздел психологии развития, исследующий закономерности и механизмы достижения высшей ступени (</a:t>
            </a:r>
            <a:r>
              <a:rPr lang="ru-RU" sz="2000" i="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акме</a:t>
            </a:r>
            <a:r>
              <a:rPr lang="ru-RU" sz="20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индивидуального развития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6536" y="768928"/>
            <a:ext cx="11595463" cy="881742"/>
          </a:xfrm>
        </p:spPr>
        <p:txBody>
          <a:bodyPr>
            <a:noAutofit/>
          </a:bodyPr>
          <a:lstStyle/>
          <a:p>
            <a:pPr algn="l"/>
            <a:r>
              <a:rPr lang="ru-RU" sz="3200" b="1" dirty="0"/>
              <a:t>Раздел </a:t>
            </a:r>
            <a:r>
              <a:rPr lang="en-US" sz="3200" b="1" dirty="0"/>
              <a:t>III </a:t>
            </a:r>
            <a:r>
              <a:rPr lang="ru-RU" sz="3200" b="1" dirty="0"/>
              <a:t> Тема 11  </a:t>
            </a:r>
            <a:r>
              <a:rPr lang="ru-RU" sz="3200" dirty="0"/>
              <a:t>Воспитание студенческой молодежи в условиях глобальных вызовов и рисков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781299"/>
            <a:ext cx="10379824" cy="4785755"/>
          </a:xfrm>
        </p:spPr>
        <p:txBody>
          <a:bodyPr>
            <a:normAutofit fontScale="92500"/>
          </a:bodyPr>
          <a:lstStyle/>
          <a:p>
            <a:pPr marL="514350" indent="-514350" algn="l">
              <a:buAutoNum type="arabicPeriod"/>
            </a:pPr>
            <a:r>
              <a:rPr lang="ru-RU" dirty="0"/>
              <a:t>Воспитание как социально-культурное явление и неотъемлемая составляющая образования. </a:t>
            </a:r>
          </a:p>
          <a:p>
            <a:pPr marL="514350" indent="-514350" algn="l">
              <a:buAutoNum type="arabicPeriod"/>
            </a:pPr>
            <a:r>
              <a:rPr lang="ru-RU" dirty="0"/>
              <a:t>Цели, задачи и основные характеристики воспитания. </a:t>
            </a:r>
          </a:p>
          <a:p>
            <a:pPr marL="514350" indent="-514350" algn="l">
              <a:buAutoNum type="arabicPeriod"/>
            </a:pPr>
            <a:r>
              <a:rPr lang="ru-RU" dirty="0"/>
              <a:t>Специфика воспитательного процесса в учреждениях высшего образования. </a:t>
            </a:r>
          </a:p>
          <a:p>
            <a:pPr marL="514350" indent="-514350" algn="l">
              <a:buAutoNum type="arabicPeriod"/>
            </a:pPr>
            <a:r>
              <a:rPr lang="ru-RU" dirty="0"/>
              <a:t>Функции, закономерности и принципы процесса воспитания студентов в учреждениях высшего образования. </a:t>
            </a:r>
          </a:p>
          <a:p>
            <a:pPr marL="514350" indent="-514350" algn="l">
              <a:buAutoNum type="arabicPeriod"/>
            </a:pPr>
            <a:r>
              <a:rPr lang="ru-RU" dirty="0"/>
              <a:t>Основные направления воспитания в учреждениях высшего образования. </a:t>
            </a:r>
          </a:p>
          <a:p>
            <a:pPr marL="514350" indent="-514350" algn="l">
              <a:buAutoNum type="arabicPeriod"/>
            </a:pPr>
            <a:r>
              <a:rPr lang="ru-RU" dirty="0"/>
              <a:t>Организационные формы воспитания, основные методы и средства воспитания. </a:t>
            </a:r>
          </a:p>
          <a:p>
            <a:pPr algn="l"/>
            <a:r>
              <a:rPr lang="ru-RU" dirty="0"/>
              <a:t>7. Условия и факторы отбора и сочетания методов, средств и форм воспитания в конкретной педагогической ситуации (коллективе).</a:t>
            </a:r>
          </a:p>
          <a:p>
            <a:pPr algn="l"/>
            <a:r>
              <a:rPr lang="ru-RU" dirty="0"/>
              <a:t>8. Самовоспитание, саморазвитие, самореализация личности студента.  </a:t>
            </a:r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095" y="-36271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7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124" y="171802"/>
            <a:ext cx="11653751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b="1" i="1" dirty="0"/>
              <a:t>Литература: </a:t>
            </a:r>
          </a:p>
          <a:p>
            <a:r>
              <a:rPr lang="ru-RU" sz="2400" i="1" dirty="0"/>
              <a:t>	</a:t>
            </a:r>
            <a:r>
              <a:rPr lang="ru-RU" sz="2400" b="1" dirty="0"/>
              <a:t>Касаткина, Н. Э. </a:t>
            </a:r>
            <a:r>
              <a:rPr lang="ru-RU" sz="2400" dirty="0"/>
              <a:t>Педагогика : курс лекций / Н. Э. Касаткина, Е. Л. Руднева ; Кемеровский государственный университет, Межвузовская кафедра общей и вузовской педагогики. – 3-е изд. – Кемерово : Кемеровский государственный университет, 2015. – 216 с. : табл. – С. 151-215.  - Режим доступа: URL: </a:t>
            </a:r>
            <a:r>
              <a:rPr lang="ru-RU" sz="2400" u="sng" dirty="0">
                <a:hlinkClick r:id="rId3"/>
              </a:rPr>
              <a:t>https://biblioclub.ru</a:t>
            </a:r>
            <a:r>
              <a:rPr lang="ru-RU" sz="2400" u="sng" dirty="0"/>
              <a:t>. </a:t>
            </a:r>
            <a:r>
              <a:rPr lang="ru-RU" sz="2400" dirty="0"/>
              <a:t> –  Дата доступа: 24.10.2024. – (Университетская библиотека).</a:t>
            </a:r>
          </a:p>
          <a:p>
            <a:r>
              <a:rPr lang="ru-RU" sz="2400" i="1" dirty="0"/>
              <a:t>	</a:t>
            </a:r>
            <a:r>
              <a:rPr lang="ru-RU" sz="2400" dirty="0"/>
              <a:t> </a:t>
            </a:r>
            <a:r>
              <a:rPr lang="ru-RU" sz="2400" b="1" dirty="0"/>
              <a:t>Самойлов, В. Д. </a:t>
            </a:r>
            <a:r>
              <a:rPr lang="ru-RU" sz="2400" dirty="0"/>
              <a:t>Педагогика и психология высшей школы : учебник / В. Д. Самойлов. – Москва ; Вологда : Инфра-Инженерия, 2021. – С. 53-58. – Режим доступа: URL: </a:t>
            </a:r>
            <a:r>
              <a:rPr lang="ru-RU" sz="2400" u="sng" dirty="0">
                <a:hlinkClick r:id="rId3"/>
              </a:rPr>
              <a:t>https://biblioclub.ru</a:t>
            </a:r>
            <a:r>
              <a:rPr lang="ru-RU" sz="2400" u="sng" dirty="0"/>
              <a:t>. </a:t>
            </a:r>
            <a:r>
              <a:rPr lang="ru-RU" sz="2400" dirty="0"/>
              <a:t> –  Дата доступа: 24.10.2024. – (Университетская библиотека).</a:t>
            </a:r>
          </a:p>
          <a:p>
            <a:r>
              <a:rPr lang="ru-RU" sz="2400" dirty="0"/>
              <a:t>	 </a:t>
            </a:r>
            <a:r>
              <a:rPr lang="ru-RU" sz="2400" b="1" dirty="0" err="1"/>
              <a:t>Кобышева</a:t>
            </a:r>
            <a:r>
              <a:rPr lang="ru-RU" sz="2400" b="1" dirty="0"/>
              <a:t>, Л. И. </a:t>
            </a:r>
            <a:r>
              <a:rPr lang="ru-RU" sz="2400" dirty="0"/>
              <a:t>Педагогика и психология профессионального образования : учебное пособие / Л. И. </a:t>
            </a:r>
            <a:r>
              <a:rPr lang="ru-RU" sz="2400" dirty="0" err="1"/>
              <a:t>Кобышева</a:t>
            </a:r>
            <a:r>
              <a:rPr lang="ru-RU" sz="2400" dirty="0"/>
              <a:t>, О. И. Ефремова ; Ростовский государственный экономический университет (РИНХ). – Москва : </a:t>
            </a:r>
            <a:r>
              <a:rPr lang="ru-RU" sz="2400" dirty="0" err="1"/>
              <a:t>Директ</a:t>
            </a:r>
            <a:r>
              <a:rPr lang="ru-RU" sz="2400" dirty="0"/>
              <a:t>-Медиа, 2022. – С. 50-60. – Режим доступа: URL: </a:t>
            </a:r>
            <a:r>
              <a:rPr lang="ru-RU" sz="2400" u="sng" dirty="0">
                <a:hlinkClick r:id="rId3"/>
              </a:rPr>
              <a:t>https://biblioclub.ru</a:t>
            </a:r>
            <a:r>
              <a:rPr lang="ru-RU" sz="2400" u="sng" dirty="0"/>
              <a:t>. </a:t>
            </a:r>
            <a:r>
              <a:rPr lang="ru-RU" sz="2400" dirty="0"/>
              <a:t> –  Дата доступа: 24.10.2024. – (Университетская библиотека).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i="1" dirty="0"/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4041" y="222890"/>
            <a:ext cx="665732" cy="665732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D299D8B1-5E7B-4D39-B40C-8085829B9566}"/>
              </a:ext>
            </a:extLst>
          </p:cNvPr>
          <p:cNvSpPr/>
          <p:nvPr/>
        </p:nvSpPr>
        <p:spPr>
          <a:xfrm>
            <a:off x="8759559" y="-25778"/>
            <a:ext cx="1651379" cy="6657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3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5FE2E1-9E63-4FA3-ACD9-6C20A2D2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0864" y="461964"/>
            <a:ext cx="8550275" cy="6191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/>
              <a:t>Образования = воспитание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AB6052-65A6-47AC-AC99-C588A3854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240" y="1578583"/>
            <a:ext cx="3866124" cy="4405357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indent="0">
              <a:buNone/>
              <a:defRPr/>
            </a:pPr>
            <a:r>
              <a:rPr lang="ru-RU" sz="2400" b="1" i="1" dirty="0"/>
              <a:t>Педагоги гуманисты (Рабле, Монтень;  социалисты-утописты (</a:t>
            </a:r>
            <a:r>
              <a:rPr lang="ru-RU" sz="2400" b="1" i="1" dirty="0" err="1"/>
              <a:t>Т.Мор</a:t>
            </a:r>
            <a:r>
              <a:rPr lang="ru-RU" sz="2400" b="1" i="1" dirty="0"/>
              <a:t>, Т. </a:t>
            </a:r>
            <a:r>
              <a:rPr lang="ru-RU" sz="2400" b="1" i="1" dirty="0" err="1"/>
              <a:t>Компонелла</a:t>
            </a:r>
            <a:r>
              <a:rPr lang="ru-RU" sz="2400" b="1" i="1" dirty="0"/>
              <a:t> и др.); французские просветители и философы  18 в. (Дидро, Гельвеций);  революционеры-демократы, философы-экономисты (Маркс, Энгельс; представители советской педагогики  </a:t>
            </a:r>
          </a:p>
          <a:p>
            <a:pPr indent="0">
              <a:buNone/>
              <a:defRPr/>
            </a:pPr>
            <a:endParaRPr lang="ru-RU" sz="1350" b="1" i="1" dirty="0"/>
          </a:p>
          <a:p>
            <a:pPr indent="0">
              <a:buNone/>
              <a:defRPr/>
            </a:pPr>
            <a:endParaRPr lang="ru-RU" sz="1350" b="1" i="1" dirty="0"/>
          </a:p>
          <a:p>
            <a:pPr indent="0">
              <a:buNone/>
              <a:defRPr/>
            </a:pPr>
            <a:endParaRPr lang="ru-RU" sz="1350" b="1" i="1" dirty="0"/>
          </a:p>
          <a:p>
            <a:pPr indent="0">
              <a:buNone/>
              <a:defRPr/>
            </a:pPr>
            <a:endParaRPr lang="ru-RU" sz="1350" b="1" i="1" dirty="0"/>
          </a:p>
          <a:p>
            <a:pPr indent="0">
              <a:buNone/>
              <a:defRPr/>
            </a:pPr>
            <a:r>
              <a:rPr lang="ru-RU" sz="1350" b="1" i="1" dirty="0"/>
              <a:t>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8CFDE2C5-81C3-43F5-ABE5-5E3E5A130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97577" y="1680837"/>
            <a:ext cx="4127500" cy="2630488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3300" dirty="0"/>
          </a:p>
          <a:p>
            <a:pPr>
              <a:defRPr/>
            </a:pPr>
            <a:endParaRPr lang="ru-RU" sz="3300" dirty="0"/>
          </a:p>
          <a:p>
            <a:pPr marL="457200" lvl="1" indent="0">
              <a:buNone/>
              <a:defRPr/>
            </a:pPr>
            <a:r>
              <a:rPr lang="ru-RU" sz="2900" dirty="0"/>
              <a:t>Всестороннее и гармоническое развитие личности </a:t>
            </a:r>
          </a:p>
          <a:p>
            <a:pPr>
              <a:defRPr/>
            </a:pPr>
            <a:endParaRPr lang="ru-RU" sz="55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ru-RU" sz="55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трелка: вправо с вырезом 4">
            <a:extLst>
              <a:ext uri="{FF2B5EF4-FFF2-40B4-BE49-F238E27FC236}">
                <a16:creationId xmlns:a16="http://schemas.microsoft.com/office/drawing/2014/main" id="{2A426BFB-187E-48A3-B0E8-FA1CB22C6859}"/>
              </a:ext>
            </a:extLst>
          </p:cNvPr>
          <p:cNvSpPr/>
          <p:nvPr/>
        </p:nvSpPr>
        <p:spPr>
          <a:xfrm>
            <a:off x="3916907" y="982639"/>
            <a:ext cx="3903260" cy="5164954"/>
          </a:xfrm>
          <a:prstGeom prst="notchedRightArrow">
            <a:avLst>
              <a:gd name="adj1" fmla="val 50000"/>
              <a:gd name="adj2" fmla="val 35716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Цель воспитания  (образования) в истории педагогики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2121FEDC-3744-4473-ADFB-DC4141AA36A5}"/>
              </a:ext>
            </a:extLst>
          </p:cNvPr>
          <p:cNvCxnSpPr>
            <a:cxnSpLocks/>
          </p:cNvCxnSpPr>
          <p:nvPr/>
        </p:nvCxnSpPr>
        <p:spPr>
          <a:xfrm>
            <a:off x="4892991" y="4801815"/>
            <a:ext cx="165044" cy="1020808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Волна 7">
            <a:extLst>
              <a:ext uri="{FF2B5EF4-FFF2-40B4-BE49-F238E27FC236}">
                <a16:creationId xmlns:a16="http://schemas.microsoft.com/office/drawing/2014/main" id="{40782B86-E48C-4228-BDEF-44D78A6D679B}"/>
              </a:ext>
            </a:extLst>
          </p:cNvPr>
          <p:cNvSpPr/>
          <p:nvPr/>
        </p:nvSpPr>
        <p:spPr>
          <a:xfrm>
            <a:off x="3979685" y="5822623"/>
            <a:ext cx="2796988" cy="806823"/>
          </a:xfrm>
          <a:prstGeom prst="wav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В широком смысле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3DC1904-14B4-43A9-AA76-2728D8A137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838" y="41690"/>
            <a:ext cx="4127500" cy="241250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2AD303A-67AD-4606-B15C-D448F44C0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016" y="4180988"/>
            <a:ext cx="3710184" cy="24484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2CE1E-B972-4671-A32D-2D87537F1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328" y="392166"/>
            <a:ext cx="12419463" cy="6191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/>
              <a:t>Воспитание как одна из составляющих 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E39210-C814-4810-BE2A-4AFBE4F77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47479" y="1188670"/>
            <a:ext cx="6025865" cy="5034698"/>
          </a:xfrm>
        </p:spPr>
        <p:txBody>
          <a:bodyPr>
            <a:noAutofit/>
          </a:bodyPr>
          <a:lstStyle/>
          <a:p>
            <a:pPr indent="0">
              <a:buNone/>
              <a:defRPr/>
            </a:pPr>
            <a:r>
              <a:rPr lang="ru-RU" b="1" dirty="0"/>
              <a:t>ТЕОРИЯ ВОСПИТАНИЯ </a:t>
            </a:r>
            <a:r>
              <a:rPr lang="ru-RU" dirty="0"/>
              <a:t>–</a:t>
            </a:r>
            <a:r>
              <a:rPr lang="ru-RU" b="1" dirty="0"/>
              <a:t> </a:t>
            </a:r>
            <a:r>
              <a:rPr lang="ru-RU" dirty="0"/>
              <a:t>научная дисциплина (часть педагогики), которая изучает процессы и принципы воспитания, разрабатывает методы и стратегии воздействия на развитие личности. </a:t>
            </a:r>
          </a:p>
          <a:p>
            <a:pPr indent="0">
              <a:buNone/>
              <a:defRPr/>
            </a:pPr>
            <a:r>
              <a:rPr lang="ru-RU" b="1" dirty="0"/>
              <a:t>Воспитательная работа</a:t>
            </a:r>
            <a:r>
              <a:rPr lang="ru-RU" dirty="0"/>
              <a:t>— это профессиональная педагогическая деятельность, направленная на организацию воспитательной среды в образовательном учреждении и управление процессом воспитания.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0D4D90CE-529E-43DF-A2F1-F0A98F738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6360" y="2014959"/>
            <a:ext cx="3524250" cy="3581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ru-RU" sz="5400" dirty="0"/>
              <a:t>Образование -  триединый процесс обучения, </a:t>
            </a:r>
            <a:r>
              <a:rPr lang="ru-RU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воспитания </a:t>
            </a:r>
            <a:r>
              <a:rPr lang="ru-RU" sz="5400" dirty="0"/>
              <a:t>и развития личности  </a:t>
            </a:r>
          </a:p>
          <a:p>
            <a:pPr>
              <a:defRPr/>
            </a:pPr>
            <a:endParaRPr lang="ru-RU" sz="55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ru-RU" sz="55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766E85B-40D4-4107-9F20-825624E1F9E6}"/>
              </a:ext>
            </a:extLst>
          </p:cNvPr>
          <p:cNvSpPr/>
          <p:nvPr/>
        </p:nvSpPr>
        <p:spPr>
          <a:xfrm>
            <a:off x="-531769" y="5819956"/>
            <a:ext cx="6627769" cy="10409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sz="2000" dirty="0"/>
              <a:t>Наука об обучении (теория обучения) – ДИДАКТИКА </a:t>
            </a: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Волна 7">
            <a:extLst>
              <a:ext uri="{FF2B5EF4-FFF2-40B4-BE49-F238E27FC236}">
                <a16:creationId xmlns:a16="http://schemas.microsoft.com/office/drawing/2014/main" id="{758161FF-0BE3-483A-8AE5-A8910BDE80F4}"/>
              </a:ext>
            </a:extLst>
          </p:cNvPr>
          <p:cNvSpPr/>
          <p:nvPr/>
        </p:nvSpPr>
        <p:spPr>
          <a:xfrm>
            <a:off x="272226" y="1039563"/>
            <a:ext cx="2796988" cy="806823"/>
          </a:xfrm>
          <a:prstGeom prst="wav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В узком смысле 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6419A33-2589-45E9-96CD-F5D1CE4D79C6}"/>
              </a:ext>
            </a:extLst>
          </p:cNvPr>
          <p:cNvCxnSpPr>
            <a:cxnSpLocks/>
          </p:cNvCxnSpPr>
          <p:nvPr/>
        </p:nvCxnSpPr>
        <p:spPr>
          <a:xfrm flipH="1" flipV="1">
            <a:off x="429491" y="1634837"/>
            <a:ext cx="1052945" cy="2604654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53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00419-993C-4E4F-9638-1D867028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214"/>
            <a:ext cx="8550275" cy="61912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dirty="0">
                <a:solidFill>
                  <a:srgbClr val="002060"/>
                </a:solidFill>
              </a:rPr>
              <a:t>Воспитание: определение. цель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23657A-1728-409F-92EC-E72305920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578" y="1173163"/>
            <a:ext cx="8550274" cy="1968500"/>
          </a:xfrm>
        </p:spPr>
        <p:txBody>
          <a:bodyPr>
            <a:noAutofit/>
          </a:bodyPr>
          <a:lstStyle/>
          <a:p>
            <a:pPr indent="0">
              <a:buNone/>
              <a:defRPr/>
            </a:pPr>
            <a:r>
              <a:rPr lang="ru-RU" sz="3200" dirty="0">
                <a:solidFill>
                  <a:srgbClr val="002060"/>
                </a:solidFill>
              </a:rPr>
              <a:t>Воспитание - э</a:t>
            </a:r>
            <a:r>
              <a:rPr lang="ru-RU" sz="3200" dirty="0"/>
              <a:t>то </a:t>
            </a:r>
            <a:r>
              <a:rPr lang="ru-RU" sz="3200" dirty="0">
                <a:solidFill>
                  <a:srgbClr val="002060"/>
                </a:solidFill>
              </a:rPr>
              <a:t>целенаправленный процесс формирования разносторонне развитой, нравственно зрелой, творческой личности обучающегося</a:t>
            </a:r>
            <a:endParaRPr lang="ru-RU" sz="3200" b="1" i="1" dirty="0">
              <a:solidFill>
                <a:srgbClr val="002060"/>
              </a:solidFill>
            </a:endParaRPr>
          </a:p>
          <a:p>
            <a:pPr indent="0">
              <a:buNone/>
              <a:defRPr/>
            </a:pPr>
            <a:endParaRPr lang="ru-RU" sz="1350" b="1" i="1" dirty="0"/>
          </a:p>
          <a:p>
            <a:pPr indent="0">
              <a:buNone/>
              <a:defRPr/>
            </a:pPr>
            <a:r>
              <a:rPr lang="ru-RU" sz="1350" b="1" i="1" dirty="0"/>
              <a:t>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1926599-1786-4013-8CEA-E10AD0585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5551" y="3659188"/>
            <a:ext cx="6480175" cy="28384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ru-RU" sz="7200" b="1" dirty="0"/>
              <a:t>Целью</a:t>
            </a:r>
            <a:r>
              <a:rPr lang="ru-RU" sz="7200" dirty="0"/>
              <a:t> воспитания является формирование разносторонне развитой, нравственно зрелой, творческой личности обучающегося</a:t>
            </a:r>
            <a:endParaRPr lang="ru-RU" sz="7200" b="1" dirty="0"/>
          </a:p>
          <a:p>
            <a:pPr>
              <a:lnSpc>
                <a:spcPct val="120000"/>
              </a:lnSpc>
              <a:defRPr/>
            </a:pPr>
            <a:endParaRPr lang="ru-RU" sz="7200" b="1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ECCF7B4-C5EB-420B-86AF-58E230A28111}"/>
              </a:ext>
            </a:extLst>
          </p:cNvPr>
          <p:cNvSpPr/>
          <p:nvPr/>
        </p:nvSpPr>
        <p:spPr>
          <a:xfrm>
            <a:off x="8195237" y="360362"/>
            <a:ext cx="3160713" cy="803275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Республики Беларусь об образовании (2011)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744ADA28-D55F-4D3D-8AC7-35F844A49A31}"/>
              </a:ext>
            </a:extLst>
          </p:cNvPr>
          <p:cNvSpPr/>
          <p:nvPr/>
        </p:nvSpPr>
        <p:spPr>
          <a:xfrm>
            <a:off x="4800600" y="2795588"/>
            <a:ext cx="935038" cy="920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BD723-4476-4307-84F6-A810BDE2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15" y="115607"/>
            <a:ext cx="8405813" cy="61912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dirty="0">
                <a:solidFill>
                  <a:srgbClr val="002060"/>
                </a:solidFill>
              </a:rPr>
              <a:t>Воспитание: Цель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C297FA-D84D-42D4-8CCC-E0EBFC67E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092574"/>
            <a:ext cx="2460812" cy="409799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indent="0">
              <a:buNone/>
              <a:defRPr/>
            </a:pPr>
            <a:r>
              <a:rPr lang="ru-RU" sz="2400" b="1" dirty="0">
                <a:solidFill>
                  <a:srgbClr val="002060"/>
                </a:solidFill>
              </a:rPr>
              <a:t>Цель</a:t>
            </a:r>
            <a:r>
              <a:rPr lang="ru-RU" sz="2400" dirty="0">
                <a:solidFill>
                  <a:srgbClr val="002060"/>
                </a:solidFill>
              </a:rPr>
              <a:t> воспитания -  формирование разносторонне развитой, нравственно зрелой, творческой личности обучающегося</a:t>
            </a:r>
            <a:endParaRPr lang="ru-RU" sz="2400" b="1" dirty="0">
              <a:solidFill>
                <a:srgbClr val="002060"/>
              </a:solidFill>
            </a:endParaRPr>
          </a:p>
          <a:p>
            <a:pPr indent="0">
              <a:buNone/>
              <a:defRPr/>
            </a:pPr>
            <a:endParaRPr lang="ru-RU" sz="1350" b="1" i="1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FDBF78CE-AEC4-476E-A0C6-1E4503879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71651" y="882648"/>
            <a:ext cx="8405813" cy="572286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ru-RU" sz="2400" b="1" dirty="0"/>
              <a:t>Задачи</a:t>
            </a:r>
            <a:r>
              <a:rPr lang="ru-RU" sz="2400" dirty="0"/>
              <a:t> воспитания:</a:t>
            </a:r>
          </a:p>
          <a:p>
            <a:pPr marL="0" indent="0">
              <a:buNone/>
              <a:defRPr/>
            </a:pPr>
            <a:r>
              <a:rPr lang="ru-RU" sz="2400" dirty="0"/>
              <a:t>1. формирование гражданственности, патриотизма и национального самосознания на основе государственной идеологии;</a:t>
            </a:r>
          </a:p>
          <a:p>
            <a:pPr marL="0" indent="0">
              <a:buNone/>
              <a:defRPr/>
            </a:pPr>
            <a:r>
              <a:rPr lang="ru-RU" sz="2400" dirty="0"/>
              <a:t>2. подготовка к самостоятельной жизни, профессиональному самоопределению, выбору профессии и труду;</a:t>
            </a:r>
          </a:p>
          <a:p>
            <a:pPr marL="0" indent="0">
              <a:buNone/>
              <a:defRPr/>
            </a:pPr>
            <a:r>
              <a:rPr lang="ru-RU" sz="2400" dirty="0"/>
              <a:t>3. формирование нравственной, эстетической культуры и культуры в области охраны окружающей среды и природопользования;</a:t>
            </a:r>
          </a:p>
          <a:p>
            <a:pPr marL="0" indent="0">
              <a:buNone/>
              <a:defRPr/>
            </a:pPr>
            <a:r>
              <a:rPr lang="ru-RU" sz="2400" dirty="0"/>
              <a:t>4. формирование физической культуры, овладение ценностями и навыками здорового образа жизни;</a:t>
            </a:r>
          </a:p>
          <a:p>
            <a:pPr marL="0" indent="0">
              <a:buNone/>
              <a:defRPr/>
            </a:pPr>
            <a:r>
              <a:rPr lang="ru-RU" sz="2400" dirty="0"/>
              <a:t>5. формирование культуры семейных отношений;</a:t>
            </a:r>
          </a:p>
          <a:p>
            <a:pPr marL="0" indent="0">
              <a:buNone/>
              <a:defRPr/>
            </a:pPr>
            <a:r>
              <a:rPr lang="ru-RU" sz="2400" dirty="0"/>
              <a:t>6. создание условий для социализации, саморазвития и самореализации личности обучающегося.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BA4C3DE-C5D2-4506-9082-A56949D672F3}"/>
              </a:ext>
            </a:extLst>
          </p:cNvPr>
          <p:cNvSpPr/>
          <p:nvPr/>
        </p:nvSpPr>
        <p:spPr>
          <a:xfrm>
            <a:off x="6554696" y="79373"/>
            <a:ext cx="3160713" cy="803275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Республики Беларусь об образовании (2011)</a:t>
            </a:r>
          </a:p>
        </p:txBody>
      </p:sp>
      <p:sp>
        <p:nvSpPr>
          <p:cNvPr id="4" name="Стрелка: изогнутая вверх 3">
            <a:extLst>
              <a:ext uri="{FF2B5EF4-FFF2-40B4-BE49-F238E27FC236}">
                <a16:creationId xmlns:a16="http://schemas.microsoft.com/office/drawing/2014/main" id="{32127C06-6B28-42E8-92FD-37F13F84A46C}"/>
              </a:ext>
            </a:extLst>
          </p:cNvPr>
          <p:cNvSpPr/>
          <p:nvPr/>
        </p:nvSpPr>
        <p:spPr>
          <a:xfrm>
            <a:off x="2487706" y="1116106"/>
            <a:ext cx="564776" cy="2030506"/>
          </a:xfrm>
          <a:prstGeom prst="bentUpArrow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0FCE8-DA84-4FCF-9D1D-2A17B531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>
            <a:normAutofit/>
          </a:bodyPr>
          <a:lstStyle/>
          <a:p>
            <a:r>
              <a:rPr lang="ru-RU" b="1" dirty="0"/>
              <a:t>Воспитательный процесс: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62F89D-E646-4443-BE25-6ABEA381F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1609" y="1253330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Характерные черты: 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4B07A6-FE7D-4D42-8539-CD5527D02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8212" y="1078174"/>
            <a:ext cx="8532509" cy="5966335"/>
          </a:xfrm>
        </p:spPr>
        <p:txBody>
          <a:bodyPr>
            <a:normAutofit/>
          </a:bodyPr>
          <a:lstStyle/>
          <a:p>
            <a:r>
              <a:rPr lang="ru-RU" b="1" dirty="0"/>
              <a:t>целенаправленность </a:t>
            </a:r>
            <a:r>
              <a:rPr lang="ru-RU" dirty="0"/>
              <a:t>(в процессе воспитания всегда ставится цель – представление об идеальной модели личности, на формирование которой ориентируются участники воспитательного процесса) </a:t>
            </a:r>
          </a:p>
          <a:p>
            <a:r>
              <a:rPr lang="ru-RU" b="1" dirty="0"/>
              <a:t>комплексность (многофакторность) – </a:t>
            </a:r>
            <a:r>
              <a:rPr lang="ru-RU" dirty="0"/>
              <a:t>зависимость процесса воспитания от многих внешних и внутренних, субъективных и объективных  факторов</a:t>
            </a:r>
          </a:p>
          <a:p>
            <a:r>
              <a:rPr lang="ru-RU" b="1" dirty="0"/>
              <a:t>длительность  и непрерывность </a:t>
            </a:r>
          </a:p>
          <a:p>
            <a:r>
              <a:rPr lang="ru-RU" b="1" dirty="0"/>
              <a:t>отдаленность и неопределенность </a:t>
            </a:r>
            <a:r>
              <a:rPr lang="ru-RU" dirty="0"/>
              <a:t>результатов (обусловленность длительностью формирования основных параметров личности)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585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165214-E564-46A2-935A-335DFC0B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60" y="365125"/>
            <a:ext cx="11813274" cy="6361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Воспитание – целенаправленный процесс формирования личности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3007D-C329-4948-B819-6B053631C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825625"/>
            <a:ext cx="440822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Это  организованное, управляемое и контролируемое взаимодействие </a:t>
            </a:r>
            <a:r>
              <a:rPr lang="ru-RU" b="1" dirty="0"/>
              <a:t>воспитателей и воспитанников </a:t>
            </a:r>
            <a:r>
              <a:rPr lang="ru-RU" dirty="0"/>
              <a:t>способствующей формированию </a:t>
            </a:r>
          </a:p>
          <a:p>
            <a:pPr marL="0" indent="0">
              <a:buNone/>
            </a:pPr>
            <a:r>
              <a:rPr lang="ru-RU" dirty="0"/>
              <a:t>личности нужной и полезной обществу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B0E90E-2A11-4EB0-AE5B-575FB7A6C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4519" y="859809"/>
            <a:ext cx="8788021" cy="5773001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Воспитательный процесс </a:t>
            </a:r>
            <a:r>
              <a:rPr lang="ru-RU" sz="2400" dirty="0"/>
              <a:t>– это целенаправленная деятельность по формированию и развитию личности, ее ценностных ориентаций, качеств и норм поведения.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Воспитательный процесс направлен на: </a:t>
            </a:r>
          </a:p>
          <a:p>
            <a:pPr marL="0" indent="0">
              <a:buNone/>
            </a:pPr>
            <a:r>
              <a:rPr lang="ru-RU" sz="2400" dirty="0"/>
              <a:t>- содействие социализации личности, </a:t>
            </a:r>
          </a:p>
          <a:p>
            <a:pPr marL="0" indent="0">
              <a:buNone/>
            </a:pPr>
            <a:r>
              <a:rPr lang="ru-RU" sz="2400" dirty="0"/>
              <a:t>– развитие самосознания личности, </a:t>
            </a:r>
          </a:p>
          <a:p>
            <a:pPr>
              <a:buFontTx/>
              <a:buChar char="-"/>
            </a:pPr>
            <a:r>
              <a:rPr lang="ru-RU" sz="2400" dirty="0"/>
              <a:t>развитие интеллектуальных способностей и критического мышления,</a:t>
            </a:r>
          </a:p>
          <a:p>
            <a:pPr>
              <a:buFontTx/>
              <a:buChar char="-"/>
            </a:pPr>
            <a:r>
              <a:rPr lang="ru-RU" sz="2400" dirty="0"/>
              <a:t>формирование у воспитанников возможностей и стремлений к саморазвитию и самореализации,</a:t>
            </a:r>
          </a:p>
          <a:p>
            <a:pPr marL="0" indent="0">
              <a:buNone/>
            </a:pPr>
            <a:r>
              <a:rPr lang="ru-RU" sz="2400" dirty="0"/>
              <a:t>- выработку глубоких личных убеждений и моральных ценностей, - стимулирование творческого потенциала личности.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F8C20605-25E0-4AD4-841A-72B710989C4F}"/>
              </a:ext>
            </a:extLst>
          </p:cNvPr>
          <p:cNvSpPr/>
          <p:nvPr/>
        </p:nvSpPr>
        <p:spPr>
          <a:xfrm>
            <a:off x="5030905" y="2076520"/>
            <a:ext cx="3061648" cy="216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1C954D4-756B-4249-9442-2B95B538AC1A}"/>
              </a:ext>
            </a:extLst>
          </p:cNvPr>
          <p:cNvSpPr/>
          <p:nvPr/>
        </p:nvSpPr>
        <p:spPr>
          <a:xfrm>
            <a:off x="8824413" y="1825625"/>
            <a:ext cx="2912662" cy="128289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воспитатель воспитанник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99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3698</TotalTime>
  <Words>1428</Words>
  <Application>Microsoft Office PowerPoint</Application>
  <PresentationFormat>Широкоэкранный</PresentationFormat>
  <Paragraphs>194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Constantia</vt:lpstr>
      <vt:lpstr>Open Sans</vt:lpstr>
      <vt:lpstr>Segoe UI</vt:lpstr>
      <vt:lpstr>Times New Roman</vt:lpstr>
      <vt:lpstr>Verdana</vt:lpstr>
      <vt:lpstr>Wingdings</vt:lpstr>
      <vt:lpstr>Тема Office</vt:lpstr>
      <vt:lpstr>Раздел III  Тема 11   Воспитание студенческой молодежи в условиях глобальных вызовов и рисков</vt:lpstr>
      <vt:lpstr>Презентация PowerPoint</vt:lpstr>
      <vt:lpstr>Презентация PowerPoint</vt:lpstr>
      <vt:lpstr>Образования = воспитание </vt:lpstr>
      <vt:lpstr>Воспитание как одна из составляющих  образования</vt:lpstr>
      <vt:lpstr>Воспитание: определение. цель </vt:lpstr>
      <vt:lpstr>Воспитание: Цель и задачи</vt:lpstr>
      <vt:lpstr>Воспитательный процесс:</vt:lpstr>
      <vt:lpstr>Воспитание – целенаправленный процесс формирования личности </vt:lpstr>
      <vt:lpstr>основные принципы воспитательного процесса </vt:lpstr>
      <vt:lpstr>основные принципы воспитательного процесса </vt:lpstr>
      <vt:lpstr>Принципы организации воспитательного процесса</vt:lpstr>
      <vt:lpstr>5. Принцип создания воспитывающей среды</vt:lpstr>
      <vt:lpstr>Необходимо учитывать особенности протекания психических познавательных процессов </vt:lpstr>
      <vt:lpstr>Воспитание. Основные части  (содержание воспитания) </vt:lpstr>
      <vt:lpstr>Воспитание. Основные части  (содержание воспитания) </vt:lpstr>
      <vt:lpstr>Воспитание . Основные части  (содержание воспитания) </vt:lpstr>
      <vt:lpstr>Презентация PowerPoint</vt:lpstr>
      <vt:lpstr>Самовоспитание </vt:lpstr>
      <vt:lpstr>Самопознание </vt:lpstr>
      <vt:lpstr>Самопознание – один из механизмов  личностного роста </vt:lpstr>
      <vt:lpstr>стремление к достижению успеха – одно из качеств личности, необходимое в современном мире </vt:lpstr>
      <vt:lpstr>Раздел III  Тема 11  Воспитание студенческой молодежи в условиях глобальных вызовов и рисков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Татьяна Кузьминич</cp:lastModifiedBy>
  <cp:revision>311</cp:revision>
  <cp:lastPrinted>2022-09-12T21:30:05Z</cp:lastPrinted>
  <dcterms:created xsi:type="dcterms:W3CDTF">2020-09-07T03:13:46Z</dcterms:created>
  <dcterms:modified xsi:type="dcterms:W3CDTF">2024-10-31T00:34:17Z</dcterms:modified>
</cp:coreProperties>
</file>