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501" r:id="rId2"/>
    <p:sldId id="257" r:id="rId3"/>
    <p:sldId id="497" r:id="rId4"/>
    <p:sldId id="498" r:id="rId5"/>
    <p:sldId id="496" r:id="rId6"/>
    <p:sldId id="495" r:id="rId7"/>
    <p:sldId id="499" r:id="rId8"/>
    <p:sldId id="490" r:id="rId9"/>
    <p:sldId id="491" r:id="rId10"/>
    <p:sldId id="500" r:id="rId11"/>
    <p:sldId id="502" r:id="rId12"/>
  </p:sldIdLst>
  <p:sldSz cx="12192000" cy="6858000"/>
  <p:notesSz cx="9882188" cy="6761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423EA86-8E6A-422D-B822-020A2A1343B2}">
          <p14:sldIdLst>
            <p14:sldId id="501"/>
            <p14:sldId id="257"/>
            <p14:sldId id="497"/>
            <p14:sldId id="498"/>
            <p14:sldId id="496"/>
            <p14:sldId id="495"/>
            <p14:sldId id="499"/>
            <p14:sldId id="490"/>
            <p14:sldId id="491"/>
            <p14:sldId id="500"/>
            <p14:sldId id="5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667" autoAdjust="0"/>
  </p:normalViewPr>
  <p:slideViewPr>
    <p:cSldViewPr snapToGrid="0">
      <p:cViewPr varScale="1">
        <p:scale>
          <a:sx n="92" d="100"/>
          <a:sy n="92" d="100"/>
        </p:scale>
        <p:origin x="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82281" cy="339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7620" y="0"/>
            <a:ext cx="4282281" cy="339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D8610-1C3D-43F5-89A9-86AB567CD42E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844550"/>
            <a:ext cx="4059238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8220" y="3253810"/>
            <a:ext cx="7905750" cy="26622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21932"/>
            <a:ext cx="4282281" cy="339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7620" y="6421932"/>
            <a:ext cx="4282281" cy="339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2EDC9-606C-45D4-A142-1169FF8C16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7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1475" y="844550"/>
            <a:ext cx="4059238" cy="2282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2EDC9-606C-45D4-A142-1169FF8C16F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8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1475" y="844550"/>
            <a:ext cx="4059238" cy="2282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2EDC9-606C-45D4-A142-1169FF8C16F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8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086593-81C0-4BBF-B01E-B127C8AAA53B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ob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F%D1%80%D0%BE%D1%82%D0%B0%D1%81%D0%B5%D0%B2%D0%B8%D1%87,_%D0%92%D0%B0%D0%BB%D0%B5%D1%80%D0%B8%D0%B0%D0%BD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ru.wikipedia.org/wiki/%D0%9C%D0%B5%D0%BD%D0%B5%D0%B4%D0%B6%D0%B5%D1%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31273"/>
            <a:ext cx="10379824" cy="2660072"/>
          </a:xfrm>
        </p:spPr>
        <p:txBody>
          <a:bodyPr>
            <a:noAutofit/>
          </a:bodyPr>
          <a:lstStyle/>
          <a:p>
            <a:r>
              <a:rPr lang="ru-RU" sz="3200" b="1" dirty="0"/>
              <a:t>Педагогика и психологии высшего образования</a:t>
            </a: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200" b="1" dirty="0"/>
            </a:br>
            <a:br>
              <a:rPr lang="ru-RU" sz="3200" b="1" dirty="0"/>
            </a:br>
            <a:r>
              <a:rPr lang="ru-RU" sz="4000" b="1" dirty="0"/>
              <a:t>Раздел 1. Тема </a:t>
            </a:r>
            <a:r>
              <a:rPr lang="ru-RU" sz="4000" dirty="0"/>
              <a:t>2. </a:t>
            </a:r>
            <a:r>
              <a:rPr lang="ru-RU" sz="4000" dirty="0">
                <a:effectLst/>
              </a:rPr>
              <a:t>Становление высшего образования в европейских странах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104017"/>
            <a:ext cx="10379824" cy="1463039"/>
          </a:xfrm>
        </p:spPr>
        <p:txBody>
          <a:bodyPr/>
          <a:lstStyle/>
          <a:p>
            <a:pPr algn="r"/>
            <a:r>
              <a:rPr lang="ru-RU" dirty="0" err="1">
                <a:solidFill>
                  <a:schemeClr val="tx1"/>
                </a:solidFill>
              </a:rPr>
              <a:t>Кузьминич</a:t>
            </a:r>
            <a:r>
              <a:rPr lang="ru-RU" dirty="0">
                <a:solidFill>
                  <a:schemeClr val="tx1"/>
                </a:solidFill>
              </a:rPr>
              <a:t> Татьяна Васильевна, 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кандидат педагогических наук, доцент</a:t>
            </a:r>
          </a:p>
        </p:txBody>
      </p:sp>
      <p:pic>
        <p:nvPicPr>
          <p:cNvPr id="6" name="Рисунок 5" descr="Академическая шапочка">
            <a:extLst>
              <a:ext uri="{FF2B5EF4-FFF2-40B4-BE49-F238E27FC236}">
                <a16:creationId xmlns:a16="http://schemas.microsoft.com/office/drawing/2014/main" id="{E49FD3B4-27DE-4531-ACF4-5EBDABA36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869" y="266398"/>
            <a:ext cx="665732" cy="66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58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885899"/>
            <a:ext cx="10438410" cy="534864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Основные тенденции развития высшего образования в европейских странах. ХХ в.</a:t>
            </a:r>
          </a:p>
          <a:p>
            <a:r>
              <a:rPr lang="ru-RU" sz="1800" dirty="0">
                <a:solidFill>
                  <a:schemeClr val="tx1"/>
                </a:solidFill>
              </a:rPr>
              <a:t>высшее образование становится приоритетом внутренней политики ряда европейских стран</a:t>
            </a:r>
          </a:p>
          <a:p>
            <a:r>
              <a:rPr lang="ru-RU" sz="1800" dirty="0">
                <a:solidFill>
                  <a:schemeClr val="tx1"/>
                </a:solidFill>
              </a:rPr>
              <a:t>проведение образовательных реформ, направленных на доступность высшего образования широким слоям населения, включая этнические меньшинства, представителей из неблагополучных и малообеспеченных семей.</a:t>
            </a:r>
          </a:p>
          <a:p>
            <a:r>
              <a:rPr lang="ru-RU" sz="1800" dirty="0">
                <a:solidFill>
                  <a:schemeClr val="tx1"/>
                </a:solidFill>
              </a:rPr>
              <a:t>открытие гражданских университетов, изменение статуса ранее созданных (новый статус и названия получили медицинские, торговые, инженерные колледжи). </a:t>
            </a:r>
          </a:p>
          <a:p>
            <a:r>
              <a:rPr lang="ru-RU" sz="1800" dirty="0">
                <a:solidFill>
                  <a:schemeClr val="tx1"/>
                </a:solidFill>
              </a:rPr>
              <a:t>увеличение  числа  учреждений высшего образования технического и общественно-научного профиля.</a:t>
            </a:r>
          </a:p>
          <a:p>
            <a:r>
              <a:rPr lang="ru-RU" sz="1800" dirty="0">
                <a:solidFill>
                  <a:schemeClr val="tx1"/>
                </a:solidFill>
              </a:rPr>
              <a:t>началось активное преподавание дисциплин, связанных с изучением человека и общества: психологии, социальной психологии, социологии, политологии, лингвистики и др. 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Стали вводится дисциплины, отражающие технологические изменения в обществе: кибернетика, информатика и др., были открыты  политехнические институты. 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Развитие дистанционного образования.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Рост количества учебных заведений с частным финансированием.</a:t>
            </a:r>
          </a:p>
        </p:txBody>
      </p:sp>
    </p:spTree>
    <p:extLst>
      <p:ext uri="{BB962C8B-B14F-4D97-AF65-F5344CB8AC3E}">
        <p14:creationId xmlns:p14="http://schemas.microsoft.com/office/powerpoint/2010/main" val="316976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31273"/>
            <a:ext cx="10379824" cy="558140"/>
          </a:xfrm>
        </p:spPr>
        <p:txBody>
          <a:bodyPr>
            <a:noAutofit/>
          </a:bodyPr>
          <a:lstStyle/>
          <a:p>
            <a:r>
              <a:rPr lang="ru-RU" sz="3200" b="1" dirty="0"/>
              <a:t>Педагогика и психологии высшего образования</a:t>
            </a:r>
            <a:br>
              <a:rPr lang="ru-RU" sz="3600" b="1" dirty="0"/>
            </a:br>
            <a:r>
              <a:rPr lang="ru-RU" sz="4000" b="1" dirty="0"/>
              <a:t>Раздел 1. Тема </a:t>
            </a:r>
            <a:r>
              <a:rPr lang="ru-RU" sz="4000" dirty="0"/>
              <a:t>2. </a:t>
            </a:r>
            <a:r>
              <a:rPr lang="ru-RU" sz="4000" dirty="0">
                <a:effectLst/>
              </a:rPr>
              <a:t>Становление высшего образования в европейских странах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2526" y="3358344"/>
            <a:ext cx="11008426" cy="2947453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Высшее о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MS Mincho" charset="-128"/>
                <a:cs typeface="Times New Roman" pitchFamily="18" charset="0"/>
              </a:rPr>
              <a:t>бразование и развитие педагогической мысли в странах Европы 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MS Mincho" charset="-128"/>
                <a:cs typeface="Times New Roman" pitchFamily="18" charset="0"/>
              </a:rPr>
              <a:t>(с древнейших времен до XIX века)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Высшие учебные заведения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 Беларуси (с древнейших времен до XIX века)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Высшее о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MS Mincho" charset="-128"/>
                <a:cs typeface="Times New Roman" pitchFamily="18" charset="0"/>
              </a:rPr>
              <a:t>бразование и развитие педагогической мысли в странах Европы 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MS Mincho" charset="-128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в.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Высшие учебные заведения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 Беларуси в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в.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Основные тенденции развития высшего образования в европейских странах в ХХ в.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Академическая шапочка">
            <a:extLst>
              <a:ext uri="{FF2B5EF4-FFF2-40B4-BE49-F238E27FC236}">
                <a16:creationId xmlns:a16="http://schemas.microsoft.com/office/drawing/2014/main" id="{E49FD3B4-27DE-4531-ACF4-5EBDABA36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869" y="266398"/>
            <a:ext cx="665732" cy="66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3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700" y="152401"/>
            <a:ext cx="116537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Вопросы:</a:t>
            </a:r>
          </a:p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anose="02020603050405020304" pitchFamily="18" charset="0"/>
              </a:rPr>
              <a:t>Высшее о</a:t>
            </a:r>
            <a:r>
              <a:rPr lang="ru-RU" sz="2400" b="1" dirty="0">
                <a:latin typeface="Times New Roman" pitchFamily="18" charset="0"/>
                <a:ea typeface="MS Mincho" charset="-128"/>
                <a:cs typeface="Times New Roman" pitchFamily="18" charset="0"/>
              </a:rPr>
              <a:t>бразование и развитие педагогической мысли в странах Европы </a:t>
            </a:r>
          </a:p>
          <a:p>
            <a:r>
              <a:rPr lang="ru-RU" sz="2400" b="1" dirty="0">
                <a:latin typeface="Times New Roman" pitchFamily="18" charset="0"/>
                <a:ea typeface="MS Mincho" charset="-128"/>
                <a:cs typeface="Times New Roman" pitchFamily="18" charset="0"/>
              </a:rPr>
              <a:t>(с древнейших времен до XIX века)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Высшие учебные заведения </a:t>
            </a:r>
            <a:r>
              <a:rPr lang="ru-RU" sz="2400" b="1" dirty="0"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 Беларуси (с древнейших времен до XIX века)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Высшее о</a:t>
            </a:r>
            <a:r>
              <a:rPr lang="ru-RU" sz="2400" b="1" dirty="0">
                <a:latin typeface="Times New Roman" pitchFamily="18" charset="0"/>
                <a:ea typeface="MS Mincho" charset="-128"/>
                <a:cs typeface="Times New Roman" pitchFamily="18" charset="0"/>
              </a:rPr>
              <a:t>бразование и развитие педагогической мысли в странах Европы </a:t>
            </a:r>
          </a:p>
          <a:p>
            <a:r>
              <a:rPr lang="ru-RU" sz="2400" b="1" dirty="0">
                <a:latin typeface="Times New Roman" pitchFamily="18" charset="0"/>
                <a:ea typeface="MS Mincho" charset="-128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в.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Высшие учебные заведения </a:t>
            </a:r>
            <a:r>
              <a:rPr lang="ru-RU" sz="2400" b="1" dirty="0">
                <a:latin typeface="Times New Roman" panose="02020603050405020304" pitchFamily="18" charset="0"/>
                <a:ea typeface="MS Mincho" charset="-128"/>
                <a:cs typeface="Times New Roman" panose="02020603050405020304" pitchFamily="18" charset="0"/>
              </a:rPr>
              <a:t> Беларуси 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в.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Основные тенденции развития высшего образования в европейских странах в ХХ в.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pic>
        <p:nvPicPr>
          <p:cNvPr id="3" name="Рисунок 2" descr="Академическая шапочка">
            <a:extLst>
              <a:ext uri="{FF2B5EF4-FFF2-40B4-BE49-F238E27FC236}">
                <a16:creationId xmlns:a16="http://schemas.microsoft.com/office/drawing/2014/main" id="{249D4AD1-C1AE-48A2-A82C-46ABF1C31B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4041" y="222890"/>
            <a:ext cx="665732" cy="66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6265" y="315884"/>
            <a:ext cx="10782793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Интеллектуальная элита Беларуси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Основоположники белорусской науки и высшего образования (1919–1961) / А. Д. Король [и др.] ; под общ. ред. А. Д. Короля, науч. ред. О. А. Яновский. – Минск : БГУ, 2019. – С. 6 – 7, 127 – 129, 193-223. – (Белорусский государственный университет: 100 лет на благо Отечества). -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https://www.koob.ru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Дата доступа: 25.10.2024.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Мандель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Б. Р.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Педагогика высшей школы: история, проблематика, принципы : учебное пособие для обучающихся в магистратуре / Б. Р.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Мандель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М. ; Берлин :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-Медиа, 2017. – С. 12-200. - 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https://www.koob.ru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Дата доступа: 25.10.2024.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Нехаева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С.В.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Университеты в эпоху Возрождения / 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С.В.Нехаева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// Культура Возрождения. Энциклопедия: в 2 т. / Ред.: О. Ф. Кудрявцев (отв. ред.), Н. В. Ревякина и др. – Т. 2.: в 2-х кн. – Кн. 2. – М.: Российская политическая энциклопедия, 2011. – С. 364–372.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Орлова</a:t>
            </a:r>
            <a:r>
              <a:rPr lang="be-BY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А.П.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педагогики: учеб. пособие для студентов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учеб.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специальностям /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А.П.Орлова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Н.К.Зинькова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В.В.Тетерина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под общ. ред.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А.П.Орловой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Минск: ИВЦ Мин­фина, 2009. </a:t>
            </a:r>
            <a:r>
              <a:rPr lang="be-BY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380 с.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	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18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379" y="287976"/>
            <a:ext cx="10200904" cy="5942412"/>
          </a:xfrm>
        </p:spPr>
        <p:txBody>
          <a:bodyPr>
            <a:noAutofit/>
          </a:bodyPr>
          <a:lstStyle/>
          <a:p>
            <a:r>
              <a:rPr lang="ru-RU" sz="1800" dirty="0"/>
              <a:t>НАЧАЛО:</a:t>
            </a:r>
          </a:p>
          <a:p>
            <a:r>
              <a:rPr lang="ru-RU" sz="1800" dirty="0"/>
              <a:t>IV век до н.э. Древняя Греция - философская школа Платона  (Академия) близ Афин, закрыта в 529 г. </a:t>
            </a:r>
          </a:p>
          <a:p>
            <a:r>
              <a:rPr lang="ru-RU" sz="1800" dirty="0"/>
              <a:t>335 г. до н. э. -  </a:t>
            </a:r>
            <a:r>
              <a:rPr lang="ru-RU" sz="1800" dirty="0" err="1"/>
              <a:t>ликей</a:t>
            </a:r>
            <a:r>
              <a:rPr lang="ru-RU" sz="1800" dirty="0"/>
              <a:t>  (прообраз современного лицея) Аристотеля.</a:t>
            </a:r>
          </a:p>
          <a:p>
            <a:r>
              <a:rPr lang="ru-RU" sz="1800" dirty="0"/>
              <a:t> 308 - 246 до н.э. -  </a:t>
            </a:r>
            <a:r>
              <a:rPr lang="ru-RU" sz="1800" dirty="0" err="1"/>
              <a:t>Мусеум</a:t>
            </a:r>
            <a:r>
              <a:rPr lang="ru-RU" sz="1800" dirty="0"/>
              <a:t> Птолемея. Преподавали Архимед, Евклид, Эратосфен.</a:t>
            </a:r>
          </a:p>
          <a:p>
            <a:r>
              <a:rPr lang="ru-RU" sz="1800" dirty="0"/>
              <a:t>425 г. Константинополь учреждена высшая школа - </a:t>
            </a:r>
            <a:r>
              <a:rPr lang="ru-RU" sz="1800" dirty="0" err="1"/>
              <a:t>Аудиториум</a:t>
            </a:r>
            <a:r>
              <a:rPr lang="ru-RU" sz="1800" dirty="0"/>
              <a:t> (в IX в. «</a:t>
            </a:r>
            <a:r>
              <a:rPr lang="ru-RU" sz="1800" dirty="0" err="1"/>
              <a:t>Магнавра</a:t>
            </a:r>
            <a:r>
              <a:rPr lang="ru-RU" sz="1800" dirty="0"/>
              <a:t>» -  золотая палата) + другие высшие школы: юридическая, медицинская и др.</a:t>
            </a:r>
          </a:p>
          <a:p>
            <a:r>
              <a:rPr lang="ru-RU" sz="1800" dirty="0"/>
              <a:t>XII - XV вв. появление в европейских странах университетов: 1088 г. – Болонский университет; 1134 г 1200 г. - Парижский университет; 1206 г. университет в Оксфорде, 1224 г. в Неаполе, 1231 г. в Кембридже, 1290 г. в  Лиссабоне и др.</a:t>
            </a:r>
          </a:p>
          <a:p>
            <a:r>
              <a:rPr lang="ru-RU" sz="1800" dirty="0"/>
              <a:t>Возникали на базе религиозных школ,  Имели на начальном этапе несколько факультетов, определялась специализация. </a:t>
            </a:r>
          </a:p>
          <a:p>
            <a:endParaRPr lang="ru-RU" sz="1800" dirty="0"/>
          </a:p>
          <a:p>
            <a:r>
              <a:rPr lang="ru-RU" sz="1800" dirty="0"/>
              <a:t>К концу XVI в. системой высшего образования оказалось охвачено до 3,5% молодых мужчин (Оксфордский и Кембриджский университеты - до 4-5 тыс. студентов в год). Открывались многопрофильные и специализированные колледжи, «академии»,</a:t>
            </a:r>
          </a:p>
          <a:p>
            <a:pPr marL="45720" indent="0">
              <a:buNone/>
            </a:pPr>
            <a:r>
              <a:rPr lang="ru-RU" sz="1800" dirty="0"/>
              <a:t>    высшие школы, клерикальные центры высшего образования.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390909" y="118753"/>
            <a:ext cx="1682338" cy="18050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Изучали философию, физику, математику и другие науки о природе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390909" y="1591294"/>
            <a:ext cx="1682338" cy="15319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Изучали математику, филологию, астрономию, историю, медицину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355283" y="3123210"/>
            <a:ext cx="1836717" cy="19713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Изучали философию, метафизику, богословие, астрономию, историю, этику, политику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27273" y="118753"/>
            <a:ext cx="3428010" cy="53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XIII в. – 19 университетов</a:t>
            </a:r>
            <a:br>
              <a:rPr lang="ru-RU" dirty="0"/>
            </a:br>
            <a:r>
              <a:rPr lang="ru-RU" dirty="0"/>
              <a:t> XIV в. - 44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886" y="5094514"/>
            <a:ext cx="2656114" cy="170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10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" y="516301"/>
            <a:ext cx="9452757" cy="4500149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Собственные здания с лекционными залами, библиотеками, часовнями, комнатами для проживания студентов и преподавателей.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Сокращение университетской автономии и церковного контроля, усиление государственного контроля.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Усиливается социальное расслоение студентов (школяров).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Проникновение гуманистических идей в университетскую среду: университеты – очаги  ренессансной культуры (высшие школы в Вене, Базеле, Оксфорде, Саламанке и др.)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Расширяется перечень изучаемых дисциплин (+ риторика, поэтика, философия, классическая литература, древние и национальные языки, астрономия, история и др.)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Подготовка университетских учебников (по гражданской и церковной истории и др.), выпуск собственных журналов;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Постепенная утрата университетами монополии на научные исследования и оказание образовательных услуг, усиление значения и популярности «академий», профессиональных колледжей, и других специализированных учебных заведений.   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5632" y="5061856"/>
            <a:ext cx="3336966" cy="151410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Типы организации: Болонская - студенческое самоуправление;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парижская – власть магистров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562599" y="5545773"/>
            <a:ext cx="1240972" cy="80603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20443" y="5272644"/>
            <a:ext cx="1923803" cy="130331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коллегиальная модель (Оксфорд и Кембридж)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0198" y="192375"/>
            <a:ext cx="2959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 концу XVI в.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849" y="3968027"/>
            <a:ext cx="3319151" cy="288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017825" y="3321696"/>
            <a:ext cx="3029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Коимбрский</a:t>
            </a:r>
            <a:r>
              <a:rPr lang="ru-RU" sz="1600" dirty="0"/>
              <a:t> университет, Португалия (1590 г.)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587" y="1174376"/>
            <a:ext cx="1632239" cy="1914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3260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3129FCF-5EA5-4FCF-8A9E-E9E5C21FECD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98219"/>
            <a:ext cx="2714192" cy="282515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F303657-088A-4EE2-8B90-606F3E4CB22E}"/>
              </a:ext>
            </a:extLst>
          </p:cNvPr>
          <p:cNvSpPr/>
          <p:nvPr/>
        </p:nvSpPr>
        <p:spPr>
          <a:xfrm>
            <a:off x="3144332" y="98219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Высшее учебное заведение на белорусских землях - 1579 г. - Академия и университет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виленский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общества Иисуса преобразована </a:t>
            </a:r>
            <a:r>
              <a:rPr lang="ru-RU" dirty="0"/>
              <a:t>из иезуитской коллегии, возникшей в </a:t>
            </a:r>
            <a:r>
              <a:rPr lang="ru-RU" dirty="0" err="1"/>
              <a:t>Вильне</a:t>
            </a:r>
            <a:r>
              <a:rPr lang="ru-RU" dirty="0"/>
              <a:t> в 1570 г. </a:t>
            </a:r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1773 г. преобразовано в «Главную литовскую школу» с централизованным подчинением всех школ других уровней</a:t>
            </a:r>
          </a:p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После 1794 г. -  Главная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виленская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школа</a:t>
            </a:r>
          </a:p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С 1803 г. - </a:t>
            </a:r>
            <a:r>
              <a:rPr lang="ru-RU" dirty="0"/>
              <a:t>Императорский </a:t>
            </a:r>
            <a:r>
              <a:rPr lang="ru-RU" dirty="0" err="1"/>
              <a:t>Виленский</a:t>
            </a:r>
            <a:r>
              <a:rPr lang="ru-RU" dirty="0"/>
              <a:t> университет (к 1823-му году – один из крупнейших университетов Европы.</a:t>
            </a:r>
          </a:p>
          <a:p>
            <a:r>
              <a:rPr lang="ru-RU" dirty="0"/>
              <a:t>1832 г. – закрыт </a:t>
            </a:r>
          </a:p>
          <a:p>
            <a:r>
              <a:rPr lang="ru-RU" dirty="0"/>
              <a:t>1919-1939 – Университет Стефана </a:t>
            </a:r>
            <a:r>
              <a:rPr lang="ru-RU" dirty="0" err="1"/>
              <a:t>Батория</a:t>
            </a:r>
            <a:r>
              <a:rPr lang="ru-RU" dirty="0"/>
              <a:t>, </a:t>
            </a:r>
          </a:p>
          <a:p>
            <a:r>
              <a:rPr lang="ru-RU" dirty="0"/>
              <a:t>с декабря 1939 -литовский Вильнюсский университет 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73D2E9-C0AC-49B0-BE59-CF7E37EB7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991" y="166254"/>
            <a:ext cx="2368699" cy="2857501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4258868-9453-452B-9965-3E5D657A6269}"/>
              </a:ext>
            </a:extLst>
          </p:cNvPr>
          <p:cNvSpPr/>
          <p:nvPr/>
        </p:nvSpPr>
        <p:spPr>
          <a:xfrm>
            <a:off x="9466118" y="3293918"/>
            <a:ext cx="2171700" cy="477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Первый ректор – Петр </a:t>
            </a:r>
            <a:r>
              <a:rPr lang="ru-RU" dirty="0" err="1"/>
              <a:t>Скарга</a:t>
            </a:r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0ECA990-6D46-4B7C-87F6-427A2E7DDE96}"/>
              </a:ext>
            </a:extLst>
          </p:cNvPr>
          <p:cNvSpPr/>
          <p:nvPr/>
        </p:nvSpPr>
        <p:spPr>
          <a:xfrm>
            <a:off x="166254" y="5321136"/>
            <a:ext cx="9736281" cy="13706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теологический и философский факультеты,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 1641 г. — юридический.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 1803 - факультеты литературы и свободных наук, моральных и политических наук, медицинский и физико-математический. Университет - центр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Виленского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учебного округа.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6CBC65-B808-462C-ADE7-43AB7818E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54" y="2768930"/>
            <a:ext cx="2140528" cy="237457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E0B32F4-21C5-4ECB-8073-CFB0CB299193}"/>
              </a:ext>
            </a:extLst>
          </p:cNvPr>
          <p:cNvSpPr/>
          <p:nvPr/>
        </p:nvSpPr>
        <p:spPr>
          <a:xfrm>
            <a:off x="2576945" y="4068537"/>
            <a:ext cx="6096000" cy="10749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hlinkClick r:id="rId5" tooltip="ru.wikipedia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Валериан </a:t>
            </a:r>
            <a:r>
              <a:rPr lang="ru-RU" dirty="0" err="1">
                <a:solidFill>
                  <a:schemeClr val="tx1"/>
                </a:solidFill>
                <a:hlinkClick r:id="rId5" tooltip="ru.wikipedia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Протасе́вич</a:t>
            </a:r>
            <a:r>
              <a:rPr lang="ru-RU" dirty="0">
                <a:solidFill>
                  <a:schemeClr val="tx1"/>
                </a:solidFill>
                <a:hlinkClick r:id="rId5" tooltip="ru.wikipedia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— религиозный и церковный деятель, епископ луцкий, епископ </a:t>
            </a:r>
            <a:r>
              <a:rPr lang="ru-RU" dirty="0" err="1">
                <a:solidFill>
                  <a:schemeClr val="tx1"/>
                </a:solidFill>
                <a:hlinkClick r:id="rId5" tooltip="ru.wikipedia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виленский</a:t>
            </a:r>
            <a:r>
              <a:rPr lang="ru-RU" dirty="0">
                <a:solidFill>
                  <a:schemeClr val="tx1"/>
                </a:solidFill>
                <a:hlinkClick r:id="rId5" tooltip="ru.wikipedia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; основатель иезуитской коллегии в </a:t>
            </a:r>
            <a:r>
              <a:rPr lang="ru-RU" dirty="0" err="1">
                <a:solidFill>
                  <a:schemeClr val="tx1"/>
                </a:solidFill>
                <a:hlinkClick r:id="rId5" tooltip="ru.wikipedia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Вильне</a:t>
            </a:r>
            <a:r>
              <a:rPr lang="ru-RU" dirty="0">
                <a:solidFill>
                  <a:schemeClr val="tx1"/>
                </a:solidFill>
                <a:hlinkClick r:id="rId5" tooltip="ru.wikipedia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92427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013" y="142504"/>
            <a:ext cx="10361881" cy="35626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solidFill>
                  <a:schemeClr val="tx1"/>
                </a:solidFill>
              </a:rPr>
              <a:t>Развитие высшего образования в европейских странах в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XVIII - XIX вв.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8130" y="1289659"/>
            <a:ext cx="9725891" cy="5348646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Становление национальных систем образования, расширение участия государства </a:t>
            </a:r>
          </a:p>
          <a:p>
            <a:pPr marL="4572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   в управлении и финансировании школьного дела. </a:t>
            </a:r>
          </a:p>
          <a:p>
            <a:r>
              <a:rPr lang="ru-RU" sz="1600" dirty="0">
                <a:solidFill>
                  <a:schemeClr val="tx1"/>
                </a:solidFill>
              </a:rPr>
              <a:t>Законодательно утвердился светский характер образования. </a:t>
            </a:r>
          </a:p>
          <a:p>
            <a:r>
              <a:rPr lang="ru-RU" sz="1600" dirty="0">
                <a:solidFill>
                  <a:schemeClr val="tx1"/>
                </a:solidFill>
              </a:rPr>
              <a:t>Две основные модели университета: немецкая (идеи Гумбольдта и </a:t>
            </a:r>
            <a:r>
              <a:rPr lang="ru-RU" sz="1600" dirty="0" err="1">
                <a:solidFill>
                  <a:schemeClr val="tx1"/>
                </a:solidFill>
              </a:rPr>
              <a:t>Шлейермахера</a:t>
            </a:r>
            <a:r>
              <a:rPr lang="ru-RU" sz="1600" dirty="0">
                <a:solidFill>
                  <a:schemeClr val="tx1"/>
                </a:solidFill>
              </a:rPr>
              <a:t> – академические свободы, организация семинаров)  и французская (жесткая дисциплина, контроль со стороны администрации). </a:t>
            </a:r>
          </a:p>
          <a:p>
            <a:r>
              <a:rPr lang="vi-VN" sz="1600" b="1" dirty="0">
                <a:solidFill>
                  <a:schemeClr val="tx1"/>
                </a:solidFill>
              </a:rPr>
              <a:t>Берл</a:t>
            </a:r>
            <a:r>
              <a:rPr lang="ru-RU" sz="1600" b="1" dirty="0">
                <a:solidFill>
                  <a:schemeClr val="tx1"/>
                </a:solidFill>
              </a:rPr>
              <a:t>и</a:t>
            </a:r>
            <a:r>
              <a:rPr lang="vi-VN" sz="1600" b="1" dirty="0">
                <a:solidFill>
                  <a:schemeClr val="tx1"/>
                </a:solidFill>
              </a:rPr>
              <a:t>нский университ</a:t>
            </a:r>
            <a:r>
              <a:rPr lang="ru-RU" sz="1600" b="1" dirty="0">
                <a:solidFill>
                  <a:schemeClr val="tx1"/>
                </a:solidFill>
              </a:rPr>
              <a:t>е</a:t>
            </a:r>
            <a:r>
              <a:rPr lang="vi-VN" sz="1600" b="1" dirty="0">
                <a:solidFill>
                  <a:schemeClr val="tx1"/>
                </a:solidFill>
              </a:rPr>
              <a:t>т имени Г</a:t>
            </a:r>
            <a:r>
              <a:rPr lang="ru-RU" sz="1600" b="1" dirty="0">
                <a:solidFill>
                  <a:schemeClr val="tx1"/>
                </a:solidFill>
              </a:rPr>
              <a:t>у</a:t>
            </a:r>
            <a:r>
              <a:rPr lang="vi-VN" sz="1600" b="1" dirty="0">
                <a:solidFill>
                  <a:schemeClr val="tx1"/>
                </a:solidFill>
              </a:rPr>
              <a:t>мбольдта</a:t>
            </a:r>
            <a:r>
              <a:rPr lang="ru-RU" sz="1600" dirty="0">
                <a:solidFill>
                  <a:schemeClr val="tx1"/>
                </a:solidFill>
              </a:rPr>
              <a:t> (1810 г.)  - новая система образования (тесная связь обучения и исследовательской работы, непосредственное участие студентов в научных исследованиях).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Концентрация усилий на научных исследованиях (стала преобладать в образовании немецкая модель).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Высшее образование стало более доступным широким массам населения чем на предыдущих исторических этапах.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До XIX века преподавалась религия, но в течение XIX века её роль значительно уменьшалась. </a:t>
            </a:r>
          </a:p>
          <a:p>
            <a:r>
              <a:rPr lang="ru-RU" sz="1600" dirty="0">
                <a:solidFill>
                  <a:schemeClr val="tx1"/>
                </a:solidFill>
              </a:rPr>
              <a:t>В XVIII - XIX веках с развитием промышленности усилились тенденции специализации университетов, в Англии медицинские и инженерные колледжи получили  новый статус, стали называться университетами (в Бирмингеме, Бристоле и др.). Подготовка </a:t>
            </a:r>
            <a:r>
              <a:rPr lang="ru-RU" sz="1600" dirty="0" err="1">
                <a:solidFill>
                  <a:schemeClr val="tx1"/>
                </a:solidFill>
              </a:rPr>
              <a:t>госcлужащих</a:t>
            </a:r>
            <a:r>
              <a:rPr lang="ru-RU" sz="1600" dirty="0">
                <a:solidFill>
                  <a:schemeClr val="tx1"/>
                </a:solidFill>
              </a:rPr>
              <a:t>, юристов, ученых, инженеров, врачей и др. Формировали материальную базу, проводили научные исследования.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33808" y="1520043"/>
            <a:ext cx="2458192" cy="2921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Первый в мире политехнический университет -Будапештский университет экономики и технологии основан в 1782 году </a:t>
            </a:r>
          </a:p>
        </p:txBody>
      </p:sp>
    </p:spTree>
    <p:extLst>
      <p:ext uri="{BB962C8B-B14F-4D97-AF65-F5344CB8AC3E}">
        <p14:creationId xmlns:p14="http://schemas.microsoft.com/office/powerpoint/2010/main" val="1823558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2930" y="172201"/>
            <a:ext cx="11709070" cy="549115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 Black"/>
                <a:cs typeface="Arial Black"/>
              </a:rPr>
              <a:t>Полоцкая иезуитская академия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(коллегиум с 1580 г. по указу короля Ст.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Батория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первый ректор – проповедник Петр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Скарга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ＭＳ 明朝"/>
                <a:cs typeface="Times New Roman" pitchFamily="18" charset="0"/>
              </a:rPr>
              <a:t> академия  (1812 – 1820 гг.), три факультета: теологии, языков и литературы, философии и свободных наук;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астрономический зал с уникальным телескопом, физический и механический кабинеты с редким оборудованием, химическая лаборатория, минералогический кабинет; 50 тыс. библиотека, музей (коллекции оружия, произведений декоративно-прикладного искусства, гравюр, живописных полотен, геологические и зоологические экспонаты, различные механизмы и приборы, в том числе механическая голова; типография, научно-литературный журнал.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1820 г . Закрыта книги были частично расхищены, распределены между различными учебными заведениями России. Оборудование полоцкой типографии в 1833 году отправлено в Киев.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1822 по 1830 годы в корпусах бывшей Полоцкой иезуитской академии располагалась Полоцкое высшее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пиарское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училище, 1830—1835 гг. Полоцкий кадетский корпус.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9491"/>
            <a:ext cx="3194461" cy="244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544" y="4643252"/>
            <a:ext cx="1432432" cy="203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94460" y="6488668"/>
            <a:ext cx="4120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Ян </a:t>
            </a:r>
            <a:r>
              <a:rPr lang="ru-RU" sz="1600" dirty="0" err="1"/>
              <a:t>Ротан</a:t>
            </a:r>
            <a:r>
              <a:rPr lang="ru-RU" sz="1600" dirty="0"/>
              <a:t> </a:t>
            </a:r>
            <a:r>
              <a:rPr lang="ru-RU" sz="1400" dirty="0"/>
              <a:t>(генерал Общества Иисуса)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263" y="4585571"/>
            <a:ext cx="1448790" cy="192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72053" y="4731611"/>
            <a:ext cx="27075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Ф.П. Толстой, вице-президент рос. Академии искусств, живописец </a:t>
            </a:r>
            <a:r>
              <a:rPr lang="ru-RU" dirty="0" err="1"/>
              <a:t>Валентий</a:t>
            </a:r>
            <a:r>
              <a:rPr lang="ru-RU" dirty="0"/>
              <a:t> </a:t>
            </a:r>
            <a:r>
              <a:rPr lang="ru-RU" dirty="0" err="1"/>
              <a:t>Ванькович</a:t>
            </a:r>
            <a:r>
              <a:rPr lang="ru-RU" dirty="0"/>
              <a:t>, </a:t>
            </a:r>
          </a:p>
          <a:p>
            <a:r>
              <a:rPr lang="ru-RU" dirty="0"/>
              <a:t>писатель Ян Борщевский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625" y="4731611"/>
            <a:ext cx="1318162" cy="177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3" y="4731611"/>
            <a:ext cx="1329194" cy="192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684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126" y="-152330"/>
            <a:ext cx="12013716" cy="1143000"/>
          </a:xfrm>
        </p:spPr>
        <p:txBody>
          <a:bodyPr/>
          <a:lstStyle/>
          <a:p>
            <a:r>
              <a:rPr lang="ru-RU" dirty="0" err="1"/>
              <a:t>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25237" y="232757"/>
            <a:ext cx="10731334" cy="3474720"/>
          </a:xfrm>
        </p:spPr>
        <p:txBody>
          <a:bodyPr>
            <a:noAutofit/>
          </a:bodyPr>
          <a:lstStyle/>
          <a:p>
            <a:r>
              <a:rPr lang="ru-RU" sz="1800" b="1" dirty="0"/>
              <a:t>Горы-Горецкий земледельческий институт с правами университета </a:t>
            </a:r>
          </a:p>
          <a:p>
            <a:r>
              <a:rPr lang="ru-RU" sz="1800" dirty="0"/>
              <a:t>1836 г. решение об открытии </a:t>
            </a:r>
            <a:r>
              <a:rPr lang="ru-RU" sz="1800" b="1" dirty="0" err="1"/>
              <a:t>Горыгорецкой</a:t>
            </a:r>
            <a:r>
              <a:rPr lang="ru-RU" sz="1800" b="1" dirty="0"/>
              <a:t> земледельческой школы</a:t>
            </a:r>
            <a:r>
              <a:rPr lang="ru-RU" sz="1800" dirty="0"/>
              <a:t>, в местечке Горки (Горы-Горки) Оршанского уезда Могилевской  губернии, 1840 г. – первый набор; срок обучения -  3 года. Подготовка агрономов и управителей для казённых и частных имений, в 1842 году впервые в мировой практике -  </a:t>
            </a:r>
            <a:r>
              <a:rPr lang="ru-RU" sz="1800" dirty="0">
                <a:hlinkClick r:id="rId2" tooltip="Менеджер"/>
              </a:rPr>
              <a:t>менеджеров</a:t>
            </a:r>
            <a:r>
              <a:rPr lang="ru-RU" sz="1800" dirty="0"/>
              <a:t> для сельскохозяйственного производства.</a:t>
            </a:r>
          </a:p>
          <a:p>
            <a:r>
              <a:rPr lang="ru-RU" sz="1800" dirty="0"/>
              <a:t>С июня 1848 году - </a:t>
            </a:r>
            <a:r>
              <a:rPr lang="ru-RU" sz="1800" b="1" dirty="0" err="1"/>
              <a:t>Горыгорецкий</a:t>
            </a:r>
            <a:r>
              <a:rPr lang="ru-RU" sz="1800" b="1" dirty="0"/>
              <a:t> земледельческий институт</a:t>
            </a:r>
            <a:r>
              <a:rPr lang="ru-RU" sz="1800" dirty="0"/>
              <a:t> с правами университета, первое в Российской империи высшее сельскохозяйственное учебное заведение. Создан прототип первого в мире зерноуборочного комбайна,  первое в мире учебно-опытное поле, ботанический сад. Открыт музей сельскохозяйственных орудий, участие во Всемирных выставках, научный журнал и др. </a:t>
            </a:r>
          </a:p>
          <a:p>
            <a:r>
              <a:rPr lang="ru-RU" sz="1800" dirty="0"/>
              <a:t>После восстания 1863 г.   институт был переведён в Санкт-Петербург. В Горках остались: </a:t>
            </a:r>
            <a:r>
              <a:rPr lang="ru-RU" sz="1800" dirty="0" err="1"/>
              <a:t>Горецкое</a:t>
            </a:r>
            <a:r>
              <a:rPr lang="ru-RU" sz="1800" dirty="0"/>
              <a:t> земледельческое училище и Горецкие </a:t>
            </a:r>
            <a:r>
              <a:rPr lang="ru-RU" sz="1800" dirty="0" err="1"/>
              <a:t>землемерно</a:t>
            </a:r>
            <a:r>
              <a:rPr lang="ru-RU" sz="1800" dirty="0"/>
              <a:t> - </a:t>
            </a:r>
            <a:r>
              <a:rPr lang="ru-RU" sz="1800" dirty="0" err="1"/>
              <a:t>таксаторские</a:t>
            </a:r>
            <a:r>
              <a:rPr lang="ru-RU" sz="1800" dirty="0"/>
              <a:t> классы.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78" y="4151313"/>
            <a:ext cx="2492518" cy="191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51" y="3931374"/>
            <a:ext cx="3730728" cy="263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60" y="4062475"/>
            <a:ext cx="3083172" cy="237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47588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4399</TotalTime>
  <Words>818</Words>
  <Application>Microsoft Office PowerPoint</Application>
  <PresentationFormat>Широкоэкранный</PresentationFormat>
  <Paragraphs>91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Georgia</vt:lpstr>
      <vt:lpstr>Times New Roman</vt:lpstr>
      <vt:lpstr>Trebuchet MS</vt:lpstr>
      <vt:lpstr>Воздушный поток</vt:lpstr>
      <vt:lpstr>Педагогика и психологии высшего образования     Раздел 1. Тема 2. Становление высшего образования в европейских странах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высшего образования в европейских странах в  XVIII - XIX вв.</vt:lpstr>
      <vt:lpstr>Презентация PowerPoint</vt:lpstr>
      <vt:lpstr>ета</vt:lpstr>
      <vt:lpstr>Презентация PowerPoint</vt:lpstr>
      <vt:lpstr>Педагогика и психологии высшего образования Раздел 1. Тема 2. Становление высшего образования в европейских странах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 Введение в дисциплину «Психология дизайн-деятельности»</dc:title>
  <dc:creator>Fujitsu</dc:creator>
  <cp:lastModifiedBy>Татьяна Кузьминич</cp:lastModifiedBy>
  <cp:revision>247</cp:revision>
  <cp:lastPrinted>2024-10-31T00:12:22Z</cp:lastPrinted>
  <dcterms:created xsi:type="dcterms:W3CDTF">2020-09-07T03:13:46Z</dcterms:created>
  <dcterms:modified xsi:type="dcterms:W3CDTF">2024-10-31T00:12:51Z</dcterms:modified>
</cp:coreProperties>
</file>