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1" r:id="rId7"/>
    <p:sldId id="263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5BAE-3C6F-4241-8EA6-40F8B1A50DA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E40C92-CEF3-477C-9198-F3B97298676B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357188" indent="0" rtl="0"/>
          <a:r>
            <a:rPr lang="ru-RU" sz="2000" dirty="0" smtClean="0">
              <a:solidFill>
                <a:schemeClr val="tx1"/>
              </a:solidFill>
            </a:rPr>
            <a:t>разрыв экономических связей; резкий рост цен на энергоносители, сырье и материалы; падение производства промышленной и сельскохозяйственной продукции; </a:t>
          </a:r>
          <a:r>
            <a:rPr lang="en-US" sz="2000" dirty="0" smtClean="0">
              <a:solidFill>
                <a:schemeClr val="tx1"/>
              </a:solidFill>
            </a:rPr>
            <a:t>рост инфляции</a:t>
          </a:r>
          <a:r>
            <a:rPr lang="ru-RU" sz="2000" dirty="0" smtClean="0">
              <a:solidFill>
                <a:schemeClr val="tx1"/>
              </a:solidFill>
            </a:rPr>
            <a:t>; б</a:t>
          </a:r>
          <a:r>
            <a:rPr lang="en-US" sz="2000" dirty="0" smtClean="0">
              <a:solidFill>
                <a:schemeClr val="tx1"/>
              </a:solidFill>
            </a:rPr>
            <a:t>езработица</a:t>
          </a:r>
          <a:endParaRPr lang="en-US" sz="2000" dirty="0"/>
        </a:p>
      </dgm:t>
    </dgm:pt>
    <dgm:pt modelId="{A9294ABC-EA1A-48FD-9768-DE55D36C00A0}" type="parTrans" cxnId="{7A966F4D-D564-49E5-B702-3FD7441E9ACF}">
      <dgm:prSet/>
      <dgm:spPr/>
      <dgm:t>
        <a:bodyPr/>
        <a:lstStyle/>
        <a:p>
          <a:endParaRPr lang="ru-RU"/>
        </a:p>
      </dgm:t>
    </dgm:pt>
    <dgm:pt modelId="{B856D7F0-A5D3-474C-833A-813DC4E81B39}" type="sibTrans" cxnId="{7A966F4D-D564-49E5-B702-3FD7441E9ACF}">
      <dgm:prSet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75040255-874B-4762-BC3C-BCD42A2E7D89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357188" indent="0" rtl="0"/>
          <a:r>
            <a:rPr lang="ru-RU" b="1" dirty="0" smtClean="0">
              <a:solidFill>
                <a:schemeClr val="tx1"/>
              </a:solidFill>
            </a:rPr>
            <a:t>системный кризис</a:t>
          </a:r>
          <a:r>
            <a:rPr lang="ru-RU" dirty="0" smtClean="0">
              <a:solidFill>
                <a:schemeClr val="tx1"/>
              </a:solidFill>
            </a:rPr>
            <a:t>, охвативший промышленность, сельское хозяйство, финансы, социальную сферу</a:t>
          </a:r>
          <a:endParaRPr lang="en-US" dirty="0">
            <a:solidFill>
              <a:schemeClr val="tx1"/>
            </a:solidFill>
          </a:endParaRPr>
        </a:p>
      </dgm:t>
    </dgm:pt>
    <dgm:pt modelId="{A7BD285D-7B09-4F2C-B1BC-A7BD267C74EF}" type="parTrans" cxnId="{1B3B60D1-3DC0-41AD-B6CC-DA541CE8DF0E}">
      <dgm:prSet/>
      <dgm:spPr/>
      <dgm:t>
        <a:bodyPr/>
        <a:lstStyle/>
        <a:p>
          <a:endParaRPr lang="ru-RU"/>
        </a:p>
      </dgm:t>
    </dgm:pt>
    <dgm:pt modelId="{B4FAC54D-65EE-4EAA-93C8-1EF7B210B77D}" type="sibTrans" cxnId="{1B3B60D1-3DC0-41AD-B6CC-DA541CE8DF0E}">
      <dgm:prSet/>
      <dgm:spPr/>
      <dgm:t>
        <a:bodyPr/>
        <a:lstStyle/>
        <a:p>
          <a:endParaRPr lang="ru-RU"/>
        </a:p>
      </dgm:t>
    </dgm:pt>
    <dgm:pt modelId="{3EF21C31-5A02-4047-B523-1B41EA68D538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357188" indent="0" rtl="0"/>
          <a:r>
            <a:rPr lang="ru-RU" sz="2400" dirty="0" smtClean="0">
              <a:solidFill>
                <a:schemeClr val="tx1"/>
              </a:solidFill>
            </a:rPr>
            <a:t>дезинтеграционные процессы на территории бывшего СССР </a:t>
          </a:r>
          <a:endParaRPr lang="en-US" sz="2400" dirty="0">
            <a:solidFill>
              <a:schemeClr val="tx1"/>
            </a:solidFill>
          </a:endParaRPr>
        </a:p>
      </dgm:t>
    </dgm:pt>
    <dgm:pt modelId="{73525FC9-74B6-462F-822C-0E6A03C2BB52}" type="parTrans" cxnId="{87187F43-5C27-4258-973F-158230366A44}">
      <dgm:prSet/>
      <dgm:spPr/>
      <dgm:t>
        <a:bodyPr/>
        <a:lstStyle/>
        <a:p>
          <a:endParaRPr lang="ru-RU"/>
        </a:p>
      </dgm:t>
    </dgm:pt>
    <dgm:pt modelId="{AFDFFDBD-4F40-4C18-9845-459EAAE377F5}" type="sibTrans" cxnId="{87187F43-5C27-4258-973F-158230366A44}">
      <dgm:prSet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80DC912C-B195-4293-A0AC-DD20EDA52888}" type="pres">
      <dgm:prSet presAssocID="{95DC5BAE-3C6F-4241-8EA6-40F8B1A50DA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7B4EF1-558A-482B-A82C-FAE3A04A0BDA}" type="pres">
      <dgm:prSet presAssocID="{95DC5BAE-3C6F-4241-8EA6-40F8B1A50DA2}" presName="dummyMaxCanvas" presStyleCnt="0">
        <dgm:presLayoutVars/>
      </dgm:prSet>
      <dgm:spPr/>
    </dgm:pt>
    <dgm:pt modelId="{0C6A5588-D863-4E91-9E08-887F216A1536}" type="pres">
      <dgm:prSet presAssocID="{95DC5BAE-3C6F-4241-8EA6-40F8B1A50DA2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788D5-962E-4319-919E-C6112FD7F482}" type="pres">
      <dgm:prSet presAssocID="{95DC5BAE-3C6F-4241-8EA6-40F8B1A50DA2}" presName="ThreeNodes_2" presStyleLbl="node1" presStyleIdx="1" presStyleCnt="3" custLinFactNeighborY="-8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6DB738-9AFF-4799-BC49-81D1C433D0CD}" type="pres">
      <dgm:prSet presAssocID="{95DC5BAE-3C6F-4241-8EA6-40F8B1A50DA2}" presName="ThreeNodes_3" presStyleLbl="node1" presStyleIdx="2" presStyleCnt="3" custScaleY="98951" custLinFactNeighborX="0" custLinFactNeighborY="-192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6E1E21-9DE8-4F95-ABE9-D46BEC6FC3B3}" type="pres">
      <dgm:prSet presAssocID="{95DC5BAE-3C6F-4241-8EA6-40F8B1A50DA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039B49-9819-46FD-A6BF-128E4FE38B51}" type="pres">
      <dgm:prSet presAssocID="{95DC5BAE-3C6F-4241-8EA6-40F8B1A50DA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732603-ADC7-4F92-8E4C-89EE6E3B6124}" type="pres">
      <dgm:prSet presAssocID="{95DC5BAE-3C6F-4241-8EA6-40F8B1A50DA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4FE400-DA2C-42C7-B315-053B245458C2}" type="pres">
      <dgm:prSet presAssocID="{95DC5BAE-3C6F-4241-8EA6-40F8B1A50DA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25FCE-1D99-462A-8A9A-67256341F044}" type="pres">
      <dgm:prSet presAssocID="{95DC5BAE-3C6F-4241-8EA6-40F8B1A50DA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81EA12-5724-483A-9E80-018291A1CEF6}" type="presOf" srcId="{9FE40C92-CEF3-477C-9198-F3B97298676B}" destId="{7C6788D5-962E-4319-919E-C6112FD7F482}" srcOrd="0" destOrd="0" presId="urn:microsoft.com/office/officeart/2005/8/layout/vProcess5"/>
    <dgm:cxn modelId="{CF2C77B1-56A2-49D7-B6EE-767E4C8175F0}" type="presOf" srcId="{3EF21C31-5A02-4047-B523-1B41EA68D538}" destId="{0C6A5588-D863-4E91-9E08-887F216A1536}" srcOrd="0" destOrd="0" presId="urn:microsoft.com/office/officeart/2005/8/layout/vProcess5"/>
    <dgm:cxn modelId="{9A1D008A-4BA5-414C-A9EE-DD90E6AC079E}" type="presOf" srcId="{9FE40C92-CEF3-477C-9198-F3B97298676B}" destId="{2B4FE400-DA2C-42C7-B315-053B245458C2}" srcOrd="1" destOrd="0" presId="urn:microsoft.com/office/officeart/2005/8/layout/vProcess5"/>
    <dgm:cxn modelId="{57CE622B-97F9-45F6-93F9-F6881813B26F}" type="presOf" srcId="{3EF21C31-5A02-4047-B523-1B41EA68D538}" destId="{BF732603-ADC7-4F92-8E4C-89EE6E3B6124}" srcOrd="1" destOrd="0" presId="urn:microsoft.com/office/officeart/2005/8/layout/vProcess5"/>
    <dgm:cxn modelId="{C1B63989-1DB7-4651-BED7-0F647D6AE2C0}" type="presOf" srcId="{95DC5BAE-3C6F-4241-8EA6-40F8B1A50DA2}" destId="{80DC912C-B195-4293-A0AC-DD20EDA52888}" srcOrd="0" destOrd="0" presId="urn:microsoft.com/office/officeart/2005/8/layout/vProcess5"/>
    <dgm:cxn modelId="{7C29E415-8110-40AB-A3EA-DA3F36515BE5}" type="presOf" srcId="{AFDFFDBD-4F40-4C18-9845-459EAAE377F5}" destId="{936E1E21-9DE8-4F95-ABE9-D46BEC6FC3B3}" srcOrd="0" destOrd="0" presId="urn:microsoft.com/office/officeart/2005/8/layout/vProcess5"/>
    <dgm:cxn modelId="{EDFEDAB8-786C-4514-8411-9DFAA9C75663}" type="presOf" srcId="{75040255-874B-4762-BC3C-BCD42A2E7D89}" destId="{346DB738-9AFF-4799-BC49-81D1C433D0CD}" srcOrd="0" destOrd="0" presId="urn:microsoft.com/office/officeart/2005/8/layout/vProcess5"/>
    <dgm:cxn modelId="{DAE478F4-28BE-4FBE-93CB-B56BAF16F4E3}" type="presOf" srcId="{75040255-874B-4762-BC3C-BCD42A2E7D89}" destId="{DF025FCE-1D99-462A-8A9A-67256341F044}" srcOrd="1" destOrd="0" presId="urn:microsoft.com/office/officeart/2005/8/layout/vProcess5"/>
    <dgm:cxn modelId="{87187F43-5C27-4258-973F-158230366A44}" srcId="{95DC5BAE-3C6F-4241-8EA6-40F8B1A50DA2}" destId="{3EF21C31-5A02-4047-B523-1B41EA68D538}" srcOrd="0" destOrd="0" parTransId="{73525FC9-74B6-462F-822C-0E6A03C2BB52}" sibTransId="{AFDFFDBD-4F40-4C18-9845-459EAAE377F5}"/>
    <dgm:cxn modelId="{1B3B60D1-3DC0-41AD-B6CC-DA541CE8DF0E}" srcId="{95DC5BAE-3C6F-4241-8EA6-40F8B1A50DA2}" destId="{75040255-874B-4762-BC3C-BCD42A2E7D89}" srcOrd="2" destOrd="0" parTransId="{A7BD285D-7B09-4F2C-B1BC-A7BD267C74EF}" sibTransId="{B4FAC54D-65EE-4EAA-93C8-1EF7B210B77D}"/>
    <dgm:cxn modelId="{7A966F4D-D564-49E5-B702-3FD7441E9ACF}" srcId="{95DC5BAE-3C6F-4241-8EA6-40F8B1A50DA2}" destId="{9FE40C92-CEF3-477C-9198-F3B97298676B}" srcOrd="1" destOrd="0" parTransId="{A9294ABC-EA1A-48FD-9768-DE55D36C00A0}" sibTransId="{B856D7F0-A5D3-474C-833A-813DC4E81B39}"/>
    <dgm:cxn modelId="{33D6734F-E5EA-4993-8E0A-967A5FFB0204}" type="presOf" srcId="{B856D7F0-A5D3-474C-833A-813DC4E81B39}" destId="{D7039B49-9819-46FD-A6BF-128E4FE38B51}" srcOrd="0" destOrd="0" presId="urn:microsoft.com/office/officeart/2005/8/layout/vProcess5"/>
    <dgm:cxn modelId="{52EA3786-A4FF-45AA-A222-D509129FB17D}" type="presParOf" srcId="{80DC912C-B195-4293-A0AC-DD20EDA52888}" destId="{357B4EF1-558A-482B-A82C-FAE3A04A0BDA}" srcOrd="0" destOrd="0" presId="urn:microsoft.com/office/officeart/2005/8/layout/vProcess5"/>
    <dgm:cxn modelId="{549C92C0-572E-40BC-B1F7-4A641406F3AF}" type="presParOf" srcId="{80DC912C-B195-4293-A0AC-DD20EDA52888}" destId="{0C6A5588-D863-4E91-9E08-887F216A1536}" srcOrd="1" destOrd="0" presId="urn:microsoft.com/office/officeart/2005/8/layout/vProcess5"/>
    <dgm:cxn modelId="{F2C9059C-03B1-44CC-8D64-31BDB01270B9}" type="presParOf" srcId="{80DC912C-B195-4293-A0AC-DD20EDA52888}" destId="{7C6788D5-962E-4319-919E-C6112FD7F482}" srcOrd="2" destOrd="0" presId="urn:microsoft.com/office/officeart/2005/8/layout/vProcess5"/>
    <dgm:cxn modelId="{B6CACE80-489F-40A8-A2D9-93C055E681A3}" type="presParOf" srcId="{80DC912C-B195-4293-A0AC-DD20EDA52888}" destId="{346DB738-9AFF-4799-BC49-81D1C433D0CD}" srcOrd="3" destOrd="0" presId="urn:microsoft.com/office/officeart/2005/8/layout/vProcess5"/>
    <dgm:cxn modelId="{B65A9EF6-7E67-4F46-9AA2-651F8F52DB20}" type="presParOf" srcId="{80DC912C-B195-4293-A0AC-DD20EDA52888}" destId="{936E1E21-9DE8-4F95-ABE9-D46BEC6FC3B3}" srcOrd="4" destOrd="0" presId="urn:microsoft.com/office/officeart/2005/8/layout/vProcess5"/>
    <dgm:cxn modelId="{F95E8C24-F7F2-456A-BC91-E9591B662B5C}" type="presParOf" srcId="{80DC912C-B195-4293-A0AC-DD20EDA52888}" destId="{D7039B49-9819-46FD-A6BF-128E4FE38B51}" srcOrd="5" destOrd="0" presId="urn:microsoft.com/office/officeart/2005/8/layout/vProcess5"/>
    <dgm:cxn modelId="{D89C975E-F891-43AD-BE67-7E2CD138C40A}" type="presParOf" srcId="{80DC912C-B195-4293-A0AC-DD20EDA52888}" destId="{BF732603-ADC7-4F92-8E4C-89EE6E3B6124}" srcOrd="6" destOrd="0" presId="urn:microsoft.com/office/officeart/2005/8/layout/vProcess5"/>
    <dgm:cxn modelId="{F973255F-5577-4E11-BDB6-28C0D1E0CBD1}" type="presParOf" srcId="{80DC912C-B195-4293-A0AC-DD20EDA52888}" destId="{2B4FE400-DA2C-42C7-B315-053B245458C2}" srcOrd="7" destOrd="0" presId="urn:microsoft.com/office/officeart/2005/8/layout/vProcess5"/>
    <dgm:cxn modelId="{AB4871D3-5921-4CE2-ADEB-679D46B19032}" type="presParOf" srcId="{80DC912C-B195-4293-A0AC-DD20EDA52888}" destId="{DF025FCE-1D99-462A-8A9A-67256341F04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A5588-D863-4E91-9E08-887F216A1536}">
      <dsp:nvSpPr>
        <dsp:cNvPr id="0" name=""/>
        <dsp:cNvSpPr/>
      </dsp:nvSpPr>
      <dsp:spPr>
        <a:xfrm>
          <a:off x="0" y="0"/>
          <a:ext cx="8938260" cy="123444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357188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дезинтеграционные процессы на территории бывшего СССР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6156" y="36156"/>
        <a:ext cx="7606201" cy="1162128"/>
      </dsp:txXfrm>
    </dsp:sp>
    <dsp:sp modelId="{7C6788D5-962E-4319-919E-C6112FD7F482}">
      <dsp:nvSpPr>
        <dsp:cNvPr id="0" name=""/>
        <dsp:cNvSpPr/>
      </dsp:nvSpPr>
      <dsp:spPr>
        <a:xfrm>
          <a:off x="788669" y="1334672"/>
          <a:ext cx="8938260" cy="123444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357188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разрыв экономических связей; резкий рост цен на энергоносители, сырье и материалы; падение производства промышленной и сельскохозяйственной продукции; </a:t>
          </a:r>
          <a:r>
            <a:rPr lang="en-US" sz="2000" kern="1200" dirty="0" smtClean="0">
              <a:solidFill>
                <a:schemeClr val="tx1"/>
              </a:solidFill>
            </a:rPr>
            <a:t>рост инфляции</a:t>
          </a:r>
          <a:r>
            <a:rPr lang="ru-RU" sz="2000" kern="1200" dirty="0" smtClean="0">
              <a:solidFill>
                <a:schemeClr val="tx1"/>
              </a:solidFill>
            </a:rPr>
            <a:t>; б</a:t>
          </a:r>
          <a:r>
            <a:rPr lang="en-US" sz="2000" kern="1200" dirty="0" smtClean="0">
              <a:solidFill>
                <a:schemeClr val="tx1"/>
              </a:solidFill>
            </a:rPr>
            <a:t>езработица</a:t>
          </a:r>
          <a:endParaRPr lang="en-US" sz="2000" kern="1200" dirty="0"/>
        </a:p>
      </dsp:txBody>
      <dsp:txXfrm>
        <a:off x="824825" y="1370828"/>
        <a:ext cx="7274892" cy="1162128"/>
      </dsp:txXfrm>
    </dsp:sp>
    <dsp:sp modelId="{346DB738-9AFF-4799-BC49-81D1C433D0CD}">
      <dsp:nvSpPr>
        <dsp:cNvPr id="0" name=""/>
        <dsp:cNvSpPr/>
      </dsp:nvSpPr>
      <dsp:spPr>
        <a:xfrm>
          <a:off x="1577339" y="2649439"/>
          <a:ext cx="8938260" cy="122149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357188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системный кризис</a:t>
          </a:r>
          <a:r>
            <a:rPr lang="ru-RU" sz="2400" kern="1200" dirty="0" smtClean="0">
              <a:solidFill>
                <a:schemeClr val="tx1"/>
              </a:solidFill>
            </a:rPr>
            <a:t>, охвативший промышленность, сельское хозяйство, финансы, социальную сферу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613115" y="2685215"/>
        <a:ext cx="7275652" cy="1149938"/>
      </dsp:txXfrm>
    </dsp:sp>
    <dsp:sp modelId="{936E1E21-9DE8-4F95-ABE9-D46BEC6FC3B3}">
      <dsp:nvSpPr>
        <dsp:cNvPr id="0" name=""/>
        <dsp:cNvSpPr/>
      </dsp:nvSpPr>
      <dsp:spPr>
        <a:xfrm>
          <a:off x="8135874" y="936117"/>
          <a:ext cx="802386" cy="80238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7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8316411" y="936117"/>
        <a:ext cx="441312" cy="603795"/>
      </dsp:txXfrm>
    </dsp:sp>
    <dsp:sp modelId="{D7039B49-9819-46FD-A6BF-128E4FE38B51}">
      <dsp:nvSpPr>
        <dsp:cNvPr id="0" name=""/>
        <dsp:cNvSpPr/>
      </dsp:nvSpPr>
      <dsp:spPr>
        <a:xfrm>
          <a:off x="8924544" y="2368067"/>
          <a:ext cx="802386" cy="80238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7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9105081" y="2368067"/>
        <a:ext cx="441312" cy="603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5FA8-E4AF-4FE2-AD87-1FE9BC1B2E7B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8D52-70E1-412B-8A85-34B242FE1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60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5FA8-E4AF-4FE2-AD87-1FE9BC1B2E7B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8D52-70E1-412B-8A85-34B242FE1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46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5FA8-E4AF-4FE2-AD87-1FE9BC1B2E7B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8D52-70E1-412B-8A85-34B242FE1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96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5FA8-E4AF-4FE2-AD87-1FE9BC1B2E7B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8D52-70E1-412B-8A85-34B242FE1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07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5FA8-E4AF-4FE2-AD87-1FE9BC1B2E7B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8D52-70E1-412B-8A85-34B242FE1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25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5FA8-E4AF-4FE2-AD87-1FE9BC1B2E7B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8D52-70E1-412B-8A85-34B242FE1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01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5FA8-E4AF-4FE2-AD87-1FE9BC1B2E7B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8D52-70E1-412B-8A85-34B242FE1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03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5FA8-E4AF-4FE2-AD87-1FE9BC1B2E7B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8D52-70E1-412B-8A85-34B242FE1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50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5FA8-E4AF-4FE2-AD87-1FE9BC1B2E7B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8D52-70E1-412B-8A85-34B242FE1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27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5FA8-E4AF-4FE2-AD87-1FE9BC1B2E7B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8D52-70E1-412B-8A85-34B242FE1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42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5FA8-E4AF-4FE2-AD87-1FE9BC1B2E7B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8D52-70E1-412B-8A85-34B242FE1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99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85FA8-E4AF-4FE2-AD87-1FE9BC1B2E7B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18D52-70E1-412B-8A85-34B242FE1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3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Этапы развития независимой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Республики </a:t>
            </a:r>
            <a:r>
              <a:rPr lang="ru-RU" b="1" dirty="0" smtClean="0"/>
              <a:t>Беларусь</a:t>
            </a:r>
            <a:endParaRPr lang="en-US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45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Референдум 27 февраля 2022 года</a:t>
            </a:r>
            <a:endParaRPr lang="en-US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1445824"/>
              </p:ext>
            </p:extLst>
          </p:nvPr>
        </p:nvGraphicFramePr>
        <p:xfrm>
          <a:off x="838200" y="1825625"/>
          <a:ext cx="10515604" cy="1932422"/>
        </p:xfrm>
        <a:graphic>
          <a:graphicData uri="http://schemas.openxmlformats.org/drawingml/2006/table">
            <a:tbl>
              <a:tblPr/>
              <a:tblGrid>
                <a:gridCol w="6212597">
                  <a:extLst>
                    <a:ext uri="{9D8B030D-6E8A-4147-A177-3AD203B41FA5}">
                      <a16:colId xmlns:a16="http://schemas.microsoft.com/office/drawing/2014/main" val="1218994895"/>
                    </a:ext>
                  </a:extLst>
                </a:gridCol>
                <a:gridCol w="1344058">
                  <a:extLst>
                    <a:ext uri="{9D8B030D-6E8A-4147-A177-3AD203B41FA5}">
                      <a16:colId xmlns:a16="http://schemas.microsoft.com/office/drawing/2014/main" val="2117264017"/>
                    </a:ext>
                  </a:extLst>
                </a:gridCol>
                <a:gridCol w="1443210">
                  <a:extLst>
                    <a:ext uri="{9D8B030D-6E8A-4147-A177-3AD203B41FA5}">
                      <a16:colId xmlns:a16="http://schemas.microsoft.com/office/drawing/2014/main" val="944590105"/>
                    </a:ext>
                  </a:extLst>
                </a:gridCol>
                <a:gridCol w="1515739">
                  <a:extLst>
                    <a:ext uri="{9D8B030D-6E8A-4147-A177-3AD203B41FA5}">
                      <a16:colId xmlns:a16="http://schemas.microsoft.com/office/drawing/2014/main" val="15119250"/>
                    </a:ext>
                  </a:extLst>
                </a:gridCol>
              </a:tblGrid>
              <a:tr h="90412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>
                          <a:effectLst/>
                        </a:rPr>
                        <a:t>Вопрос</a:t>
                      </a:r>
                      <a:endParaRPr lang="ru-RU" sz="2000" dirty="0">
                        <a:effectLst/>
                      </a:endParaRPr>
                    </a:p>
                  </a:txBody>
                  <a:tcPr marL="51313" marR="51313" marT="25656" marB="2565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>
                          <a:effectLst/>
                        </a:rPr>
                        <a:t>За</a:t>
                      </a:r>
                      <a:endParaRPr lang="ru-RU" sz="2000">
                        <a:effectLst/>
                      </a:endParaRPr>
                    </a:p>
                  </a:txBody>
                  <a:tcPr marL="51313" marR="51313" marT="25656" marB="2565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>
                          <a:effectLst/>
                        </a:rPr>
                        <a:t>Против</a:t>
                      </a:r>
                      <a:endParaRPr lang="ru-RU" sz="2000">
                        <a:effectLst/>
                      </a:endParaRPr>
                    </a:p>
                  </a:txBody>
                  <a:tcPr marL="51313" marR="51313" marT="25656" marB="2565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>
                          <a:effectLst/>
                        </a:rPr>
                        <a:t>НБ</a:t>
                      </a:r>
                      <a:endParaRPr lang="ru-RU" sz="2000">
                        <a:effectLst/>
                      </a:endParaRPr>
                    </a:p>
                  </a:txBody>
                  <a:tcPr marL="51313" marR="51313" marT="25656" marB="2565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812071"/>
                  </a:ext>
                </a:extLst>
              </a:tr>
              <a:tr h="157631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dirty="0">
                          <a:effectLst/>
                        </a:rPr>
                        <a:t>1. </a:t>
                      </a:r>
                      <a:r>
                        <a:rPr lang="ru-RU" sz="2000" dirty="0" smtClean="0"/>
                        <a:t>Принимаете ли Вы изменения и дополнения Конституции Республики Беларусь?</a:t>
                      </a:r>
                      <a:endParaRPr lang="ru-RU" sz="2000" dirty="0">
                        <a:effectLst/>
                      </a:endParaRPr>
                    </a:p>
                  </a:txBody>
                  <a:tcPr marL="51313" marR="51313" marT="25656" marB="2565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dirty="0" smtClean="0">
                          <a:effectLst/>
                        </a:rPr>
                        <a:t>4440830</a:t>
                      </a:r>
                      <a:r>
                        <a:rPr lang="en-US" sz="2000" dirty="0" smtClean="0">
                          <a:effectLst/>
                        </a:rPr>
                        <a:t> (</a:t>
                      </a:r>
                      <a:r>
                        <a:rPr lang="ru-RU" sz="2000" dirty="0" smtClean="0">
                          <a:effectLst/>
                        </a:rPr>
                        <a:t>82,86</a:t>
                      </a:r>
                      <a:r>
                        <a:rPr lang="en-US" sz="2000" dirty="0" smtClean="0">
                          <a:effectLst/>
                        </a:rPr>
                        <a:t>%)</a:t>
                      </a:r>
                      <a:endParaRPr lang="en-US" sz="2000" dirty="0">
                        <a:effectLst/>
                      </a:endParaRPr>
                    </a:p>
                  </a:txBody>
                  <a:tcPr marL="51313" marR="51313" marT="25656" marB="2565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dirty="0" smtClean="0">
                          <a:effectLst/>
                        </a:rPr>
                        <a:t>684946</a:t>
                      </a:r>
                      <a:r>
                        <a:rPr lang="en-US" sz="2000" dirty="0" smtClean="0">
                          <a:effectLst/>
                        </a:rPr>
                        <a:t>(1</a:t>
                      </a:r>
                      <a:r>
                        <a:rPr lang="ru-RU" sz="2000" dirty="0" smtClean="0">
                          <a:effectLst/>
                        </a:rPr>
                        <a:t>2</a:t>
                      </a:r>
                      <a:r>
                        <a:rPr lang="en-US" sz="2000" dirty="0" smtClean="0">
                          <a:effectLst/>
                        </a:rPr>
                        <a:t>,</a:t>
                      </a:r>
                      <a:r>
                        <a:rPr lang="ru-RU" sz="2000" dirty="0" smtClean="0">
                          <a:effectLst/>
                        </a:rPr>
                        <a:t>78</a:t>
                      </a:r>
                      <a:r>
                        <a:rPr lang="en-US" sz="2000" dirty="0" smtClean="0">
                          <a:effectLst/>
                        </a:rPr>
                        <a:t>%)</a:t>
                      </a:r>
                      <a:endParaRPr lang="en-US" sz="2000" dirty="0">
                        <a:effectLst/>
                      </a:endParaRPr>
                    </a:p>
                  </a:txBody>
                  <a:tcPr marL="51313" marR="51313" marT="25656" marB="2565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dirty="0" smtClean="0">
                          <a:effectLst/>
                        </a:rPr>
                        <a:t>233627</a:t>
                      </a:r>
                      <a:r>
                        <a:rPr lang="en-US" sz="2000" dirty="0" smtClean="0">
                          <a:effectLst/>
                        </a:rPr>
                        <a:t> (</a:t>
                      </a:r>
                      <a:r>
                        <a:rPr lang="ru-RU" sz="2000" dirty="0" smtClean="0">
                          <a:effectLst/>
                        </a:rPr>
                        <a:t>4,36</a:t>
                      </a:r>
                      <a:r>
                        <a:rPr lang="en-US" sz="2000" dirty="0" smtClean="0">
                          <a:effectLst/>
                        </a:rPr>
                        <a:t>%)</a:t>
                      </a:r>
                      <a:endParaRPr lang="en-US" sz="2000" dirty="0">
                        <a:effectLst/>
                      </a:endParaRPr>
                    </a:p>
                  </a:txBody>
                  <a:tcPr marL="51313" marR="51313" marT="25656" marB="2565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49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366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5266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27113"/>
            <a:ext cx="10515600" cy="5449850"/>
          </a:xfrm>
        </p:spPr>
        <p:txBody>
          <a:bodyPr/>
          <a:lstStyle/>
          <a:p>
            <a:r>
              <a:rPr lang="ru-RU" dirty="0" smtClean="0"/>
              <a:t>Перспективная модель развития белорусского государства – социально-ориентированная рыночная экономика.</a:t>
            </a:r>
          </a:p>
          <a:p>
            <a:r>
              <a:rPr lang="ru-RU" dirty="0" smtClean="0"/>
              <a:t>Приоритетные направления развития: экспорт, жилищная политика, продовольственная безопасность</a:t>
            </a:r>
          </a:p>
          <a:p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538" y="3895926"/>
            <a:ext cx="1905000" cy="1762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763" y="3475808"/>
            <a:ext cx="7235745" cy="3600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6535" y="2319220"/>
            <a:ext cx="3389973" cy="2736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8642"/>
          <a:stretch/>
        </p:blipFill>
        <p:spPr>
          <a:xfrm>
            <a:off x="209567" y="2659426"/>
            <a:ext cx="6700436" cy="379095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43187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1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94063"/>
            <a:ext cx="10515600" cy="5482900"/>
          </a:xfrm>
        </p:spPr>
        <p:txBody>
          <a:bodyPr/>
          <a:lstStyle/>
          <a:p>
            <a:r>
              <a:rPr lang="ru-RU" b="1" dirty="0" smtClean="0"/>
              <a:t>Всебелорусское народное собрание </a:t>
            </a:r>
            <a:r>
              <a:rPr lang="ru-RU" dirty="0" smtClean="0"/>
              <a:t>– демократический институт позволяющий гражданам непосредственно участвовать в управлении государством</a:t>
            </a: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14778"/>
          <a:stretch/>
        </p:blipFill>
        <p:spPr>
          <a:xfrm>
            <a:off x="4943506" y="2787259"/>
            <a:ext cx="6688210" cy="366512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25" y="2338400"/>
            <a:ext cx="4372456" cy="29160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309555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 распада СССР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кризис плановой экономики, приведший к дефициту многих товаров народного потребления;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неудачные реформы политики «перестройки», приведшие к резкому ухудшению уровня жизни;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усиливающийся разрыв уровня жизни между гражданами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ССР 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гражданами стран капиталистического лагеря;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обострение национальных противоречий;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непопулярность официальной идеологии;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авторитарный характер советского общества, в том числе жесткая цензура, запрет церкви;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др.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832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2978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16096"/>
            <a:ext cx="10515600" cy="5460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Мощное национально-демократическое движение в республиках Прибалтики привело к провозглашению </a:t>
            </a:r>
            <a:r>
              <a:rPr lang="ru-RU" b="1" dirty="0" smtClean="0"/>
              <a:t>Деклараций о независимости:</a:t>
            </a:r>
          </a:p>
          <a:p>
            <a:r>
              <a:rPr lang="ru-RU" dirty="0" smtClean="0"/>
              <a:t>11 марта 1990 г. – Литва</a:t>
            </a:r>
          </a:p>
          <a:p>
            <a:r>
              <a:rPr lang="ru-RU" dirty="0" smtClean="0"/>
              <a:t>4 мая 1990 г. – Латвия</a:t>
            </a:r>
          </a:p>
          <a:p>
            <a:r>
              <a:rPr lang="ru-RU" dirty="0" smtClean="0"/>
              <a:t>20 августа 1991 г. – Эстония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647" y="1860922"/>
            <a:ext cx="5207153" cy="2916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906" y="3868551"/>
            <a:ext cx="4356847" cy="244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950228" y="5092551"/>
            <a:ext cx="4238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23.08.1989 г. - Жители Литвы, Латвии и Эстонии выстроили живую цепь длиной около 670 км (около двух миллионов человек)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969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685800"/>
            <a:ext cx="10515600" cy="2114550"/>
          </a:xfrm>
        </p:spPr>
        <p:txBody>
          <a:bodyPr>
            <a:noAutofit/>
          </a:bodyPr>
          <a:lstStyle/>
          <a:p>
            <a:pPr marL="228600" lvl="0" indent="-42863">
              <a:spcBef>
                <a:spcPts val="1000"/>
              </a:spcBef>
            </a:pPr>
            <a:r>
              <a:rPr lang="ru-RU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27 июля 1990 – Верховный Совет БССР принял </a:t>
            </a:r>
            <a:r>
              <a:rPr lang="ru-RU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Декларацию о государственном суверенитете Белорусской Советской Социалистической Республики</a:t>
            </a:r>
            <a:r>
              <a:rPr lang="ru-RU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lang="ru-RU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 августа 1991 года Декларации был придан статус конституционного закона</a:t>
            </a:r>
            <a:br>
              <a:rPr lang="ru-RU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986088"/>
            <a:ext cx="5181600" cy="3190875"/>
          </a:xfrm>
        </p:spPr>
        <p:txBody>
          <a:bodyPr/>
          <a:lstStyle/>
          <a:p>
            <a:pPr marL="185738" indent="0">
              <a:buNone/>
            </a:pPr>
            <a:r>
              <a:rPr lang="ru-RU" dirty="0" smtClean="0"/>
              <a:t>8 декабря 1991 г. главы Беларуси, России и Украины денонсировали союзный договор 1922 г. и подписали Соглашение о создании Содружества Независимых Государств (СНГ)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25472" y="2800350"/>
            <a:ext cx="4789305" cy="31908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700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354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Кризис первых лет независимости</a:t>
            </a:r>
            <a:endParaRPr lang="en-US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893209"/>
              </p:ext>
            </p:extLst>
          </p:nvPr>
        </p:nvGraphicFramePr>
        <p:xfrm>
          <a:off x="838200" y="957263"/>
          <a:ext cx="10515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6180" y="5072063"/>
            <a:ext cx="10882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Несмотря на все экономические сложности, руководство РБ не пошло по пути резкого перехода к рынку («шоковая терапия»). Правительство сохранило за собой ответственность за минимальный уровень социальных гарантий в здравоохранении, образовании, культуре, ЖКХ. Социальная защита обеспечивалась путем пересмотра минимальной заработной платы, контроля цен на важнейшие товары и услуги.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3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9208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871538"/>
            <a:ext cx="5181600" cy="2814637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172200" y="871539"/>
            <a:ext cx="5181600" cy="212883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15 марта 1994 – принятие Конституции Республики Беларусь.</a:t>
            </a:r>
          </a:p>
          <a:p>
            <a:pPr marL="180975" indent="0">
              <a:buNone/>
            </a:pPr>
            <a:r>
              <a:rPr lang="ru-RU" dirty="0" smtClean="0"/>
              <a:t>Беларусь провозглашается унитарным демократическим правовым социальным государством</a:t>
            </a:r>
          </a:p>
          <a:p>
            <a:r>
              <a:rPr lang="ru-RU" dirty="0" smtClean="0"/>
              <a:t>Конституцией введена президентская форма правления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3936206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10 июля 1994 г. В результате второго тура выборов Президентом Республики Беларусь избран </a:t>
            </a:r>
            <a:r>
              <a:rPr lang="ru-RU" sz="2400" dirty="0" err="1" smtClean="0"/>
              <a:t>А.Г.Лукашенко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000" y="621507"/>
            <a:ext cx="4212000" cy="280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139" y="3479036"/>
            <a:ext cx="4435721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0699"/>
          </a:xfrm>
        </p:spPr>
        <p:txBody>
          <a:bodyPr>
            <a:noAutofit/>
          </a:bodyPr>
          <a:lstStyle/>
          <a:p>
            <a:r>
              <a:rPr lang="ru-RU" sz="3200" b="1" dirty="0"/>
              <a:t>Референдум 14 мая 1995 года</a:t>
            </a:r>
            <a:endParaRPr lang="en-US" sz="32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8268177"/>
              </p:ext>
            </p:extLst>
          </p:nvPr>
        </p:nvGraphicFramePr>
        <p:xfrm>
          <a:off x="838196" y="1038480"/>
          <a:ext cx="10515605" cy="5375618"/>
        </p:xfrm>
        <a:graphic>
          <a:graphicData uri="http://schemas.openxmlformats.org/drawingml/2006/table">
            <a:tbl>
              <a:tblPr/>
              <a:tblGrid>
                <a:gridCol w="7448554">
                  <a:extLst>
                    <a:ext uri="{9D8B030D-6E8A-4147-A177-3AD203B41FA5}">
                      <a16:colId xmlns:a16="http://schemas.microsoft.com/office/drawing/2014/main" val="1356361131"/>
                    </a:ext>
                  </a:extLst>
                </a:gridCol>
                <a:gridCol w="1128713">
                  <a:extLst>
                    <a:ext uri="{9D8B030D-6E8A-4147-A177-3AD203B41FA5}">
                      <a16:colId xmlns:a16="http://schemas.microsoft.com/office/drawing/2014/main" val="296615518"/>
                    </a:ext>
                  </a:extLst>
                </a:gridCol>
                <a:gridCol w="985838">
                  <a:extLst>
                    <a:ext uri="{9D8B030D-6E8A-4147-A177-3AD203B41FA5}">
                      <a16:colId xmlns:a16="http://schemas.microsoft.com/office/drawing/2014/main" val="586642244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1528675661"/>
                    </a:ext>
                  </a:extLst>
                </a:gridCol>
              </a:tblGrid>
              <a:tr h="301804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>
                          <a:effectLst/>
                        </a:rPr>
                        <a:t>Вопросы</a:t>
                      </a:r>
                      <a:endParaRPr lang="ru-RU" sz="2000" dirty="0">
                        <a:effectLst/>
                      </a:endParaRPr>
                    </a:p>
                  </a:txBody>
                  <a:tcPr marL="37045" marR="37045" marT="18523" marB="185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>
                          <a:effectLst/>
                        </a:rPr>
                        <a:t>За</a:t>
                      </a:r>
                      <a:endParaRPr lang="ru-RU" sz="2000" dirty="0">
                        <a:effectLst/>
                      </a:endParaRPr>
                    </a:p>
                  </a:txBody>
                  <a:tcPr marL="37045" marR="37045" marT="18523" marB="185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>
                          <a:effectLst/>
                        </a:rPr>
                        <a:t>Против</a:t>
                      </a:r>
                      <a:endParaRPr lang="ru-RU" sz="2000" dirty="0">
                        <a:effectLst/>
                      </a:endParaRPr>
                    </a:p>
                  </a:txBody>
                  <a:tcPr marL="37045" marR="37045" marT="18523" marB="185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 smtClean="0">
                          <a:effectLst/>
                        </a:rPr>
                        <a:t>НБ*</a:t>
                      </a:r>
                      <a:endParaRPr lang="ru-RU" sz="2000" dirty="0">
                        <a:effectLst/>
                      </a:endParaRPr>
                    </a:p>
                  </a:txBody>
                  <a:tcPr marL="37045" marR="37045" marT="18523" marB="185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299228"/>
                  </a:ext>
                </a:extLst>
              </a:tr>
              <a:tr h="648221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dirty="0">
                          <a:effectLst/>
                        </a:rPr>
                        <a:t>1. Согласны ли вы с приданием русскому языку равного статуса с белорусским?</a:t>
                      </a:r>
                    </a:p>
                  </a:txBody>
                  <a:tcPr marL="37045" marR="37045" marT="18523" marB="185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</a:rPr>
                        <a:t>4017213 (83,3%)</a:t>
                      </a:r>
                    </a:p>
                  </a:txBody>
                  <a:tcPr marL="37045" marR="37045" marT="18523" marB="185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</a:rPr>
                        <a:t>613516 (12,7%)</a:t>
                      </a:r>
                    </a:p>
                  </a:txBody>
                  <a:tcPr marL="37045" marR="37045" marT="18523" marB="185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</a:rPr>
                        <a:t>192693 (4%)</a:t>
                      </a:r>
                    </a:p>
                  </a:txBody>
                  <a:tcPr marL="37045" marR="37045" marT="18523" marB="185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020778"/>
                  </a:ext>
                </a:extLst>
              </a:tr>
              <a:tr h="933431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dirty="0">
                          <a:effectLst/>
                        </a:rPr>
                        <a:t>2. Поддерживаете ли Вы предложение об установлении новых Государственного флага и Государственного герба Республики Беларусь?</a:t>
                      </a:r>
                    </a:p>
                  </a:txBody>
                  <a:tcPr marL="37045" marR="37045" marT="18523" marB="185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</a:rPr>
                        <a:t>3622851 (75,1%)</a:t>
                      </a:r>
                    </a:p>
                  </a:txBody>
                  <a:tcPr marL="37045" marR="37045" marT="18523" marB="185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</a:rPr>
                        <a:t>988839 (20,47%)</a:t>
                      </a:r>
                    </a:p>
                  </a:txBody>
                  <a:tcPr marL="37045" marR="37045" marT="18523" marB="185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effectLst/>
                        </a:rPr>
                        <a:t>211792 (4,38%)</a:t>
                      </a:r>
                    </a:p>
                  </a:txBody>
                  <a:tcPr marL="37045" marR="37045" marT="18523" marB="185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672970"/>
                  </a:ext>
                </a:extLst>
              </a:tr>
              <a:tr h="958659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dirty="0">
                          <a:effectLst/>
                        </a:rPr>
                        <a:t>3. Поддерживаете ли Вы действия Президента Республики Беларусь, направленные на экономическую интеграцию с Российской Федерацией?</a:t>
                      </a:r>
                    </a:p>
                  </a:txBody>
                  <a:tcPr marL="37045" marR="37045" marT="18523" marB="185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</a:rPr>
                        <a:t>4020001 (83,3%)</a:t>
                      </a:r>
                    </a:p>
                  </a:txBody>
                  <a:tcPr marL="37045" marR="37045" marT="18523" marB="185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</a:rPr>
                        <a:t>602144 (12,5%)</a:t>
                      </a:r>
                    </a:p>
                  </a:txBody>
                  <a:tcPr marL="37045" marR="37045" marT="18523" marB="185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</a:rPr>
                        <a:t>201337 (4,2%)</a:t>
                      </a:r>
                    </a:p>
                  </a:txBody>
                  <a:tcPr marL="37045" marR="37045" marT="18523" marB="185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311694"/>
                  </a:ext>
                </a:extLst>
              </a:tr>
              <a:tr h="239162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dirty="0">
                          <a:effectLst/>
                        </a:rPr>
                        <a:t>4. Согласны ли Вы с необходимостью внесения изменений в действующую Конституцию Республики Беларусь, которые предусматривают возможность досрочного прекращения полномочий Верховного Совета Президентом Республики Беларусь в случаях систематического или грубого нарушения Конституции</a:t>
                      </a:r>
                      <a:r>
                        <a:rPr lang="ru-RU" sz="2000" dirty="0" smtClean="0">
                          <a:effectLst/>
                        </a:rPr>
                        <a:t>?</a:t>
                      </a:r>
                    </a:p>
                    <a:p>
                      <a:pPr algn="l" fontAlgn="t"/>
                      <a:endParaRPr lang="ru-RU" sz="2000" dirty="0" smtClean="0">
                        <a:effectLst/>
                      </a:endParaRPr>
                    </a:p>
                    <a:p>
                      <a:pPr algn="l" fontAlgn="t"/>
                      <a:r>
                        <a:rPr lang="ru-RU" sz="2000" b="1" dirty="0" smtClean="0">
                          <a:effectLst/>
                        </a:rPr>
                        <a:t> * НБ </a:t>
                      </a:r>
                      <a:r>
                        <a:rPr lang="ru-RU" sz="2000" b="0" dirty="0" smtClean="0">
                          <a:effectLst/>
                        </a:rPr>
                        <a:t>– недействительные бюллетени</a:t>
                      </a:r>
                      <a:endParaRPr lang="ru-RU" sz="2000" b="0" dirty="0">
                        <a:effectLst/>
                      </a:endParaRPr>
                    </a:p>
                  </a:txBody>
                  <a:tcPr marL="37045" marR="37045" marT="18523" marB="185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</a:rPr>
                        <a:t>3749266 (77,7%)</a:t>
                      </a:r>
                    </a:p>
                  </a:txBody>
                  <a:tcPr marL="37045" marR="37045" marT="18523" marB="185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</a:rPr>
                        <a:t>857485 (17,8%)</a:t>
                      </a:r>
                    </a:p>
                  </a:txBody>
                  <a:tcPr marL="37045" marR="37045" marT="18523" marB="185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</a:rPr>
                        <a:t>216731 (4,5%)</a:t>
                      </a:r>
                    </a:p>
                  </a:txBody>
                  <a:tcPr marL="37045" marR="37045" marT="18523" marB="185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530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53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9263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Референдум 24 ноября 1996 года</a:t>
            </a:r>
            <a:endParaRPr lang="en-US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69044"/>
              </p:ext>
            </p:extLst>
          </p:nvPr>
        </p:nvGraphicFramePr>
        <p:xfrm>
          <a:off x="980500" y="961739"/>
          <a:ext cx="10373300" cy="5781645"/>
        </p:xfrm>
        <a:graphic>
          <a:graphicData uri="http://schemas.openxmlformats.org/drawingml/2006/table">
            <a:tbl>
              <a:tblPr/>
              <a:tblGrid>
                <a:gridCol w="6444867">
                  <a:extLst>
                    <a:ext uri="{9D8B030D-6E8A-4147-A177-3AD203B41FA5}">
                      <a16:colId xmlns:a16="http://schemas.microsoft.com/office/drawing/2014/main" val="3162681123"/>
                    </a:ext>
                  </a:extLst>
                </a:gridCol>
                <a:gridCol w="1344058">
                  <a:extLst>
                    <a:ext uri="{9D8B030D-6E8A-4147-A177-3AD203B41FA5}">
                      <a16:colId xmlns:a16="http://schemas.microsoft.com/office/drawing/2014/main" val="314604722"/>
                    </a:ext>
                  </a:extLst>
                </a:gridCol>
                <a:gridCol w="1255922">
                  <a:extLst>
                    <a:ext uri="{9D8B030D-6E8A-4147-A177-3AD203B41FA5}">
                      <a16:colId xmlns:a16="http://schemas.microsoft.com/office/drawing/2014/main" val="3185074900"/>
                    </a:ext>
                  </a:extLst>
                </a:gridCol>
                <a:gridCol w="1328453">
                  <a:extLst>
                    <a:ext uri="{9D8B030D-6E8A-4147-A177-3AD203B41FA5}">
                      <a16:colId xmlns:a16="http://schemas.microsoft.com/office/drawing/2014/main" val="1960077317"/>
                    </a:ext>
                  </a:extLst>
                </a:gridCol>
              </a:tblGrid>
              <a:tr h="294184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>
                          <a:effectLst/>
                        </a:rPr>
                        <a:t>Вопросы</a:t>
                      </a:r>
                      <a:endParaRPr lang="ru-RU" sz="2000" dirty="0">
                        <a:effectLst/>
                      </a:endParaRPr>
                    </a:p>
                  </a:txBody>
                  <a:tcPr marL="25930" marR="25930" marT="12965" marB="1296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>
                          <a:effectLst/>
                        </a:rPr>
                        <a:t>За</a:t>
                      </a:r>
                      <a:endParaRPr lang="ru-RU" sz="2000">
                        <a:effectLst/>
                      </a:endParaRPr>
                    </a:p>
                  </a:txBody>
                  <a:tcPr marL="25930" marR="25930" marT="12965" marB="1296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>
                          <a:effectLst/>
                        </a:rPr>
                        <a:t>Против</a:t>
                      </a:r>
                      <a:endParaRPr lang="ru-RU" sz="2000">
                        <a:effectLst/>
                      </a:endParaRPr>
                    </a:p>
                  </a:txBody>
                  <a:tcPr marL="25930" marR="25930" marT="12965" marB="1296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>
                          <a:effectLst/>
                        </a:rPr>
                        <a:t>НБ</a:t>
                      </a:r>
                      <a:endParaRPr lang="ru-RU" sz="2000">
                        <a:effectLst/>
                      </a:endParaRPr>
                    </a:p>
                  </a:txBody>
                  <a:tcPr marL="25930" marR="25930" marT="12965" marB="1296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135757"/>
                  </a:ext>
                </a:extLst>
              </a:tr>
              <a:tr h="86606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effectLst/>
                        </a:rPr>
                        <a:t>1. Перенести День независимости Республики Беларусь (День Республики) на 3 июля - день освобождения Беларуси от гитлеровских захватчиков в Великой Отечественной войне</a:t>
                      </a:r>
                    </a:p>
                  </a:txBody>
                  <a:tcPr marL="25930" marR="25930" marT="12965" marB="1296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5450830 (88,18%)</a:t>
                      </a:r>
                    </a:p>
                  </a:txBody>
                  <a:tcPr marL="25930" marR="25930" marT="12965" marB="1296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646708 (10,46%)</a:t>
                      </a:r>
                    </a:p>
                  </a:txBody>
                  <a:tcPr marL="25930" marR="25930" marT="12965" marB="1296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83925 (1,38%)</a:t>
                      </a:r>
                    </a:p>
                  </a:txBody>
                  <a:tcPr marL="25930" marR="25930" marT="12965" marB="1296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061575"/>
                  </a:ext>
                </a:extLst>
              </a:tr>
              <a:tr h="105276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effectLst/>
                        </a:rPr>
                        <a:t>2. Принять Конституцию Республики Беларусь 1994 года с изменениями и дополнениями (новая редакция Конституции Республики Беларусь), предложенными Президентом Республики Беларусь А. Г. Лукашенко</a:t>
                      </a:r>
                    </a:p>
                  </a:txBody>
                  <a:tcPr marL="25930" marR="25930" marT="12965" marB="1296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5175664 (83,73%)</a:t>
                      </a:r>
                    </a:p>
                  </a:txBody>
                  <a:tcPr marL="25930" marR="25930" marT="12965" marB="1296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689642 (11,16%)</a:t>
                      </a:r>
                    </a:p>
                  </a:txBody>
                  <a:tcPr marL="25930" marR="25930" marT="12965" marB="1296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316157 (5,11%)</a:t>
                      </a:r>
                    </a:p>
                  </a:txBody>
                  <a:tcPr marL="25930" marR="25930" marT="12965" marB="1296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868842"/>
                  </a:ext>
                </a:extLst>
              </a:tr>
              <a:tr h="39932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effectLst/>
                        </a:rPr>
                        <a:t>3. Выступаете ли Вы за свободную, без ограничений, покупку и продажу земли?</a:t>
                      </a:r>
                    </a:p>
                  </a:txBody>
                  <a:tcPr marL="25930" marR="25930" marT="12965" marB="1296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948756 (15,35%)</a:t>
                      </a:r>
                    </a:p>
                  </a:txBody>
                  <a:tcPr marL="25930" marR="25930" marT="12965" marB="1296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5123386 (82,88%)</a:t>
                      </a:r>
                    </a:p>
                  </a:txBody>
                  <a:tcPr marL="25930" marR="25930" marT="12965" marB="1296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109321 (1,77%)</a:t>
                      </a:r>
                    </a:p>
                  </a:txBody>
                  <a:tcPr marL="25930" marR="25930" marT="12965" marB="1296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109221"/>
                  </a:ext>
                </a:extLst>
              </a:tr>
              <a:tr h="30597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effectLst/>
                        </a:rPr>
                        <a:t>4. Поддерживаете ли Вы отмену смертной казни в Республике Беларусь?</a:t>
                      </a:r>
                    </a:p>
                  </a:txBody>
                  <a:tcPr marL="25930" marR="25930" marT="12965" marB="1296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1108226 (17,93%)</a:t>
                      </a:r>
                    </a:p>
                  </a:txBody>
                  <a:tcPr marL="25930" marR="25930" marT="12965" marB="1296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4972535 (80,44%)</a:t>
                      </a:r>
                    </a:p>
                  </a:txBody>
                  <a:tcPr marL="25930" marR="25930" marT="12965" marB="1296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100702 (1,63%)</a:t>
                      </a:r>
                    </a:p>
                  </a:txBody>
                  <a:tcPr marL="25930" marR="25930" marT="12965" marB="1296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871836"/>
                  </a:ext>
                </a:extLst>
              </a:tr>
              <a:tr h="77272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effectLst/>
                        </a:rPr>
                        <a:t>5. Принять Конституцию Республики Беларусь 1994 года с изменениями и дополнениями, предложенными депутатами фракций коммунистов и аграриев</a:t>
                      </a:r>
                    </a:p>
                  </a:txBody>
                  <a:tcPr marL="25930" marR="25930" marT="12965" marB="1296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582437 (9,42%)</a:t>
                      </a:r>
                    </a:p>
                  </a:txBody>
                  <a:tcPr marL="25930" marR="25930" marT="12965" marB="1296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5230763 (84,62%)</a:t>
                      </a:r>
                    </a:p>
                  </a:txBody>
                  <a:tcPr marL="25930" marR="25930" marT="12965" marB="1296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368263 (5,96%)</a:t>
                      </a:r>
                    </a:p>
                  </a:txBody>
                  <a:tcPr marL="25930" marR="25930" marT="12965" marB="1296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508685"/>
                  </a:ext>
                </a:extLst>
              </a:tr>
              <a:tr h="105276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effectLst/>
                        </a:rPr>
                        <a:t>6. Выступаете ли Вы за то, чтобы руководители местных органов исполнительной власти избирались непосредственно жителями соответствующей административно-территориальной единицы?</a:t>
                      </a:r>
                    </a:p>
                  </a:txBody>
                  <a:tcPr marL="25930" marR="25930" marT="12965" marB="1296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1739178 (28,24%)</a:t>
                      </a:r>
                    </a:p>
                  </a:txBody>
                  <a:tcPr marL="25930" marR="25930" marT="12965" marB="1296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4321866 (69,92%)</a:t>
                      </a:r>
                    </a:p>
                  </a:txBody>
                  <a:tcPr marL="25930" marR="25930" marT="12965" marB="1296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120419 (1,95%)</a:t>
                      </a:r>
                    </a:p>
                  </a:txBody>
                  <a:tcPr marL="25930" marR="25930" marT="12965" marB="1296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550013"/>
                  </a:ext>
                </a:extLst>
              </a:tr>
              <a:tr h="67937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effectLst/>
                        </a:rPr>
                        <a:t>7. Согласны ли Вы, что финансирование всех ветвей власти должно осуществляться гласно и только из государственного бюджета?</a:t>
                      </a:r>
                    </a:p>
                  </a:txBody>
                  <a:tcPr marL="25930" marR="25930" marT="12965" marB="1296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1989252 (32,18%)</a:t>
                      </a:r>
                    </a:p>
                  </a:txBody>
                  <a:tcPr marL="25930" marR="25930" marT="12965" marB="1296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4070261 (65,85%)</a:t>
                      </a:r>
                    </a:p>
                  </a:txBody>
                  <a:tcPr marL="25930" marR="25930" marT="12965" marB="1296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121950 (1,97%)</a:t>
                      </a:r>
                    </a:p>
                  </a:txBody>
                  <a:tcPr marL="25930" marR="25930" marT="12965" marB="1296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810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69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Референдум 17 октября 2004 года</a:t>
            </a:r>
            <a:endParaRPr lang="en-US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359017"/>
              </p:ext>
            </p:extLst>
          </p:nvPr>
        </p:nvGraphicFramePr>
        <p:xfrm>
          <a:off x="838200" y="1376297"/>
          <a:ext cx="10124500" cy="4825875"/>
        </p:xfrm>
        <a:graphic>
          <a:graphicData uri="http://schemas.openxmlformats.org/drawingml/2006/table">
            <a:tbl>
              <a:tblPr/>
              <a:tblGrid>
                <a:gridCol w="5992258">
                  <a:extLst>
                    <a:ext uri="{9D8B030D-6E8A-4147-A177-3AD203B41FA5}">
                      <a16:colId xmlns:a16="http://schemas.microsoft.com/office/drawing/2014/main" val="1356625857"/>
                    </a:ext>
                  </a:extLst>
                </a:gridCol>
                <a:gridCol w="1266940">
                  <a:extLst>
                    <a:ext uri="{9D8B030D-6E8A-4147-A177-3AD203B41FA5}">
                      <a16:colId xmlns:a16="http://schemas.microsoft.com/office/drawing/2014/main" val="529125915"/>
                    </a:ext>
                  </a:extLst>
                </a:gridCol>
                <a:gridCol w="1389043">
                  <a:extLst>
                    <a:ext uri="{9D8B030D-6E8A-4147-A177-3AD203B41FA5}">
                      <a16:colId xmlns:a16="http://schemas.microsoft.com/office/drawing/2014/main" val="311792528"/>
                    </a:ext>
                  </a:extLst>
                </a:gridCol>
                <a:gridCol w="1476259">
                  <a:extLst>
                    <a:ext uri="{9D8B030D-6E8A-4147-A177-3AD203B41FA5}">
                      <a16:colId xmlns:a16="http://schemas.microsoft.com/office/drawing/2014/main" val="3303011636"/>
                    </a:ext>
                  </a:extLst>
                </a:gridCol>
              </a:tblGrid>
              <a:tr h="474537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 smtClean="0">
                          <a:effectLst/>
                        </a:rPr>
                        <a:t>Вопросы</a:t>
                      </a:r>
                      <a:endParaRPr lang="ru-RU" sz="2000" b="1" dirty="0">
                        <a:effectLst/>
                      </a:endParaRPr>
                    </a:p>
                  </a:txBody>
                  <a:tcPr marL="54256" marR="54256" marT="27128" marB="271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 smtClean="0">
                          <a:effectLst/>
                        </a:rPr>
                        <a:t>За</a:t>
                      </a:r>
                      <a:endParaRPr lang="en-US" sz="2000" b="1" dirty="0">
                        <a:effectLst/>
                      </a:endParaRPr>
                    </a:p>
                  </a:txBody>
                  <a:tcPr marL="54256" marR="54256" marT="27128" marB="271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 smtClean="0">
                          <a:effectLst/>
                        </a:rPr>
                        <a:t>Против</a:t>
                      </a:r>
                      <a:endParaRPr lang="en-US" sz="2000" b="1" dirty="0">
                        <a:effectLst/>
                      </a:endParaRPr>
                    </a:p>
                  </a:txBody>
                  <a:tcPr marL="54256" marR="54256" marT="27128" marB="271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 smtClean="0">
                          <a:effectLst/>
                        </a:rPr>
                        <a:t>НБ</a:t>
                      </a:r>
                      <a:endParaRPr lang="en-US" sz="2000" b="1" dirty="0">
                        <a:effectLst/>
                      </a:endParaRPr>
                    </a:p>
                  </a:txBody>
                  <a:tcPr marL="54256" marR="54256" marT="27128" marB="271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97108"/>
                  </a:ext>
                </a:extLst>
              </a:tr>
              <a:tr h="4351338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dirty="0">
                          <a:effectLst/>
                        </a:rPr>
                        <a:t>1. Разрешаете ли Вы первому Президенту Республики Беларусь Лукашенко А.Г. участвовать в качестве кандидата в Президенты Республики Беларусь в выборах Президента и принимаете ли часть первую статьи 81 Конституции Республики Беларусь в следующей редакции: "Президент избирается на пять лет непосредственно народом Республики Беларусь на основе всеобщего, свободного, равного и прямого избирательного права при тайном голосовании."?</a:t>
                      </a:r>
                    </a:p>
                  </a:txBody>
                  <a:tcPr marL="54256" marR="54256" marT="27128" marB="271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</a:rPr>
                        <a:t>5548477 (87,97%)</a:t>
                      </a:r>
                    </a:p>
                  </a:txBody>
                  <a:tcPr marL="54256" marR="54256" marT="27128" marB="271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</a:rPr>
                        <a:t>691917 (10,97%)</a:t>
                      </a:r>
                    </a:p>
                  </a:txBody>
                  <a:tcPr marL="54256" marR="54256" marT="27128" marB="271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</a:rPr>
                        <a:t>67001 (1,06%)</a:t>
                      </a:r>
                    </a:p>
                  </a:txBody>
                  <a:tcPr marL="54256" marR="54256" marT="27128" marB="2712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022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68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845</Words>
  <Application>Microsoft Office PowerPoint</Application>
  <PresentationFormat>Широкоэкранный</PresentationFormat>
  <Paragraphs>102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Cambria</vt:lpstr>
      <vt:lpstr>Тема Office</vt:lpstr>
      <vt:lpstr>Этапы развития независимой  Республики Беларусь</vt:lpstr>
      <vt:lpstr>Причины распада СССР</vt:lpstr>
      <vt:lpstr>Презентация PowerPoint</vt:lpstr>
      <vt:lpstr>27 июля 1990 – Верховный Совет БССР принял Декларацию о государственном суверенитете Белорусской Советской Социалистической Республики 25 августа 1991 года Декларации был придан статус конституционного закона </vt:lpstr>
      <vt:lpstr>Кризис первых лет независимости</vt:lpstr>
      <vt:lpstr>Презентация PowerPoint</vt:lpstr>
      <vt:lpstr>Референдум 14 мая 1995 года</vt:lpstr>
      <vt:lpstr>Референдум 24 ноября 1996 года</vt:lpstr>
      <vt:lpstr>Референдум 17 октября 2004 года</vt:lpstr>
      <vt:lpstr>Референдум 27 февраля 2022 года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Этапы развития независимой Республики Беларусь</dc:title>
  <dc:creator>Андрей Тарасёнок</dc:creator>
  <cp:lastModifiedBy>Андрей Тарасёнок</cp:lastModifiedBy>
  <cp:revision>19</cp:revision>
  <dcterms:created xsi:type="dcterms:W3CDTF">2023-02-04T11:23:03Z</dcterms:created>
  <dcterms:modified xsi:type="dcterms:W3CDTF">2023-02-05T08:34:00Z</dcterms:modified>
</cp:coreProperties>
</file>