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7" r:id="rId10"/>
    <p:sldId id="269" r:id="rId11"/>
    <p:sldId id="268" r:id="rId12"/>
    <p:sldId id="274" r:id="rId13"/>
    <p:sldId id="266" r:id="rId14"/>
    <p:sldId id="271" r:id="rId15"/>
    <p:sldId id="272" r:id="rId16"/>
    <p:sldId id="273" r:id="rId17"/>
    <p:sldId id="264" r:id="rId18"/>
    <p:sldId id="265" r:id="rId19"/>
    <p:sldId id="276" r:id="rId20"/>
    <p:sldId id="27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342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2671EC8-F60A-4D4B-8B5C-DBF11115146B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A608DAB-7193-4A3B-8B9F-4155C97EDC47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pPr rtl="0"/>
          <a:r>
            <a:rPr lang="ru-RU" dirty="0" smtClean="0"/>
            <a:t>1991 г. - создание суверенной независимой Республики Беларусь </a:t>
          </a:r>
          <a:endParaRPr lang="en-US" dirty="0"/>
        </a:p>
      </dgm:t>
    </dgm:pt>
    <dgm:pt modelId="{F896E165-034F-49CC-85E5-0440743E56F6}" type="parTrans" cxnId="{FC64BEB7-66E9-4318-8F7D-CE7FF2AAE52B}">
      <dgm:prSet/>
      <dgm:spPr/>
      <dgm:t>
        <a:bodyPr/>
        <a:lstStyle/>
        <a:p>
          <a:endParaRPr lang="ru-RU"/>
        </a:p>
      </dgm:t>
    </dgm:pt>
    <dgm:pt modelId="{56B5BDBD-1666-4DC3-AE44-B8E60FC05B0D}" type="sibTrans" cxnId="{FC64BEB7-66E9-4318-8F7D-CE7FF2AAE52B}">
      <dgm:prSet/>
      <dgm:spPr/>
      <dgm:t>
        <a:bodyPr/>
        <a:lstStyle/>
        <a:p>
          <a:endParaRPr lang="ru-RU"/>
        </a:p>
      </dgm:t>
    </dgm:pt>
    <dgm:pt modelId="{5AB3F9F5-4935-47A8-ADF4-87A965EE03EC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pPr rtl="0"/>
          <a:r>
            <a:rPr lang="ru-RU" smtClean="0"/>
            <a:t>Начало самостоятельной внешней политики</a:t>
          </a:r>
          <a:endParaRPr lang="en-US"/>
        </a:p>
      </dgm:t>
    </dgm:pt>
    <dgm:pt modelId="{5E6A1BE3-9323-4A11-A838-0C6B0F1702AD}" type="parTrans" cxnId="{DF7099A4-51B4-4CF7-9380-849B08C4ED83}">
      <dgm:prSet/>
      <dgm:spPr/>
      <dgm:t>
        <a:bodyPr/>
        <a:lstStyle/>
        <a:p>
          <a:endParaRPr lang="ru-RU"/>
        </a:p>
      </dgm:t>
    </dgm:pt>
    <dgm:pt modelId="{9523F778-7279-430F-BD75-8C3CE13A5D90}" type="sibTrans" cxnId="{DF7099A4-51B4-4CF7-9380-849B08C4ED83}">
      <dgm:prSet/>
      <dgm:spPr/>
      <dgm:t>
        <a:bodyPr/>
        <a:lstStyle/>
        <a:p>
          <a:endParaRPr lang="ru-RU"/>
        </a:p>
      </dgm:t>
    </dgm:pt>
    <dgm:pt modelId="{444D256A-932D-4246-B28C-C0E805C7F37A}" type="pres">
      <dgm:prSet presAssocID="{B2671EC8-F60A-4D4B-8B5C-DBF11115146B}" presName="CompostProcess" presStyleCnt="0">
        <dgm:presLayoutVars>
          <dgm:dir/>
          <dgm:resizeHandles val="exact"/>
        </dgm:presLayoutVars>
      </dgm:prSet>
      <dgm:spPr/>
    </dgm:pt>
    <dgm:pt modelId="{4D5A7912-D227-4169-86F7-A71DF1C7D4DB}" type="pres">
      <dgm:prSet presAssocID="{B2671EC8-F60A-4D4B-8B5C-DBF11115146B}" presName="arrow" presStyleLbl="bgShp" presStyleIdx="0" presStyleCnt="1"/>
      <dgm:spPr>
        <a:solidFill>
          <a:schemeClr val="accent6">
            <a:lumMod val="40000"/>
            <a:lumOff val="60000"/>
          </a:schemeClr>
        </a:solidFill>
      </dgm:spPr>
    </dgm:pt>
    <dgm:pt modelId="{34F3A743-BC1F-40A7-8662-4C32981B9067}" type="pres">
      <dgm:prSet presAssocID="{B2671EC8-F60A-4D4B-8B5C-DBF11115146B}" presName="linearProcess" presStyleCnt="0"/>
      <dgm:spPr/>
    </dgm:pt>
    <dgm:pt modelId="{81610A96-1466-4536-B032-FF485990C785}" type="pres">
      <dgm:prSet presAssocID="{7A608DAB-7193-4A3B-8B9F-4155C97EDC47}" presName="textNode" presStyleLbl="node1" presStyleIdx="0" presStyleCnt="2">
        <dgm:presLayoutVars>
          <dgm:bulletEnabled val="1"/>
        </dgm:presLayoutVars>
      </dgm:prSet>
      <dgm:spPr/>
    </dgm:pt>
    <dgm:pt modelId="{25DCE41F-3D5D-487D-8DC8-A5792BDFF64F}" type="pres">
      <dgm:prSet presAssocID="{56B5BDBD-1666-4DC3-AE44-B8E60FC05B0D}" presName="sibTrans" presStyleCnt="0"/>
      <dgm:spPr/>
    </dgm:pt>
    <dgm:pt modelId="{00D2D296-9CB6-4C17-8510-7DDAA0C39E10}" type="pres">
      <dgm:prSet presAssocID="{5AB3F9F5-4935-47A8-ADF4-87A965EE03EC}" presName="textNode" presStyleLbl="node1" presStyleIdx="1" presStyleCnt="2">
        <dgm:presLayoutVars>
          <dgm:bulletEnabled val="1"/>
        </dgm:presLayoutVars>
      </dgm:prSet>
      <dgm:spPr/>
    </dgm:pt>
  </dgm:ptLst>
  <dgm:cxnLst>
    <dgm:cxn modelId="{FC64BEB7-66E9-4318-8F7D-CE7FF2AAE52B}" srcId="{B2671EC8-F60A-4D4B-8B5C-DBF11115146B}" destId="{7A608DAB-7193-4A3B-8B9F-4155C97EDC47}" srcOrd="0" destOrd="0" parTransId="{F896E165-034F-49CC-85E5-0440743E56F6}" sibTransId="{56B5BDBD-1666-4DC3-AE44-B8E60FC05B0D}"/>
    <dgm:cxn modelId="{39AC0B1B-AF90-464A-B447-562F06F1F1DE}" type="presOf" srcId="{B2671EC8-F60A-4D4B-8B5C-DBF11115146B}" destId="{444D256A-932D-4246-B28C-C0E805C7F37A}" srcOrd="0" destOrd="0" presId="urn:microsoft.com/office/officeart/2005/8/layout/hProcess9"/>
    <dgm:cxn modelId="{2213C669-DDDC-4203-917E-53124175D941}" type="presOf" srcId="{5AB3F9F5-4935-47A8-ADF4-87A965EE03EC}" destId="{00D2D296-9CB6-4C17-8510-7DDAA0C39E10}" srcOrd="0" destOrd="0" presId="urn:microsoft.com/office/officeart/2005/8/layout/hProcess9"/>
    <dgm:cxn modelId="{DF7099A4-51B4-4CF7-9380-849B08C4ED83}" srcId="{B2671EC8-F60A-4D4B-8B5C-DBF11115146B}" destId="{5AB3F9F5-4935-47A8-ADF4-87A965EE03EC}" srcOrd="1" destOrd="0" parTransId="{5E6A1BE3-9323-4A11-A838-0C6B0F1702AD}" sibTransId="{9523F778-7279-430F-BD75-8C3CE13A5D90}"/>
    <dgm:cxn modelId="{40A4604C-D30A-4A4F-946F-7ED887FED9FE}" type="presOf" srcId="{7A608DAB-7193-4A3B-8B9F-4155C97EDC47}" destId="{81610A96-1466-4536-B032-FF485990C785}" srcOrd="0" destOrd="0" presId="urn:microsoft.com/office/officeart/2005/8/layout/hProcess9"/>
    <dgm:cxn modelId="{A2C57C9C-C188-437A-9B98-D6BF2ED37AD9}" type="presParOf" srcId="{444D256A-932D-4246-B28C-C0E805C7F37A}" destId="{4D5A7912-D227-4169-86F7-A71DF1C7D4DB}" srcOrd="0" destOrd="0" presId="urn:microsoft.com/office/officeart/2005/8/layout/hProcess9"/>
    <dgm:cxn modelId="{01684944-2768-4932-8435-BCE19F7C6A7B}" type="presParOf" srcId="{444D256A-932D-4246-B28C-C0E805C7F37A}" destId="{34F3A743-BC1F-40A7-8662-4C32981B9067}" srcOrd="1" destOrd="0" presId="urn:microsoft.com/office/officeart/2005/8/layout/hProcess9"/>
    <dgm:cxn modelId="{90EEE908-5CCF-4AC7-9201-8D9BC9181037}" type="presParOf" srcId="{34F3A743-BC1F-40A7-8662-4C32981B9067}" destId="{81610A96-1466-4536-B032-FF485990C785}" srcOrd="0" destOrd="0" presId="urn:microsoft.com/office/officeart/2005/8/layout/hProcess9"/>
    <dgm:cxn modelId="{AD20ACC6-E07F-4CBE-83ED-5633DCC61B6F}" type="presParOf" srcId="{34F3A743-BC1F-40A7-8662-4C32981B9067}" destId="{25DCE41F-3D5D-487D-8DC8-A5792BDFF64F}" srcOrd="1" destOrd="0" presId="urn:microsoft.com/office/officeart/2005/8/layout/hProcess9"/>
    <dgm:cxn modelId="{FA6D2D4B-F4C6-4AF3-BBED-3DA7CA83B4AC}" type="presParOf" srcId="{34F3A743-BC1F-40A7-8662-4C32981B9067}" destId="{00D2D296-9CB6-4C17-8510-7DDAA0C39E10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AFC9298-826F-4831-90DC-6F3662DA405A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9F1E3D7-F46D-4AAF-A365-B76C6B430258}">
      <dgm:prSet phldrT="[Текст]" custT="1"/>
      <dgm:spPr>
        <a:solidFill>
          <a:schemeClr val="accent6">
            <a:lumMod val="40000"/>
            <a:lumOff val="60000"/>
          </a:schemeClr>
        </a:solidFill>
      </dgm:spPr>
      <dgm:t>
        <a:bodyPr lIns="0"/>
        <a:lstStyle/>
        <a:p>
          <a:r>
            <a:rPr lang="ru-RU" sz="1600" b="1" dirty="0" smtClean="0">
              <a:solidFill>
                <a:schemeClr val="tx1"/>
              </a:solidFill>
            </a:rPr>
            <a:t>Высший Государственный Совет </a:t>
          </a:r>
          <a:r>
            <a:rPr lang="ru-RU" sz="1600" dirty="0" smtClean="0">
              <a:solidFill>
                <a:schemeClr val="tx1"/>
              </a:solidFill>
            </a:rPr>
            <a:t>- высший орган Союзного государства</a:t>
          </a:r>
        </a:p>
        <a:p>
          <a:r>
            <a:rPr lang="ru-RU" sz="1600" dirty="0" smtClean="0">
              <a:solidFill>
                <a:schemeClr val="tx1"/>
              </a:solidFill>
            </a:rPr>
            <a:t>В состав Высшего Государственного Совета входят главы государств, главы правительств, руководители палат парламентов государств-участников.</a:t>
          </a:r>
          <a:endParaRPr lang="ru-RU" sz="1600" dirty="0">
            <a:solidFill>
              <a:schemeClr val="tx1"/>
            </a:solidFill>
          </a:endParaRPr>
        </a:p>
      </dgm:t>
    </dgm:pt>
    <dgm:pt modelId="{65F8703D-DAE6-43D2-8FCC-33A8A21FB55A}" type="parTrans" cxnId="{F017AE86-842B-4AC9-9CBE-515E8E4E779E}">
      <dgm:prSet/>
      <dgm:spPr/>
      <dgm:t>
        <a:bodyPr/>
        <a:lstStyle/>
        <a:p>
          <a:endParaRPr lang="ru-RU"/>
        </a:p>
      </dgm:t>
    </dgm:pt>
    <dgm:pt modelId="{41BBEA40-3DA4-4444-B3FF-649B8F36B180}" type="sibTrans" cxnId="{F017AE86-842B-4AC9-9CBE-515E8E4E779E}">
      <dgm:prSet/>
      <dgm:spPr/>
      <dgm:t>
        <a:bodyPr/>
        <a:lstStyle/>
        <a:p>
          <a:endParaRPr lang="ru-RU"/>
        </a:p>
      </dgm:t>
    </dgm:pt>
    <dgm:pt modelId="{B4951DCB-3286-4B02-AEC9-0EDCB9095E34}">
      <dgm:prSet phldrT="[Текст]" custT="1"/>
      <dgm:spPr>
        <a:solidFill>
          <a:schemeClr val="accent6">
            <a:lumMod val="40000"/>
            <a:lumOff val="60000"/>
          </a:schemeClr>
        </a:solidFill>
      </dgm:spPr>
      <dgm:t>
        <a:bodyPr lIns="0"/>
        <a:lstStyle/>
        <a:p>
          <a:r>
            <a:rPr lang="ru-RU" sz="1600" b="1" dirty="0" smtClean="0">
              <a:solidFill>
                <a:schemeClr val="tx1"/>
              </a:solidFill>
            </a:rPr>
            <a:t>Парламент </a:t>
          </a:r>
          <a:r>
            <a:rPr lang="ru-RU" sz="1600" dirty="0" smtClean="0">
              <a:solidFill>
                <a:schemeClr val="tx1"/>
              </a:solidFill>
            </a:rPr>
            <a:t>– представительный и законодательный орган Союзного государства</a:t>
          </a:r>
        </a:p>
        <a:p>
          <a:pPr marL="0" indent="0"/>
          <a:r>
            <a:rPr lang="ru-RU" sz="1600" dirty="0" smtClean="0">
              <a:solidFill>
                <a:schemeClr val="tx1"/>
              </a:solidFill>
            </a:rPr>
            <a:t>Состоит из двух палат — Палаты Союза и Палаты Представителей.</a:t>
          </a:r>
          <a:endParaRPr lang="ru-RU" sz="1600" dirty="0">
            <a:solidFill>
              <a:schemeClr val="tx1"/>
            </a:solidFill>
          </a:endParaRPr>
        </a:p>
      </dgm:t>
    </dgm:pt>
    <dgm:pt modelId="{277BBD28-282D-4E64-9D54-F550DA013E5E}" type="parTrans" cxnId="{697C0A3C-8DFD-469C-9113-029C656E9DC7}">
      <dgm:prSet/>
      <dgm:spPr/>
      <dgm:t>
        <a:bodyPr/>
        <a:lstStyle/>
        <a:p>
          <a:endParaRPr lang="ru-RU"/>
        </a:p>
      </dgm:t>
    </dgm:pt>
    <dgm:pt modelId="{0907B795-AE10-4EAB-ACA5-8B04D8717A93}" type="sibTrans" cxnId="{697C0A3C-8DFD-469C-9113-029C656E9DC7}">
      <dgm:prSet/>
      <dgm:spPr/>
      <dgm:t>
        <a:bodyPr/>
        <a:lstStyle/>
        <a:p>
          <a:endParaRPr lang="ru-RU"/>
        </a:p>
      </dgm:t>
    </dgm:pt>
    <dgm:pt modelId="{E7467549-6162-42EC-85D1-9A4376A4D958}">
      <dgm:prSet phldrT="[Текст]" custT="1"/>
      <dgm:spPr>
        <a:solidFill>
          <a:schemeClr val="accent6">
            <a:lumMod val="40000"/>
            <a:lumOff val="60000"/>
          </a:schemeClr>
        </a:solidFill>
      </dgm:spPr>
      <dgm:t>
        <a:bodyPr lIns="0"/>
        <a:lstStyle/>
        <a:p>
          <a:r>
            <a:rPr lang="ru-RU" sz="1600" b="1" dirty="0" smtClean="0">
              <a:solidFill>
                <a:schemeClr val="tx1"/>
              </a:solidFill>
            </a:rPr>
            <a:t>Совет министров </a:t>
          </a:r>
          <a:r>
            <a:rPr lang="ru-RU" sz="1600" dirty="0" smtClean="0">
              <a:solidFill>
                <a:schemeClr val="tx1"/>
              </a:solidFill>
            </a:rPr>
            <a:t>- исполнительный орган Союзного государства. </a:t>
          </a:r>
        </a:p>
        <a:p>
          <a:r>
            <a:rPr lang="ru-RU" sz="1600" dirty="0" smtClean="0">
              <a:solidFill>
                <a:schemeClr val="tx1"/>
              </a:solidFill>
            </a:rPr>
            <a:t>В его состав входят Председатель Совета Министров, главы правительств, Государственный секретарь, министры государств-участников</a:t>
          </a:r>
          <a:endParaRPr lang="ru-RU" sz="1600" dirty="0">
            <a:solidFill>
              <a:schemeClr val="tx1"/>
            </a:solidFill>
          </a:endParaRPr>
        </a:p>
      </dgm:t>
    </dgm:pt>
    <dgm:pt modelId="{E1D1B8AA-A640-44A6-B1EE-73B5BFC177BE}" type="parTrans" cxnId="{9F3941E6-CB56-43EE-9126-D8CF40188512}">
      <dgm:prSet/>
      <dgm:spPr/>
      <dgm:t>
        <a:bodyPr/>
        <a:lstStyle/>
        <a:p>
          <a:endParaRPr lang="ru-RU"/>
        </a:p>
      </dgm:t>
    </dgm:pt>
    <dgm:pt modelId="{AC2AAD79-CB84-470F-8790-F3EA0862BF7C}" type="sibTrans" cxnId="{9F3941E6-CB56-43EE-9126-D8CF40188512}">
      <dgm:prSet/>
      <dgm:spPr/>
      <dgm:t>
        <a:bodyPr/>
        <a:lstStyle/>
        <a:p>
          <a:endParaRPr lang="ru-RU"/>
        </a:p>
      </dgm:t>
    </dgm:pt>
    <dgm:pt modelId="{EA7FCFB5-90E0-424F-A07E-529A2EE6956B}">
      <dgm:prSet custT="1"/>
      <dgm:spPr>
        <a:solidFill>
          <a:schemeClr val="accent6">
            <a:lumMod val="40000"/>
            <a:lumOff val="60000"/>
          </a:schemeClr>
        </a:solidFill>
      </dgm:spPr>
      <dgm:t>
        <a:bodyPr lIns="0"/>
        <a:lstStyle/>
        <a:p>
          <a:r>
            <a:rPr lang="ru-RU" sz="1600" b="1" dirty="0" smtClean="0">
              <a:solidFill>
                <a:schemeClr val="tx1"/>
              </a:solidFill>
            </a:rPr>
            <a:t>Счетная палата </a:t>
          </a:r>
          <a:r>
            <a:rPr lang="ru-RU" sz="1600" dirty="0" smtClean="0">
              <a:solidFill>
                <a:schemeClr val="tx1"/>
              </a:solidFill>
            </a:rPr>
            <a:t>-  осуществляет контроля за финансами Союзного государства</a:t>
          </a:r>
        </a:p>
        <a:p>
          <a:r>
            <a:rPr lang="ru-RU" sz="1600" dirty="0" smtClean="0">
              <a:solidFill>
                <a:schemeClr val="tx1"/>
              </a:solidFill>
            </a:rPr>
            <a:t>Состоит из 11 членов, назначаемых сроком на 6 лет из числа граждан государств-участников, имеющих опыт работы в контрольно-ревизионных и аудиторских организациях</a:t>
          </a:r>
          <a:endParaRPr lang="ru-RU" sz="1600" dirty="0">
            <a:solidFill>
              <a:schemeClr val="tx1"/>
            </a:solidFill>
          </a:endParaRPr>
        </a:p>
      </dgm:t>
    </dgm:pt>
    <dgm:pt modelId="{82365EAE-8436-49F7-8123-11AC52AC0794}" type="parTrans" cxnId="{373B3A7B-B5FC-4DE3-B06D-0EED70EF6777}">
      <dgm:prSet/>
      <dgm:spPr/>
      <dgm:t>
        <a:bodyPr/>
        <a:lstStyle/>
        <a:p>
          <a:endParaRPr lang="ru-RU"/>
        </a:p>
      </dgm:t>
    </dgm:pt>
    <dgm:pt modelId="{D6901665-10E7-4393-8F3A-19EA7D1B595D}" type="sibTrans" cxnId="{373B3A7B-B5FC-4DE3-B06D-0EED70EF6777}">
      <dgm:prSet/>
      <dgm:spPr/>
      <dgm:t>
        <a:bodyPr/>
        <a:lstStyle/>
        <a:p>
          <a:endParaRPr lang="ru-RU"/>
        </a:p>
      </dgm:t>
    </dgm:pt>
    <dgm:pt modelId="{6DB3505A-C4E0-43D4-A6A4-34324C5B5816}">
      <dgm:prSet/>
      <dgm:spPr>
        <a:solidFill>
          <a:schemeClr val="accent6">
            <a:lumMod val="40000"/>
            <a:lumOff val="60000"/>
          </a:schemeClr>
        </a:solidFill>
      </dgm:spPr>
      <dgm:t>
        <a:bodyPr lIns="0"/>
        <a:lstStyle/>
        <a:p>
          <a:pPr marL="57150" indent="0"/>
          <a:endParaRPr lang="ru-RU" sz="600" dirty="0"/>
        </a:p>
      </dgm:t>
    </dgm:pt>
    <dgm:pt modelId="{50F6335C-EEA2-4F9D-99A1-6F59822872EC}" type="parTrans" cxnId="{6EEE0B27-32A6-4D73-A3F9-63641FCAB439}">
      <dgm:prSet/>
      <dgm:spPr/>
      <dgm:t>
        <a:bodyPr/>
        <a:lstStyle/>
        <a:p>
          <a:endParaRPr lang="ru-RU"/>
        </a:p>
      </dgm:t>
    </dgm:pt>
    <dgm:pt modelId="{E175DC15-E2AF-43C7-88F7-F17CF80D01E1}" type="sibTrans" cxnId="{6EEE0B27-32A6-4D73-A3F9-63641FCAB439}">
      <dgm:prSet/>
      <dgm:spPr/>
      <dgm:t>
        <a:bodyPr/>
        <a:lstStyle/>
        <a:p>
          <a:endParaRPr lang="ru-RU"/>
        </a:p>
      </dgm:t>
    </dgm:pt>
    <dgm:pt modelId="{7E89CF03-2939-4C8E-9B2C-EE9470AD9541}">
      <dgm:prSet/>
      <dgm:spPr>
        <a:solidFill>
          <a:schemeClr val="accent6">
            <a:lumMod val="40000"/>
            <a:lumOff val="60000"/>
          </a:schemeClr>
        </a:solidFill>
      </dgm:spPr>
      <dgm:t>
        <a:bodyPr lIns="0"/>
        <a:lstStyle/>
        <a:p>
          <a:pPr marL="57150" indent="0"/>
          <a:endParaRPr lang="ru-RU" sz="600"/>
        </a:p>
      </dgm:t>
    </dgm:pt>
    <dgm:pt modelId="{EDFECBCB-63F4-4362-B98E-CF917EFB0CDF}" type="parTrans" cxnId="{E9ACCEBA-B98F-4C32-98DB-744C16D92880}">
      <dgm:prSet/>
      <dgm:spPr/>
      <dgm:t>
        <a:bodyPr/>
        <a:lstStyle/>
        <a:p>
          <a:endParaRPr lang="ru-RU"/>
        </a:p>
      </dgm:t>
    </dgm:pt>
    <dgm:pt modelId="{6572DD52-9F09-4C32-9CDF-16A61F75EF3C}" type="sibTrans" cxnId="{E9ACCEBA-B98F-4C32-98DB-744C16D92880}">
      <dgm:prSet/>
      <dgm:spPr/>
      <dgm:t>
        <a:bodyPr/>
        <a:lstStyle/>
        <a:p>
          <a:endParaRPr lang="ru-RU"/>
        </a:p>
      </dgm:t>
    </dgm:pt>
    <dgm:pt modelId="{B58BAD28-1CB1-4312-BA26-62926B7A48C8}">
      <dgm:prSet custT="1"/>
      <dgm:spPr>
        <a:solidFill>
          <a:schemeClr val="accent6">
            <a:lumMod val="40000"/>
            <a:lumOff val="60000"/>
          </a:schemeClr>
        </a:solidFill>
      </dgm:spPr>
      <dgm:t>
        <a:bodyPr lIns="0"/>
        <a:lstStyle/>
        <a:p>
          <a:pPr marL="0" indent="0"/>
          <a:r>
            <a:rPr lang="ru-RU" sz="1600" b="1" dirty="0" smtClean="0">
              <a:solidFill>
                <a:schemeClr val="tx1"/>
              </a:solidFill>
            </a:rPr>
            <a:t>Суд</a:t>
          </a:r>
          <a:r>
            <a:rPr lang="ru-RU" sz="1600" dirty="0" smtClean="0">
              <a:solidFill>
                <a:schemeClr val="tx1"/>
              </a:solidFill>
            </a:rPr>
            <a:t> -призван обеспечить единообразное толкование и применение настоящего Договора, нормативно-правовых актов Союзного государства.</a:t>
          </a:r>
        </a:p>
        <a:p>
          <a:pPr marL="0" indent="0"/>
          <a:r>
            <a:rPr lang="ru-RU" sz="1600" dirty="0" smtClean="0">
              <a:solidFill>
                <a:schemeClr val="tx1"/>
              </a:solidFill>
            </a:rPr>
            <a:t>Состоит из 9 судей, назначаемых Парламентом Союзного государства по представлению Высшего Государственного Совета.</a:t>
          </a:r>
          <a:endParaRPr lang="ru-RU" sz="1600" dirty="0">
            <a:solidFill>
              <a:schemeClr val="tx1"/>
            </a:solidFill>
          </a:endParaRPr>
        </a:p>
      </dgm:t>
    </dgm:pt>
    <dgm:pt modelId="{E0DA0634-2F1B-4BA8-8151-7C427A65AE72}" type="parTrans" cxnId="{7AE53493-2680-4D68-87D2-5FA169A39A65}">
      <dgm:prSet/>
      <dgm:spPr/>
      <dgm:t>
        <a:bodyPr/>
        <a:lstStyle/>
        <a:p>
          <a:endParaRPr lang="ru-RU"/>
        </a:p>
      </dgm:t>
    </dgm:pt>
    <dgm:pt modelId="{DD1990C8-8992-4EA8-B02D-DDCFE62D2264}" type="sibTrans" cxnId="{7AE53493-2680-4D68-87D2-5FA169A39A65}">
      <dgm:prSet/>
      <dgm:spPr/>
      <dgm:t>
        <a:bodyPr/>
        <a:lstStyle/>
        <a:p>
          <a:endParaRPr lang="ru-RU"/>
        </a:p>
      </dgm:t>
    </dgm:pt>
    <dgm:pt modelId="{ACB3FBB7-252F-4285-AE65-C33C0AFCD181}" type="pres">
      <dgm:prSet presAssocID="{9AFC9298-826F-4831-90DC-6F3662DA405A}" presName="linear" presStyleCnt="0">
        <dgm:presLayoutVars>
          <dgm:dir/>
          <dgm:resizeHandles val="exact"/>
        </dgm:presLayoutVars>
      </dgm:prSet>
      <dgm:spPr/>
    </dgm:pt>
    <dgm:pt modelId="{B40FFAEF-F9BB-4D88-9FE1-82F7188CCA71}" type="pres">
      <dgm:prSet presAssocID="{09F1E3D7-F46D-4AAF-A365-B76C6B430258}" presName="comp" presStyleCnt="0"/>
      <dgm:spPr/>
    </dgm:pt>
    <dgm:pt modelId="{FF9BA33E-EDDF-47A1-AA93-0986C030ABD7}" type="pres">
      <dgm:prSet presAssocID="{09F1E3D7-F46D-4AAF-A365-B76C6B430258}" presName="box" presStyleLbl="node1" presStyleIdx="0" presStyleCnt="5" custLinFactNeighborY="3127"/>
      <dgm:spPr/>
      <dgm:t>
        <a:bodyPr/>
        <a:lstStyle/>
        <a:p>
          <a:endParaRPr lang="ru-RU"/>
        </a:p>
      </dgm:t>
    </dgm:pt>
    <dgm:pt modelId="{9992908C-D748-4F3F-AFF7-47AA56347FFF}" type="pres">
      <dgm:prSet presAssocID="{09F1E3D7-F46D-4AAF-A365-B76C6B430258}" presName="img" presStyleLbl="fgImgPlace1" presStyleIdx="0" presStyleCnt="5" custScaleX="51718" custLinFactNeighborX="2735" custLinFactNeighborY="4798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25035101-8014-4241-A746-2279FA1DE190}" type="pres">
      <dgm:prSet presAssocID="{09F1E3D7-F46D-4AAF-A365-B76C6B430258}" presName="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CBCC12-4A42-4854-8EFA-4D767EE92372}" type="pres">
      <dgm:prSet presAssocID="{41BBEA40-3DA4-4444-B3FF-649B8F36B180}" presName="spacer" presStyleCnt="0"/>
      <dgm:spPr/>
    </dgm:pt>
    <dgm:pt modelId="{C89B9866-6F48-4B67-8E06-85C685D8A598}" type="pres">
      <dgm:prSet presAssocID="{B4951DCB-3286-4B02-AEC9-0EDCB9095E34}" presName="comp" presStyleCnt="0"/>
      <dgm:spPr/>
    </dgm:pt>
    <dgm:pt modelId="{780D4E75-0324-4F4D-8AF5-D5AF388DFE9E}" type="pres">
      <dgm:prSet presAssocID="{B4951DCB-3286-4B02-AEC9-0EDCB9095E34}" presName="box" presStyleLbl="node1" presStyleIdx="1" presStyleCnt="5"/>
      <dgm:spPr/>
      <dgm:t>
        <a:bodyPr/>
        <a:lstStyle/>
        <a:p>
          <a:endParaRPr lang="ru-RU"/>
        </a:p>
      </dgm:t>
    </dgm:pt>
    <dgm:pt modelId="{821B5642-5CA1-498B-A6EC-ED69A4BB3B65}" type="pres">
      <dgm:prSet presAssocID="{B4951DCB-3286-4B02-AEC9-0EDCB9095E34}" presName="img" presStyleLbl="fgImgPlace1" presStyleIdx="1" presStyleCnt="5" custScaleX="51717" custLinFactNeighborX="2422" custLinFactNeighborY="-348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FF2FF6B5-06CD-498D-A099-05CCE1A9A21B}" type="pres">
      <dgm:prSet presAssocID="{B4951DCB-3286-4B02-AEC9-0EDCB9095E34}" presName="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382BEE-79C7-4DF3-82E8-0224E73B0B05}" type="pres">
      <dgm:prSet presAssocID="{0907B795-AE10-4EAB-ACA5-8B04D8717A93}" presName="spacer" presStyleCnt="0"/>
      <dgm:spPr/>
    </dgm:pt>
    <dgm:pt modelId="{8978A034-F6EB-4B99-87D5-9C6262A0E283}" type="pres">
      <dgm:prSet presAssocID="{E7467549-6162-42EC-85D1-9A4376A4D958}" presName="comp" presStyleCnt="0"/>
      <dgm:spPr/>
    </dgm:pt>
    <dgm:pt modelId="{A0310E7C-5081-4AEA-A262-DA138EEC0FF0}" type="pres">
      <dgm:prSet presAssocID="{E7467549-6162-42EC-85D1-9A4376A4D958}" presName="box" presStyleLbl="node1" presStyleIdx="2" presStyleCnt="5"/>
      <dgm:spPr/>
      <dgm:t>
        <a:bodyPr/>
        <a:lstStyle/>
        <a:p>
          <a:endParaRPr lang="ru-RU"/>
        </a:p>
      </dgm:t>
    </dgm:pt>
    <dgm:pt modelId="{455957C9-6988-4D05-A0C4-90394E2BB347}" type="pres">
      <dgm:prSet presAssocID="{E7467549-6162-42EC-85D1-9A4376A4D958}" presName="img" presStyleLbl="fgImgPlace1" presStyleIdx="2" presStyleCnt="5" custScaleX="50617" custLinFactNeighborX="2540" custLinFactNeighborY="542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E14BE376-2127-4C5E-9304-65F2DE91CA4B}" type="pres">
      <dgm:prSet presAssocID="{E7467549-6162-42EC-85D1-9A4376A4D958}" presName="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D234F5-A9AB-463E-929F-160C9A3552D0}" type="pres">
      <dgm:prSet presAssocID="{AC2AAD79-CB84-470F-8790-F3EA0862BF7C}" presName="spacer" presStyleCnt="0"/>
      <dgm:spPr/>
    </dgm:pt>
    <dgm:pt modelId="{F3069744-D815-4970-9D1D-EB5881391D06}" type="pres">
      <dgm:prSet presAssocID="{EA7FCFB5-90E0-424F-A07E-529A2EE6956B}" presName="comp" presStyleCnt="0"/>
      <dgm:spPr/>
    </dgm:pt>
    <dgm:pt modelId="{0371E94E-FD45-4044-B1AE-074BF01B9C27}" type="pres">
      <dgm:prSet presAssocID="{EA7FCFB5-90E0-424F-A07E-529A2EE6956B}" presName="box" presStyleLbl="node1" presStyleIdx="3" presStyleCnt="5"/>
      <dgm:spPr/>
      <dgm:t>
        <a:bodyPr/>
        <a:lstStyle/>
        <a:p>
          <a:endParaRPr lang="ru-RU"/>
        </a:p>
      </dgm:t>
    </dgm:pt>
    <dgm:pt modelId="{8156A70D-18C5-4CD1-B8B4-494171F39795}" type="pres">
      <dgm:prSet presAssocID="{EA7FCFB5-90E0-424F-A07E-529A2EE6956B}" presName="img" presStyleLbl="fgImgPlace1" presStyleIdx="3" presStyleCnt="5" custScaleX="49527" custLinFactNeighborX="4115" custLinFactNeighborY="3385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A34ED1AF-7B73-4449-902D-19E94517BDDB}" type="pres">
      <dgm:prSet presAssocID="{EA7FCFB5-90E0-424F-A07E-529A2EE6956B}" presName="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7B896D-E7A6-4746-86A6-29440178F59E}" type="pres">
      <dgm:prSet presAssocID="{D6901665-10E7-4393-8F3A-19EA7D1B595D}" presName="spacer" presStyleCnt="0"/>
      <dgm:spPr/>
    </dgm:pt>
    <dgm:pt modelId="{9BB4F042-7204-45B8-9601-B2CF9DFA28C5}" type="pres">
      <dgm:prSet presAssocID="{B58BAD28-1CB1-4312-BA26-62926B7A48C8}" presName="comp" presStyleCnt="0"/>
      <dgm:spPr/>
    </dgm:pt>
    <dgm:pt modelId="{DBA8DAC1-C71E-403D-B722-0B674FB56219}" type="pres">
      <dgm:prSet presAssocID="{B58BAD28-1CB1-4312-BA26-62926B7A48C8}" presName="box" presStyleLbl="node1" presStyleIdx="4" presStyleCnt="5" custScaleY="116322"/>
      <dgm:spPr/>
      <dgm:t>
        <a:bodyPr/>
        <a:lstStyle/>
        <a:p>
          <a:endParaRPr lang="ru-RU"/>
        </a:p>
      </dgm:t>
    </dgm:pt>
    <dgm:pt modelId="{2E25F31C-91EF-4B66-9E0F-C406C2530733}" type="pres">
      <dgm:prSet presAssocID="{B58BAD28-1CB1-4312-BA26-62926B7A48C8}" presName="img" presStyleLbl="fgImgPlace1" presStyleIdx="4" presStyleCnt="5" custFlipHor="1" custScaleX="49940" custLinFactNeighborX="3523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</dgm:pt>
    <dgm:pt modelId="{6B90938C-07AC-4B52-A7DB-0B60833EC645}" type="pres">
      <dgm:prSet presAssocID="{B58BAD28-1CB1-4312-BA26-62926B7A48C8}" presName="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D91522C-627B-4608-B050-4616CCD7F51E}" type="presOf" srcId="{E7467549-6162-42EC-85D1-9A4376A4D958}" destId="{E14BE376-2127-4C5E-9304-65F2DE91CA4B}" srcOrd="1" destOrd="0" presId="urn:microsoft.com/office/officeart/2005/8/layout/vList4"/>
    <dgm:cxn modelId="{B15E0C4F-D36B-41F5-945E-C8CC3565E37F}" type="presOf" srcId="{7E89CF03-2939-4C8E-9B2C-EE9470AD9541}" destId="{6B90938C-07AC-4B52-A7DB-0B60833EC645}" srcOrd="1" destOrd="2" presId="urn:microsoft.com/office/officeart/2005/8/layout/vList4"/>
    <dgm:cxn modelId="{A6214018-7F46-4046-ACBC-B9DF341AAE76}" type="presOf" srcId="{6DB3505A-C4E0-43D4-A6A4-34324C5B5816}" destId="{6B90938C-07AC-4B52-A7DB-0B60833EC645}" srcOrd="1" destOrd="1" presId="urn:microsoft.com/office/officeart/2005/8/layout/vList4"/>
    <dgm:cxn modelId="{A1E77194-9C8F-40C4-A35A-9720AB559296}" type="presOf" srcId="{09F1E3D7-F46D-4AAF-A365-B76C6B430258}" destId="{25035101-8014-4241-A746-2279FA1DE190}" srcOrd="1" destOrd="0" presId="urn:microsoft.com/office/officeart/2005/8/layout/vList4"/>
    <dgm:cxn modelId="{F017AE86-842B-4AC9-9CBE-515E8E4E779E}" srcId="{9AFC9298-826F-4831-90DC-6F3662DA405A}" destId="{09F1E3D7-F46D-4AAF-A365-B76C6B430258}" srcOrd="0" destOrd="0" parTransId="{65F8703D-DAE6-43D2-8FCC-33A8A21FB55A}" sibTransId="{41BBEA40-3DA4-4444-B3FF-649B8F36B180}"/>
    <dgm:cxn modelId="{BDA37984-EE71-438E-998F-90D5695BE9E4}" type="presOf" srcId="{B58BAD28-1CB1-4312-BA26-62926B7A48C8}" destId="{6B90938C-07AC-4B52-A7DB-0B60833EC645}" srcOrd="1" destOrd="0" presId="urn:microsoft.com/office/officeart/2005/8/layout/vList4"/>
    <dgm:cxn modelId="{697C0A3C-8DFD-469C-9113-029C656E9DC7}" srcId="{9AFC9298-826F-4831-90DC-6F3662DA405A}" destId="{B4951DCB-3286-4B02-AEC9-0EDCB9095E34}" srcOrd="1" destOrd="0" parTransId="{277BBD28-282D-4E64-9D54-F550DA013E5E}" sibTransId="{0907B795-AE10-4EAB-ACA5-8B04D8717A93}"/>
    <dgm:cxn modelId="{7AE53493-2680-4D68-87D2-5FA169A39A65}" srcId="{9AFC9298-826F-4831-90DC-6F3662DA405A}" destId="{B58BAD28-1CB1-4312-BA26-62926B7A48C8}" srcOrd="4" destOrd="0" parTransId="{E0DA0634-2F1B-4BA8-8151-7C427A65AE72}" sibTransId="{DD1990C8-8992-4EA8-B02D-DDCFE62D2264}"/>
    <dgm:cxn modelId="{6EEE0B27-32A6-4D73-A3F9-63641FCAB439}" srcId="{B58BAD28-1CB1-4312-BA26-62926B7A48C8}" destId="{6DB3505A-C4E0-43D4-A6A4-34324C5B5816}" srcOrd="0" destOrd="0" parTransId="{50F6335C-EEA2-4F9D-99A1-6F59822872EC}" sibTransId="{E175DC15-E2AF-43C7-88F7-F17CF80D01E1}"/>
    <dgm:cxn modelId="{48CC8C10-58E4-412C-85D4-EBC6271E0C2E}" type="presOf" srcId="{6DB3505A-C4E0-43D4-A6A4-34324C5B5816}" destId="{DBA8DAC1-C71E-403D-B722-0B674FB56219}" srcOrd="0" destOrd="1" presId="urn:microsoft.com/office/officeart/2005/8/layout/vList4"/>
    <dgm:cxn modelId="{373B3A7B-B5FC-4DE3-B06D-0EED70EF6777}" srcId="{9AFC9298-826F-4831-90DC-6F3662DA405A}" destId="{EA7FCFB5-90E0-424F-A07E-529A2EE6956B}" srcOrd="3" destOrd="0" parTransId="{82365EAE-8436-49F7-8123-11AC52AC0794}" sibTransId="{D6901665-10E7-4393-8F3A-19EA7D1B595D}"/>
    <dgm:cxn modelId="{2E2EF16B-5E3C-45CF-9498-0F142A4CB5B4}" type="presOf" srcId="{E7467549-6162-42EC-85D1-9A4376A4D958}" destId="{A0310E7C-5081-4AEA-A262-DA138EEC0FF0}" srcOrd="0" destOrd="0" presId="urn:microsoft.com/office/officeart/2005/8/layout/vList4"/>
    <dgm:cxn modelId="{D3B51BFB-B76A-4F41-817D-D3394FE4C98E}" type="presOf" srcId="{EA7FCFB5-90E0-424F-A07E-529A2EE6956B}" destId="{0371E94E-FD45-4044-B1AE-074BF01B9C27}" srcOrd="0" destOrd="0" presId="urn:microsoft.com/office/officeart/2005/8/layout/vList4"/>
    <dgm:cxn modelId="{5BBDE998-9964-44DF-9649-66464C788A3A}" type="presOf" srcId="{B58BAD28-1CB1-4312-BA26-62926B7A48C8}" destId="{DBA8DAC1-C71E-403D-B722-0B674FB56219}" srcOrd="0" destOrd="0" presId="urn:microsoft.com/office/officeart/2005/8/layout/vList4"/>
    <dgm:cxn modelId="{E9ACCEBA-B98F-4C32-98DB-744C16D92880}" srcId="{B58BAD28-1CB1-4312-BA26-62926B7A48C8}" destId="{7E89CF03-2939-4C8E-9B2C-EE9470AD9541}" srcOrd="1" destOrd="0" parTransId="{EDFECBCB-63F4-4362-B98E-CF917EFB0CDF}" sibTransId="{6572DD52-9F09-4C32-9CDF-16A61F75EF3C}"/>
    <dgm:cxn modelId="{F4474B6A-E566-425B-8838-09DDCE9CC9FE}" type="presOf" srcId="{B4951DCB-3286-4B02-AEC9-0EDCB9095E34}" destId="{FF2FF6B5-06CD-498D-A099-05CCE1A9A21B}" srcOrd="1" destOrd="0" presId="urn:microsoft.com/office/officeart/2005/8/layout/vList4"/>
    <dgm:cxn modelId="{C23782BF-4F2D-4955-9B79-FBC37F0A0C9F}" type="presOf" srcId="{7E89CF03-2939-4C8E-9B2C-EE9470AD9541}" destId="{DBA8DAC1-C71E-403D-B722-0B674FB56219}" srcOrd="0" destOrd="2" presId="urn:microsoft.com/office/officeart/2005/8/layout/vList4"/>
    <dgm:cxn modelId="{088BC840-E04F-4546-8F53-5D14995C1608}" type="presOf" srcId="{9AFC9298-826F-4831-90DC-6F3662DA405A}" destId="{ACB3FBB7-252F-4285-AE65-C33C0AFCD181}" srcOrd="0" destOrd="0" presId="urn:microsoft.com/office/officeart/2005/8/layout/vList4"/>
    <dgm:cxn modelId="{FA9641ED-E23D-40AA-89A6-CFCB30EB6B1B}" type="presOf" srcId="{B4951DCB-3286-4B02-AEC9-0EDCB9095E34}" destId="{780D4E75-0324-4F4D-8AF5-D5AF388DFE9E}" srcOrd="0" destOrd="0" presId="urn:microsoft.com/office/officeart/2005/8/layout/vList4"/>
    <dgm:cxn modelId="{9F3941E6-CB56-43EE-9126-D8CF40188512}" srcId="{9AFC9298-826F-4831-90DC-6F3662DA405A}" destId="{E7467549-6162-42EC-85D1-9A4376A4D958}" srcOrd="2" destOrd="0" parTransId="{E1D1B8AA-A640-44A6-B1EE-73B5BFC177BE}" sibTransId="{AC2AAD79-CB84-470F-8790-F3EA0862BF7C}"/>
    <dgm:cxn modelId="{231602A0-3918-47EF-B385-DA9EC1863596}" type="presOf" srcId="{EA7FCFB5-90E0-424F-A07E-529A2EE6956B}" destId="{A34ED1AF-7B73-4449-902D-19E94517BDDB}" srcOrd="1" destOrd="0" presId="urn:microsoft.com/office/officeart/2005/8/layout/vList4"/>
    <dgm:cxn modelId="{EE472A78-79BC-4106-9232-37404DCC3CC5}" type="presOf" srcId="{09F1E3D7-F46D-4AAF-A365-B76C6B430258}" destId="{FF9BA33E-EDDF-47A1-AA93-0986C030ABD7}" srcOrd="0" destOrd="0" presId="urn:microsoft.com/office/officeart/2005/8/layout/vList4"/>
    <dgm:cxn modelId="{F0E9DBDA-4726-42F8-9250-96551943CBA7}" type="presParOf" srcId="{ACB3FBB7-252F-4285-AE65-C33C0AFCD181}" destId="{B40FFAEF-F9BB-4D88-9FE1-82F7188CCA71}" srcOrd="0" destOrd="0" presId="urn:microsoft.com/office/officeart/2005/8/layout/vList4"/>
    <dgm:cxn modelId="{02AE19B9-CE58-4A0B-AD98-FDF06EB95A05}" type="presParOf" srcId="{B40FFAEF-F9BB-4D88-9FE1-82F7188CCA71}" destId="{FF9BA33E-EDDF-47A1-AA93-0986C030ABD7}" srcOrd="0" destOrd="0" presId="urn:microsoft.com/office/officeart/2005/8/layout/vList4"/>
    <dgm:cxn modelId="{A9FFB085-D381-4CC8-8DE6-D2B0BA9E5101}" type="presParOf" srcId="{B40FFAEF-F9BB-4D88-9FE1-82F7188CCA71}" destId="{9992908C-D748-4F3F-AFF7-47AA56347FFF}" srcOrd="1" destOrd="0" presId="urn:microsoft.com/office/officeart/2005/8/layout/vList4"/>
    <dgm:cxn modelId="{C845EC35-F011-4AD0-B79E-C91091CC1617}" type="presParOf" srcId="{B40FFAEF-F9BB-4D88-9FE1-82F7188CCA71}" destId="{25035101-8014-4241-A746-2279FA1DE190}" srcOrd="2" destOrd="0" presId="urn:microsoft.com/office/officeart/2005/8/layout/vList4"/>
    <dgm:cxn modelId="{51C20181-C9EA-4E97-8F68-51697AEB1975}" type="presParOf" srcId="{ACB3FBB7-252F-4285-AE65-C33C0AFCD181}" destId="{00CBCC12-4A42-4854-8EFA-4D767EE92372}" srcOrd="1" destOrd="0" presId="urn:microsoft.com/office/officeart/2005/8/layout/vList4"/>
    <dgm:cxn modelId="{8FF88E38-0B4E-4BA6-9E80-FA8309F0A5D4}" type="presParOf" srcId="{ACB3FBB7-252F-4285-AE65-C33C0AFCD181}" destId="{C89B9866-6F48-4B67-8E06-85C685D8A598}" srcOrd="2" destOrd="0" presId="urn:microsoft.com/office/officeart/2005/8/layout/vList4"/>
    <dgm:cxn modelId="{D67B805F-5A1E-43EB-9D66-3FEDDAE8677D}" type="presParOf" srcId="{C89B9866-6F48-4B67-8E06-85C685D8A598}" destId="{780D4E75-0324-4F4D-8AF5-D5AF388DFE9E}" srcOrd="0" destOrd="0" presId="urn:microsoft.com/office/officeart/2005/8/layout/vList4"/>
    <dgm:cxn modelId="{0F5489C8-B450-4993-BB71-34012E80B7D8}" type="presParOf" srcId="{C89B9866-6F48-4B67-8E06-85C685D8A598}" destId="{821B5642-5CA1-498B-A6EC-ED69A4BB3B65}" srcOrd="1" destOrd="0" presId="urn:microsoft.com/office/officeart/2005/8/layout/vList4"/>
    <dgm:cxn modelId="{BF6A649F-0AC7-4B9C-82A6-A9BBEC6B37AE}" type="presParOf" srcId="{C89B9866-6F48-4B67-8E06-85C685D8A598}" destId="{FF2FF6B5-06CD-498D-A099-05CCE1A9A21B}" srcOrd="2" destOrd="0" presId="urn:microsoft.com/office/officeart/2005/8/layout/vList4"/>
    <dgm:cxn modelId="{8E84CDF7-E4D0-4566-8776-3B9BE9196D1C}" type="presParOf" srcId="{ACB3FBB7-252F-4285-AE65-C33C0AFCD181}" destId="{D2382BEE-79C7-4DF3-82E8-0224E73B0B05}" srcOrd="3" destOrd="0" presId="urn:microsoft.com/office/officeart/2005/8/layout/vList4"/>
    <dgm:cxn modelId="{D03946D1-4BB3-4396-AAED-947BDC56F60E}" type="presParOf" srcId="{ACB3FBB7-252F-4285-AE65-C33C0AFCD181}" destId="{8978A034-F6EB-4B99-87D5-9C6262A0E283}" srcOrd="4" destOrd="0" presId="urn:microsoft.com/office/officeart/2005/8/layout/vList4"/>
    <dgm:cxn modelId="{FE31E3F8-62C1-4615-B9B4-FC1F0E03D3D7}" type="presParOf" srcId="{8978A034-F6EB-4B99-87D5-9C6262A0E283}" destId="{A0310E7C-5081-4AEA-A262-DA138EEC0FF0}" srcOrd="0" destOrd="0" presId="urn:microsoft.com/office/officeart/2005/8/layout/vList4"/>
    <dgm:cxn modelId="{3B892F53-CCE4-4839-84B9-562CB8F1AD1D}" type="presParOf" srcId="{8978A034-F6EB-4B99-87D5-9C6262A0E283}" destId="{455957C9-6988-4D05-A0C4-90394E2BB347}" srcOrd="1" destOrd="0" presId="urn:microsoft.com/office/officeart/2005/8/layout/vList4"/>
    <dgm:cxn modelId="{63B39181-F726-4877-865A-B507B0779FA7}" type="presParOf" srcId="{8978A034-F6EB-4B99-87D5-9C6262A0E283}" destId="{E14BE376-2127-4C5E-9304-65F2DE91CA4B}" srcOrd="2" destOrd="0" presId="urn:microsoft.com/office/officeart/2005/8/layout/vList4"/>
    <dgm:cxn modelId="{E2DB36AD-B66B-4E03-AACF-BDC4638798FD}" type="presParOf" srcId="{ACB3FBB7-252F-4285-AE65-C33C0AFCD181}" destId="{03D234F5-A9AB-463E-929F-160C9A3552D0}" srcOrd="5" destOrd="0" presId="urn:microsoft.com/office/officeart/2005/8/layout/vList4"/>
    <dgm:cxn modelId="{549B9611-D3F6-4F19-9E1B-80441BB03583}" type="presParOf" srcId="{ACB3FBB7-252F-4285-AE65-C33C0AFCD181}" destId="{F3069744-D815-4970-9D1D-EB5881391D06}" srcOrd="6" destOrd="0" presId="urn:microsoft.com/office/officeart/2005/8/layout/vList4"/>
    <dgm:cxn modelId="{6D20A493-AA5C-4D8E-9877-2173D252848A}" type="presParOf" srcId="{F3069744-D815-4970-9D1D-EB5881391D06}" destId="{0371E94E-FD45-4044-B1AE-074BF01B9C27}" srcOrd="0" destOrd="0" presId="urn:microsoft.com/office/officeart/2005/8/layout/vList4"/>
    <dgm:cxn modelId="{7E8835D3-8B3B-48EA-860A-DB6D4355B324}" type="presParOf" srcId="{F3069744-D815-4970-9D1D-EB5881391D06}" destId="{8156A70D-18C5-4CD1-B8B4-494171F39795}" srcOrd="1" destOrd="0" presId="urn:microsoft.com/office/officeart/2005/8/layout/vList4"/>
    <dgm:cxn modelId="{6DF13E85-5381-4A65-BBEE-66CB2549F194}" type="presParOf" srcId="{F3069744-D815-4970-9D1D-EB5881391D06}" destId="{A34ED1AF-7B73-4449-902D-19E94517BDDB}" srcOrd="2" destOrd="0" presId="urn:microsoft.com/office/officeart/2005/8/layout/vList4"/>
    <dgm:cxn modelId="{A1CA0EA9-F1C0-43F9-BECC-F3E33EA58CE4}" type="presParOf" srcId="{ACB3FBB7-252F-4285-AE65-C33C0AFCD181}" destId="{547B896D-E7A6-4746-86A6-29440178F59E}" srcOrd="7" destOrd="0" presId="urn:microsoft.com/office/officeart/2005/8/layout/vList4"/>
    <dgm:cxn modelId="{2F193CAD-1FFB-43B4-99BD-D8959764A2FE}" type="presParOf" srcId="{ACB3FBB7-252F-4285-AE65-C33C0AFCD181}" destId="{9BB4F042-7204-45B8-9601-B2CF9DFA28C5}" srcOrd="8" destOrd="0" presId="urn:microsoft.com/office/officeart/2005/8/layout/vList4"/>
    <dgm:cxn modelId="{9DA668CB-52B5-4EA2-B44D-D5D3D42975B6}" type="presParOf" srcId="{9BB4F042-7204-45B8-9601-B2CF9DFA28C5}" destId="{DBA8DAC1-C71E-403D-B722-0B674FB56219}" srcOrd="0" destOrd="0" presId="urn:microsoft.com/office/officeart/2005/8/layout/vList4"/>
    <dgm:cxn modelId="{41EE051B-C368-4938-BFF0-03C6D02AF9A4}" type="presParOf" srcId="{9BB4F042-7204-45B8-9601-B2CF9DFA28C5}" destId="{2E25F31C-91EF-4B66-9E0F-C406C2530733}" srcOrd="1" destOrd="0" presId="urn:microsoft.com/office/officeart/2005/8/layout/vList4"/>
    <dgm:cxn modelId="{D17A5020-CAC6-4696-8CBB-3ED09E5FEF69}" type="presParOf" srcId="{9BB4F042-7204-45B8-9601-B2CF9DFA28C5}" destId="{6B90938C-07AC-4B52-A7DB-0B60833EC645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5A7912-D227-4169-86F7-A71DF1C7D4DB}">
      <dsp:nvSpPr>
        <dsp:cNvPr id="0" name=""/>
        <dsp:cNvSpPr/>
      </dsp:nvSpPr>
      <dsp:spPr>
        <a:xfrm>
          <a:off x="788669" y="0"/>
          <a:ext cx="8938260" cy="5401460"/>
        </a:xfrm>
        <a:prstGeom prst="rightArrow">
          <a:avLst/>
        </a:prstGeom>
        <a:solidFill>
          <a:schemeClr val="accent6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610A96-1466-4536-B032-FF485990C785}">
      <dsp:nvSpPr>
        <dsp:cNvPr id="0" name=""/>
        <dsp:cNvSpPr/>
      </dsp:nvSpPr>
      <dsp:spPr>
        <a:xfrm>
          <a:off x="128" y="1620438"/>
          <a:ext cx="5129435" cy="2160584"/>
        </a:xfrm>
        <a:prstGeom prst="round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1991 г. - создание суверенной независимой Республики Беларусь </a:t>
          </a:r>
          <a:endParaRPr lang="en-US" sz="3200" kern="1200" dirty="0"/>
        </a:p>
      </dsp:txBody>
      <dsp:txXfrm>
        <a:off x="105599" y="1725909"/>
        <a:ext cx="4918493" cy="1949642"/>
      </dsp:txXfrm>
    </dsp:sp>
    <dsp:sp modelId="{00D2D296-9CB6-4C17-8510-7DDAA0C39E10}">
      <dsp:nvSpPr>
        <dsp:cNvPr id="0" name=""/>
        <dsp:cNvSpPr/>
      </dsp:nvSpPr>
      <dsp:spPr>
        <a:xfrm>
          <a:off x="5386035" y="1620438"/>
          <a:ext cx="5129435" cy="2160584"/>
        </a:xfrm>
        <a:prstGeom prst="round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smtClean="0"/>
            <a:t>Начало самостоятельной внешней политики</a:t>
          </a:r>
          <a:endParaRPr lang="en-US" sz="3200" kern="1200"/>
        </a:p>
      </dsp:txBody>
      <dsp:txXfrm>
        <a:off x="5491506" y="1725909"/>
        <a:ext cx="4918493" cy="194964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9BA33E-EDDF-47A1-AA93-0986C030ABD7}">
      <dsp:nvSpPr>
        <dsp:cNvPr id="0" name=""/>
        <dsp:cNvSpPr/>
      </dsp:nvSpPr>
      <dsp:spPr>
        <a:xfrm>
          <a:off x="0" y="28139"/>
          <a:ext cx="10515600" cy="899892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Высший Государственный Совет </a:t>
          </a:r>
          <a:r>
            <a:rPr lang="ru-RU" sz="1600" kern="1200" dirty="0" smtClean="0">
              <a:solidFill>
                <a:schemeClr val="tx1"/>
              </a:solidFill>
            </a:rPr>
            <a:t>- высший орган Союзного государства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</a:rPr>
            <a:t>В состав Высшего Государственного Совета входят главы государств, главы правительств, руководители палат парламентов государств-участников.</a:t>
          </a:r>
          <a:endParaRPr lang="ru-RU" sz="1600" kern="1200" dirty="0">
            <a:solidFill>
              <a:schemeClr val="tx1"/>
            </a:solidFill>
          </a:endParaRPr>
        </a:p>
      </dsp:txBody>
      <dsp:txXfrm>
        <a:off x="2193109" y="28139"/>
        <a:ext cx="8322490" cy="899892"/>
      </dsp:txXfrm>
    </dsp:sp>
    <dsp:sp modelId="{9992908C-D748-4F3F-AFF7-47AA56347FFF}">
      <dsp:nvSpPr>
        <dsp:cNvPr id="0" name=""/>
        <dsp:cNvSpPr/>
      </dsp:nvSpPr>
      <dsp:spPr>
        <a:xfrm>
          <a:off x="655223" y="124530"/>
          <a:ext cx="1087691" cy="719914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0D4E75-0324-4F4D-8AF5-D5AF388DFE9E}">
      <dsp:nvSpPr>
        <dsp:cNvPr id="0" name=""/>
        <dsp:cNvSpPr/>
      </dsp:nvSpPr>
      <dsp:spPr>
        <a:xfrm>
          <a:off x="0" y="989881"/>
          <a:ext cx="10515600" cy="899892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Парламент </a:t>
          </a:r>
          <a:r>
            <a:rPr lang="ru-RU" sz="1600" kern="1200" dirty="0" smtClean="0">
              <a:solidFill>
                <a:schemeClr val="tx1"/>
              </a:solidFill>
            </a:rPr>
            <a:t>– представительный и законодательный орган Союзного государства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</a:rPr>
            <a:t>Состоит из двух палат — Палаты Союза и Палаты Представителей.</a:t>
          </a:r>
          <a:endParaRPr lang="ru-RU" sz="1600" kern="1200" dirty="0">
            <a:solidFill>
              <a:schemeClr val="tx1"/>
            </a:solidFill>
          </a:endParaRPr>
        </a:p>
      </dsp:txBody>
      <dsp:txXfrm>
        <a:off x="2193109" y="989881"/>
        <a:ext cx="8322490" cy="899892"/>
      </dsp:txXfrm>
    </dsp:sp>
    <dsp:sp modelId="{821B5642-5CA1-498B-A6EC-ED69A4BB3B65}">
      <dsp:nvSpPr>
        <dsp:cNvPr id="0" name=""/>
        <dsp:cNvSpPr/>
      </dsp:nvSpPr>
      <dsp:spPr>
        <a:xfrm>
          <a:off x="648651" y="1077365"/>
          <a:ext cx="1087670" cy="719914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310E7C-5081-4AEA-A262-DA138EEC0FF0}">
      <dsp:nvSpPr>
        <dsp:cNvPr id="0" name=""/>
        <dsp:cNvSpPr/>
      </dsp:nvSpPr>
      <dsp:spPr>
        <a:xfrm>
          <a:off x="0" y="1979763"/>
          <a:ext cx="10515600" cy="899892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Совет министров </a:t>
          </a:r>
          <a:r>
            <a:rPr lang="ru-RU" sz="1600" kern="1200" dirty="0" smtClean="0">
              <a:solidFill>
                <a:schemeClr val="tx1"/>
              </a:solidFill>
            </a:rPr>
            <a:t>- исполнительный орган Союзного государства.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</a:rPr>
            <a:t>В его состав входят Председатель Совета Министров, главы правительств, Государственный секретарь, министры государств-участников</a:t>
          </a:r>
          <a:endParaRPr lang="ru-RU" sz="1600" kern="1200" dirty="0">
            <a:solidFill>
              <a:schemeClr val="tx1"/>
            </a:solidFill>
          </a:endParaRPr>
        </a:p>
      </dsp:txBody>
      <dsp:txXfrm>
        <a:off x="2193109" y="1979763"/>
        <a:ext cx="8322490" cy="899892"/>
      </dsp:txXfrm>
    </dsp:sp>
    <dsp:sp modelId="{455957C9-6988-4D05-A0C4-90394E2BB347}">
      <dsp:nvSpPr>
        <dsp:cNvPr id="0" name=""/>
        <dsp:cNvSpPr/>
      </dsp:nvSpPr>
      <dsp:spPr>
        <a:xfrm>
          <a:off x="662700" y="2073654"/>
          <a:ext cx="1064536" cy="719914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71E94E-FD45-4044-B1AE-074BF01B9C27}">
      <dsp:nvSpPr>
        <dsp:cNvPr id="0" name=""/>
        <dsp:cNvSpPr/>
      </dsp:nvSpPr>
      <dsp:spPr>
        <a:xfrm>
          <a:off x="0" y="2969645"/>
          <a:ext cx="10515600" cy="899892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Счетная палата </a:t>
          </a:r>
          <a:r>
            <a:rPr lang="ru-RU" sz="1600" kern="1200" dirty="0" smtClean="0">
              <a:solidFill>
                <a:schemeClr val="tx1"/>
              </a:solidFill>
            </a:rPr>
            <a:t>-  осуществляет контроля за финансами Союзного государства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</a:rPr>
            <a:t>Состоит из 11 членов, назначаемых сроком на 6 лет из числа граждан государств-участников, имеющих опыт работы в контрольно-ревизионных и аудиторских организациях</a:t>
          </a:r>
          <a:endParaRPr lang="ru-RU" sz="1600" kern="1200" dirty="0">
            <a:solidFill>
              <a:schemeClr val="tx1"/>
            </a:solidFill>
          </a:endParaRPr>
        </a:p>
      </dsp:txBody>
      <dsp:txXfrm>
        <a:off x="2193109" y="2969645"/>
        <a:ext cx="8322490" cy="899892"/>
      </dsp:txXfrm>
    </dsp:sp>
    <dsp:sp modelId="{8156A70D-18C5-4CD1-B8B4-494171F39795}">
      <dsp:nvSpPr>
        <dsp:cNvPr id="0" name=""/>
        <dsp:cNvSpPr/>
      </dsp:nvSpPr>
      <dsp:spPr>
        <a:xfrm>
          <a:off x="707286" y="3084003"/>
          <a:ext cx="1041612" cy="719914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A8DAC1-C71E-403D-B722-0B674FB56219}">
      <dsp:nvSpPr>
        <dsp:cNvPr id="0" name=""/>
        <dsp:cNvSpPr/>
      </dsp:nvSpPr>
      <dsp:spPr>
        <a:xfrm>
          <a:off x="0" y="3959527"/>
          <a:ext cx="10515600" cy="1046773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Суд</a:t>
          </a:r>
          <a:r>
            <a:rPr lang="ru-RU" sz="1600" kern="1200" dirty="0" smtClean="0">
              <a:solidFill>
                <a:schemeClr val="tx1"/>
              </a:solidFill>
            </a:rPr>
            <a:t> -призван обеспечить единообразное толкование и применение настоящего Договора, нормативно-правовых актов Союзного государства.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</a:rPr>
            <a:t>Состоит из 9 судей, назначаемых Парламентом Союзного государства по представлению Высшего Государственного Совета.</a:t>
          </a:r>
          <a:endParaRPr lang="ru-RU" sz="1600" kern="1200" dirty="0">
            <a:solidFill>
              <a:schemeClr val="tx1"/>
            </a:solidFill>
          </a:endParaRPr>
        </a:p>
        <a:p>
          <a:pPr marL="57150" lvl="1" indent="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600" kern="1200" dirty="0"/>
        </a:p>
        <a:p>
          <a:pPr marL="57150" lvl="1" indent="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600" kern="1200"/>
        </a:p>
      </dsp:txBody>
      <dsp:txXfrm>
        <a:off x="2193109" y="3959527"/>
        <a:ext cx="8322490" cy="1046773"/>
      </dsp:txXfrm>
    </dsp:sp>
    <dsp:sp modelId="{2E25F31C-91EF-4B66-9E0F-C406C2530733}">
      <dsp:nvSpPr>
        <dsp:cNvPr id="0" name=""/>
        <dsp:cNvSpPr/>
      </dsp:nvSpPr>
      <dsp:spPr>
        <a:xfrm flipH="1">
          <a:off x="690493" y="4122956"/>
          <a:ext cx="1050298" cy="719914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80027-2535-4114-9D6D-29F5A88661FD}" type="datetimeFigureOut">
              <a:rPr lang="en-US" smtClean="0"/>
              <a:t>2/5/2023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92723-11E8-43A9-85AF-9526D560F0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47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80027-2535-4114-9D6D-29F5A88661FD}" type="datetimeFigureOut">
              <a:rPr lang="en-US" smtClean="0"/>
              <a:t>2/5/2023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92723-11E8-43A9-85AF-9526D560F0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098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80027-2535-4114-9D6D-29F5A88661FD}" type="datetimeFigureOut">
              <a:rPr lang="en-US" smtClean="0"/>
              <a:t>2/5/2023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92723-11E8-43A9-85AF-9526D560F0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404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80027-2535-4114-9D6D-29F5A88661FD}" type="datetimeFigureOut">
              <a:rPr lang="en-US" smtClean="0"/>
              <a:t>2/5/2023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92723-11E8-43A9-85AF-9526D560F0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881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80027-2535-4114-9D6D-29F5A88661FD}" type="datetimeFigureOut">
              <a:rPr lang="en-US" smtClean="0"/>
              <a:t>2/5/2023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92723-11E8-43A9-85AF-9526D560F0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772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80027-2535-4114-9D6D-29F5A88661FD}" type="datetimeFigureOut">
              <a:rPr lang="en-US" smtClean="0"/>
              <a:t>2/5/2023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92723-11E8-43A9-85AF-9526D560F0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933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80027-2535-4114-9D6D-29F5A88661FD}" type="datetimeFigureOut">
              <a:rPr lang="en-US" smtClean="0"/>
              <a:t>2/5/2023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92723-11E8-43A9-85AF-9526D560F0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948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80027-2535-4114-9D6D-29F5A88661FD}" type="datetimeFigureOut">
              <a:rPr lang="en-US" smtClean="0"/>
              <a:t>2/5/2023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92723-11E8-43A9-85AF-9526D560F0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076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80027-2535-4114-9D6D-29F5A88661FD}" type="datetimeFigureOut">
              <a:rPr lang="en-US" smtClean="0"/>
              <a:t>2/5/2023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92723-11E8-43A9-85AF-9526D560F0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715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80027-2535-4114-9D6D-29F5A88661FD}" type="datetimeFigureOut">
              <a:rPr lang="en-US" smtClean="0"/>
              <a:t>2/5/2023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92723-11E8-43A9-85AF-9526D560F0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89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80027-2535-4114-9D6D-29F5A88661FD}" type="datetimeFigureOut">
              <a:rPr lang="en-US" smtClean="0"/>
              <a:t>2/5/2023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92723-11E8-43A9-85AF-9526D560F0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312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80027-2535-4114-9D6D-29F5A88661FD}" type="datetimeFigureOut">
              <a:rPr lang="en-US" smtClean="0"/>
              <a:t>2/5/2023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692723-11E8-43A9-85AF-9526D560F0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973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998224"/>
          </a:xfrm>
        </p:spPr>
        <p:txBody>
          <a:bodyPr>
            <a:normAutofit/>
          </a:bodyPr>
          <a:lstStyle/>
          <a:p>
            <a:r>
              <a:rPr lang="ru-RU" b="1" dirty="0" smtClean="0"/>
              <a:t>Беларусь в геополитическом пространстве</a:t>
            </a:r>
            <a:endParaRPr lang="en-US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4352080"/>
            <a:ext cx="9144000" cy="905719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4140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4416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706056"/>
            <a:ext cx="10515600" cy="5486400"/>
          </a:xfrm>
        </p:spPr>
        <p:txBody>
          <a:bodyPr>
            <a:normAutofit fontScale="85000" lnSpcReduction="20000"/>
          </a:bodyPr>
          <a:lstStyle/>
          <a:p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/>
              <a:t>2021 году белорусская продукция экспортирована на рынки </a:t>
            </a:r>
            <a:r>
              <a:rPr lang="ru-RU" b="1" dirty="0"/>
              <a:t>174</a:t>
            </a:r>
            <a:r>
              <a:rPr lang="ru-RU" dirty="0"/>
              <a:t> стран. Прирост экспорта товаров отмечен во все регионы мира</a:t>
            </a:r>
            <a:r>
              <a:rPr lang="ru-RU" dirty="0" smtClean="0"/>
              <a:t>.</a:t>
            </a:r>
          </a:p>
          <a:p>
            <a:r>
              <a:rPr lang="ru-RU" dirty="0"/>
              <a:t>  Основным торговым партнером Беларуси является </a:t>
            </a:r>
            <a:r>
              <a:rPr lang="ru-RU" b="1" dirty="0"/>
              <a:t>Россия</a:t>
            </a:r>
            <a:r>
              <a:rPr lang="ru-RU" dirty="0"/>
              <a:t>, на ее долю в 2021 году пришлось 49% стоимостного объема внешней торговли товарами, 41% экспорта, 57% импорта. </a:t>
            </a:r>
            <a:endParaRPr lang="ru-RU" dirty="0" smtClean="0"/>
          </a:p>
          <a:p>
            <a:r>
              <a:rPr lang="ru-RU" b="1" dirty="0" smtClean="0"/>
              <a:t>Европейский </a:t>
            </a:r>
            <a:r>
              <a:rPr lang="ru-RU" b="1" dirty="0"/>
              <a:t>союз </a:t>
            </a:r>
            <a:r>
              <a:rPr lang="ru-RU" dirty="0"/>
              <a:t>– второй по величине торговый партнер, на долю которого приходится пятая часть внешнеторгового оборота. Ключевые страны-импортеры белорусской продукции в ЕС: </a:t>
            </a:r>
            <a:r>
              <a:rPr lang="ru-RU" b="1" dirty="0"/>
              <a:t>Германия, Польша, Нидерланды, Литва, Италия, Латвия, Франция, Бельгия, Чехия, Швеция, Испания.</a:t>
            </a:r>
            <a:r>
              <a:rPr lang="ru-RU" dirty="0"/>
              <a:t> В 2021 году удалось нарастить поставки белорусской продукции в 21 страну ЕС. </a:t>
            </a:r>
            <a:endParaRPr lang="ru-RU" dirty="0" smtClean="0"/>
          </a:p>
          <a:p>
            <a:r>
              <a:rPr lang="ru-RU" dirty="0" smtClean="0"/>
              <a:t>Постепенно </a:t>
            </a:r>
            <a:r>
              <a:rPr lang="ru-RU" dirty="0"/>
              <a:t>расширяется присутствие белорусских производителей на рынках стран </a:t>
            </a:r>
            <a:r>
              <a:rPr lang="ru-RU" b="1" dirty="0"/>
              <a:t>Азии, Африки, Америки и Океании</a:t>
            </a:r>
            <a:r>
              <a:rPr lang="ru-RU" dirty="0"/>
              <a:t>. Совместно с партнерами по ЕАЭС осуществляется работа по расширению доступа на рынки стран «дальней дуги» путем заключения соглашений о свободной торговле. </a:t>
            </a:r>
            <a:endParaRPr lang="ru-RU" dirty="0" smtClean="0"/>
          </a:p>
          <a:p>
            <a:pPr marL="0" indent="0" algn="r">
              <a:buNone/>
            </a:pPr>
            <a:r>
              <a:rPr lang="ru-RU" dirty="0" smtClean="0"/>
              <a:t>Источник</a:t>
            </a:r>
            <a:r>
              <a:rPr lang="ru-RU" dirty="0"/>
              <a:t>: https://mfa.gov.by/trade</a:t>
            </a:r>
            <a:r>
              <a:rPr lang="ru-RU" dirty="0" smtClean="0"/>
              <a:t>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2773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3781" y="1203766"/>
            <a:ext cx="9475396" cy="517388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093608" y="509286"/>
            <a:ext cx="62499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Внешняя торговля Республики Беларусь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582428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4083" y="233120"/>
            <a:ext cx="7968473" cy="6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197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85883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/>
              <a:t>Данные о внешней торговле Республики Беларусь по отдельным странам в январе — августе 2020 года (по данным </a:t>
            </a:r>
            <a:r>
              <a:rPr lang="ru-RU" sz="2400" b="1" dirty="0" err="1" smtClean="0"/>
              <a:t>Белстата</a:t>
            </a:r>
            <a:r>
              <a:rPr lang="ru-RU" sz="2400" b="1" dirty="0" smtClean="0"/>
              <a:t>)</a:t>
            </a:r>
            <a:endParaRPr lang="en-US" sz="24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869347"/>
            <a:ext cx="10515600" cy="4231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199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 rotWithShape="1">
          <a:blip r:embed="rId2"/>
          <a:srcRect b="63570"/>
          <a:stretch/>
        </p:blipFill>
        <p:spPr>
          <a:xfrm>
            <a:off x="1967696" y="714454"/>
            <a:ext cx="8241672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086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t="36478" b="35459"/>
          <a:stretch/>
        </p:blipFill>
        <p:spPr>
          <a:xfrm>
            <a:off x="879146" y="574319"/>
            <a:ext cx="10693734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460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t="64541"/>
          <a:stretch/>
        </p:blipFill>
        <p:spPr>
          <a:xfrm>
            <a:off x="2018948" y="648183"/>
            <a:ext cx="8463287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998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838200" y="319407"/>
            <a:ext cx="10515600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0955037"/>
              </p:ext>
            </p:extLst>
          </p:nvPr>
        </p:nvGraphicFramePr>
        <p:xfrm>
          <a:off x="838200" y="342266"/>
          <a:ext cx="10312080" cy="6429863"/>
        </p:xfrm>
        <a:graphic>
          <a:graphicData uri="http://schemas.openxmlformats.org/drawingml/2006/table">
            <a:tbl>
              <a:tblPr/>
              <a:tblGrid>
                <a:gridCol w="1064873">
                  <a:extLst>
                    <a:ext uri="{9D8B030D-6E8A-4147-A177-3AD203B41FA5}">
                      <a16:colId xmlns:a16="http://schemas.microsoft.com/office/drawing/2014/main" val="3115787856"/>
                    </a:ext>
                  </a:extLst>
                </a:gridCol>
                <a:gridCol w="5809847">
                  <a:extLst>
                    <a:ext uri="{9D8B030D-6E8A-4147-A177-3AD203B41FA5}">
                      <a16:colId xmlns:a16="http://schemas.microsoft.com/office/drawing/2014/main" val="2097625905"/>
                    </a:ext>
                  </a:extLst>
                </a:gridCol>
                <a:gridCol w="3437360">
                  <a:extLst>
                    <a:ext uri="{9D8B030D-6E8A-4147-A177-3AD203B41FA5}">
                      <a16:colId xmlns:a16="http://schemas.microsoft.com/office/drawing/2014/main" val="2409751463"/>
                    </a:ext>
                  </a:extLst>
                </a:gridCol>
              </a:tblGrid>
              <a:tr h="1102369">
                <a:tc>
                  <a:txBody>
                    <a:bodyPr/>
                    <a:lstStyle/>
                    <a:p>
                      <a:pPr marL="0" indent="0" algn="ctr" fontAlgn="base"/>
                      <a:r>
                        <a:rPr lang="ru-RU" sz="1400" b="1" dirty="0">
                          <a:effectLst/>
                        </a:rPr>
                        <a:t>Название организации или объединения</a:t>
                      </a:r>
                      <a:endParaRPr lang="ru-RU" sz="1400" dirty="0">
                        <a:effectLst/>
                      </a:endParaRPr>
                    </a:p>
                  </a:txBody>
                  <a:tcPr marL="16494" marR="16494" marT="8247" marB="82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600" b="1" dirty="0">
                          <a:effectLst/>
                        </a:rPr>
                        <a:t>Основные направления деятельности</a:t>
                      </a:r>
                      <a:endParaRPr lang="ru-RU" sz="1600" dirty="0">
                        <a:effectLst/>
                      </a:endParaRPr>
                    </a:p>
                  </a:txBody>
                  <a:tcPr marL="16494" marR="16494" marT="8247" marB="824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600" b="1" dirty="0">
                          <a:effectLst/>
                        </a:rPr>
                        <a:t>Участие Республики Беларусь в деятельности организации</a:t>
                      </a:r>
                      <a:endParaRPr lang="ru-RU" sz="1600" dirty="0">
                        <a:effectLst/>
                      </a:endParaRPr>
                    </a:p>
                  </a:txBody>
                  <a:tcPr marL="16494" marR="16494" marT="8247" marB="824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7156454"/>
                  </a:ext>
                </a:extLst>
              </a:tr>
              <a:tr h="1966275">
                <a:tc>
                  <a:txBody>
                    <a:bodyPr/>
                    <a:lstStyle/>
                    <a:p>
                      <a:pPr fontAlgn="base"/>
                      <a:r>
                        <a:rPr lang="ru-RU" sz="1600" dirty="0">
                          <a:effectLst/>
                        </a:rPr>
                        <a:t>ООН</a:t>
                      </a:r>
                    </a:p>
                  </a:txBody>
                  <a:tcPr marL="16494" marR="16494" marT="8247" marB="82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600" dirty="0">
                          <a:effectLst/>
                        </a:rPr>
                        <a:t>поддержание межгосударственного мира и безопасности</a:t>
                      </a:r>
                    </a:p>
                    <a:p>
                      <a:pPr fontAlgn="base"/>
                      <a:r>
                        <a:rPr lang="ru-RU" sz="1600" dirty="0">
                          <a:effectLst/>
                        </a:rPr>
                        <a:t>развитие дружественных отношений между нациями</a:t>
                      </a:r>
                    </a:p>
                    <a:p>
                      <a:pPr fontAlgn="base"/>
                      <a:r>
                        <a:rPr lang="ru-RU" sz="1600" dirty="0">
                          <a:effectLst/>
                        </a:rPr>
                        <a:t>осуществление сотрудничества в разрешении международных проблем согласование действий наций в достижении общих целей</a:t>
                      </a:r>
                    </a:p>
                  </a:txBody>
                  <a:tcPr marL="16494" marR="16494" marT="8247" marB="82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600">
                          <a:effectLst/>
                        </a:rPr>
                        <a:t>решение вопросов поддержания международного мира и безопасности,</a:t>
                      </a:r>
                    </a:p>
                    <a:p>
                      <a:pPr fontAlgn="base"/>
                      <a:r>
                        <a:rPr lang="ru-RU" sz="1600">
                          <a:effectLst/>
                        </a:rPr>
                        <a:t>активное участие в работе крупнейших международных форумов, осуществление мероприятия по реализации их итоговых документов</a:t>
                      </a:r>
                    </a:p>
                  </a:txBody>
                  <a:tcPr marL="16494" marR="16494" marT="8247" marB="82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0181834"/>
                  </a:ext>
                </a:extLst>
              </a:tr>
              <a:tr h="1552229">
                <a:tc>
                  <a:txBody>
                    <a:bodyPr/>
                    <a:lstStyle/>
                    <a:p>
                      <a:pPr fontAlgn="base"/>
                      <a:r>
                        <a:rPr lang="ru-RU" sz="1600">
                          <a:effectLst/>
                        </a:rPr>
                        <a:t>ЮНЕСКО</a:t>
                      </a:r>
                    </a:p>
                  </a:txBody>
                  <a:tcPr marL="16494" marR="16494" marT="8247" marB="82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600" dirty="0">
                          <a:effectLst/>
                        </a:rPr>
                        <a:t>образование</a:t>
                      </a:r>
                    </a:p>
                    <a:p>
                      <a:pPr fontAlgn="base"/>
                      <a:r>
                        <a:rPr lang="ru-RU" sz="1600" dirty="0">
                          <a:effectLst/>
                        </a:rPr>
                        <a:t>естественные науки</a:t>
                      </a:r>
                    </a:p>
                    <a:p>
                      <a:pPr fontAlgn="base"/>
                      <a:r>
                        <a:rPr lang="ru-RU" sz="1600" dirty="0">
                          <a:effectLst/>
                        </a:rPr>
                        <a:t>социальные и гуманитарные науки</a:t>
                      </a:r>
                    </a:p>
                    <a:p>
                      <a:pPr fontAlgn="base"/>
                      <a:r>
                        <a:rPr lang="ru-RU" sz="1600" dirty="0">
                          <a:effectLst/>
                        </a:rPr>
                        <a:t>культура</a:t>
                      </a:r>
                    </a:p>
                    <a:p>
                      <a:pPr fontAlgn="base"/>
                      <a:r>
                        <a:rPr lang="ru-RU" sz="1600" dirty="0">
                          <a:effectLst/>
                        </a:rPr>
                        <a:t>коммуникация</a:t>
                      </a:r>
                    </a:p>
                    <a:p>
                      <a:pPr fontAlgn="base"/>
                      <a:r>
                        <a:rPr lang="ru-RU" sz="1600" dirty="0">
                          <a:effectLst/>
                        </a:rPr>
                        <a:t>информация</a:t>
                      </a:r>
                    </a:p>
                  </a:txBody>
                  <a:tcPr marL="16494" marR="16494" marT="8247" marB="82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600" dirty="0">
                          <a:effectLst/>
                        </a:rPr>
                        <a:t>проведение ежегодного фестиваля «Славянский базар в Витебске», регулярное проведение международных фестивалей искусств, художественных выставок, кино- и театральных фестивалей</a:t>
                      </a:r>
                    </a:p>
                  </a:txBody>
                  <a:tcPr marL="16494" marR="16494" marT="8247" marB="82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9440968"/>
                  </a:ext>
                </a:extLst>
              </a:tr>
              <a:tr h="1808051">
                <a:tc>
                  <a:txBody>
                    <a:bodyPr/>
                    <a:lstStyle/>
                    <a:p>
                      <a:pPr fontAlgn="base"/>
                      <a:r>
                        <a:rPr lang="ru-RU" sz="1600">
                          <a:effectLst/>
                        </a:rPr>
                        <a:t>СНГ</a:t>
                      </a:r>
                    </a:p>
                  </a:txBody>
                  <a:tcPr marL="16494" marR="16494" marT="8247" marB="82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600" dirty="0">
                          <a:effectLst/>
                        </a:rPr>
                        <a:t>экономическое сотрудничество</a:t>
                      </a:r>
                    </a:p>
                    <a:p>
                      <a:pPr fontAlgn="base"/>
                      <a:r>
                        <a:rPr lang="ru-RU" sz="1600" dirty="0">
                          <a:effectLst/>
                        </a:rPr>
                        <a:t>создание зон свободной торговли</a:t>
                      </a:r>
                    </a:p>
                    <a:p>
                      <a:pPr fontAlgn="base"/>
                      <a:r>
                        <a:rPr lang="ru-RU" sz="1600" dirty="0">
                          <a:effectLst/>
                        </a:rPr>
                        <a:t>формирование образовательного и информационного пространства</a:t>
                      </a:r>
                    </a:p>
                    <a:p>
                      <a:pPr fontAlgn="base"/>
                      <a:r>
                        <a:rPr lang="ru-RU" sz="1600" dirty="0">
                          <a:effectLst/>
                        </a:rPr>
                        <a:t>развитие приграничного и трансграничного сотрудничества</a:t>
                      </a:r>
                    </a:p>
                    <a:p>
                      <a:pPr fontAlgn="base"/>
                      <a:r>
                        <a:rPr lang="ru-RU" sz="1600" dirty="0">
                          <a:effectLst/>
                        </a:rPr>
                        <a:t>сотрудничество в области борьбы с организованной преступностью и терроризмом</a:t>
                      </a:r>
                    </a:p>
                  </a:txBody>
                  <a:tcPr marL="16494" marR="16494" marT="8247" marB="82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600" dirty="0">
                          <a:effectLst/>
                        </a:rPr>
                        <a:t>Минск — место нахождения исполнительных и координационных органов СНГ,</a:t>
                      </a:r>
                    </a:p>
                    <a:p>
                      <a:pPr fontAlgn="base"/>
                      <a:r>
                        <a:rPr lang="ru-RU" sz="1600" dirty="0">
                          <a:effectLst/>
                        </a:rPr>
                        <a:t>сотрудничество со странами СНГ, создание зоны свободной торговли</a:t>
                      </a:r>
                    </a:p>
                  </a:txBody>
                  <a:tcPr marL="16494" marR="16494" marT="8247" marB="82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24418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2514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1564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5796485"/>
              </p:ext>
            </p:extLst>
          </p:nvPr>
        </p:nvGraphicFramePr>
        <p:xfrm>
          <a:off x="798654" y="415925"/>
          <a:ext cx="10776030" cy="6335305"/>
        </p:xfrm>
        <a:graphic>
          <a:graphicData uri="http://schemas.openxmlformats.org/drawingml/2006/table">
            <a:tbl>
              <a:tblPr/>
              <a:tblGrid>
                <a:gridCol w="983847">
                  <a:extLst>
                    <a:ext uri="{9D8B030D-6E8A-4147-A177-3AD203B41FA5}">
                      <a16:colId xmlns:a16="http://schemas.microsoft.com/office/drawing/2014/main" val="961843051"/>
                    </a:ext>
                  </a:extLst>
                </a:gridCol>
                <a:gridCol w="5011838">
                  <a:extLst>
                    <a:ext uri="{9D8B030D-6E8A-4147-A177-3AD203B41FA5}">
                      <a16:colId xmlns:a16="http://schemas.microsoft.com/office/drawing/2014/main" val="3988128187"/>
                    </a:ext>
                  </a:extLst>
                </a:gridCol>
                <a:gridCol w="4780345">
                  <a:extLst>
                    <a:ext uri="{9D8B030D-6E8A-4147-A177-3AD203B41FA5}">
                      <a16:colId xmlns:a16="http://schemas.microsoft.com/office/drawing/2014/main" val="1074865294"/>
                    </a:ext>
                  </a:extLst>
                </a:gridCol>
              </a:tblGrid>
              <a:tr h="1046290"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400" b="1" dirty="0">
                          <a:effectLst/>
                        </a:rPr>
                        <a:t>Название организации или объединения</a:t>
                      </a:r>
                      <a:endParaRPr lang="ru-RU" sz="1400" dirty="0">
                        <a:effectLst/>
                      </a:endParaRPr>
                    </a:p>
                  </a:txBody>
                  <a:tcPr marL="17405" marR="17405" marT="8702" marB="8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600" b="1" dirty="0">
                          <a:effectLst/>
                        </a:rPr>
                        <a:t>Основные направления деятельности</a:t>
                      </a:r>
                      <a:endParaRPr lang="ru-RU" sz="1600" dirty="0">
                        <a:effectLst/>
                      </a:endParaRPr>
                    </a:p>
                  </a:txBody>
                  <a:tcPr marL="17405" marR="17405" marT="8702" marB="87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600" b="1" dirty="0">
                          <a:effectLst/>
                        </a:rPr>
                        <a:t>Участие Республики Беларусь в деятельности организации</a:t>
                      </a:r>
                      <a:endParaRPr lang="ru-RU" sz="1600" dirty="0">
                        <a:effectLst/>
                      </a:endParaRPr>
                    </a:p>
                  </a:txBody>
                  <a:tcPr marL="17405" marR="17405" marT="8702" marB="87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425669"/>
                  </a:ext>
                </a:extLst>
              </a:tr>
              <a:tr h="767705">
                <a:tc>
                  <a:txBody>
                    <a:bodyPr/>
                    <a:lstStyle/>
                    <a:p>
                      <a:pPr fontAlgn="base"/>
                      <a:r>
                        <a:rPr lang="ru-RU" sz="1600" dirty="0">
                          <a:effectLst/>
                        </a:rPr>
                        <a:t>Таможенный союз</a:t>
                      </a:r>
                    </a:p>
                  </a:txBody>
                  <a:tcPr marL="17405" marR="17405" marT="8702" marB="8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600" dirty="0">
                          <a:effectLst/>
                        </a:rPr>
                        <a:t>развитие экономик государств-участников</a:t>
                      </a:r>
                    </a:p>
                    <a:p>
                      <a:pPr fontAlgn="base"/>
                      <a:r>
                        <a:rPr lang="ru-RU" sz="1600" dirty="0">
                          <a:effectLst/>
                        </a:rPr>
                        <a:t>повышение уровня жизни населения</a:t>
                      </a:r>
                    </a:p>
                  </a:txBody>
                  <a:tcPr marL="17405" marR="17405" marT="8702" marB="8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600">
                          <a:effectLst/>
                        </a:rPr>
                        <a:t>сбыт отечественной экспортной продукции: тракторов, грузовых автомобилей, холодильников, лекарственных средств, мебели</a:t>
                      </a:r>
                    </a:p>
                  </a:txBody>
                  <a:tcPr marL="17405" marR="17405" marT="8702" marB="8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1785452"/>
                  </a:ext>
                </a:extLst>
              </a:tr>
              <a:tr h="1044078">
                <a:tc>
                  <a:txBody>
                    <a:bodyPr/>
                    <a:lstStyle/>
                    <a:p>
                      <a:pPr fontAlgn="base"/>
                      <a:r>
                        <a:rPr lang="ru-RU" sz="1600" dirty="0">
                          <a:effectLst/>
                        </a:rPr>
                        <a:t>ОДКБ</a:t>
                      </a:r>
                    </a:p>
                  </a:txBody>
                  <a:tcPr marL="17405" marR="17405" marT="8702" marB="8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600" dirty="0">
                          <a:effectLst/>
                        </a:rPr>
                        <a:t>защита стран-участниц договора совместными усилиями от внешних военно-политических агрессоров, международных террористов, от природных катастроф</a:t>
                      </a:r>
                    </a:p>
                  </a:txBody>
                  <a:tcPr marL="17405" marR="17405" marT="8702" marB="8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600">
                          <a:effectLst/>
                        </a:rPr>
                        <a:t>противодействие распространению на континенте терроризма и экстремизма, проведения совместных миротворческих операций в регионе</a:t>
                      </a:r>
                    </a:p>
                  </a:txBody>
                  <a:tcPr marL="17405" marR="17405" marT="8702" marB="8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8716412"/>
                  </a:ext>
                </a:extLst>
              </a:tr>
              <a:tr h="3439318">
                <a:tc>
                  <a:txBody>
                    <a:bodyPr/>
                    <a:lstStyle/>
                    <a:p>
                      <a:pPr fontAlgn="base"/>
                      <a:r>
                        <a:rPr lang="ru-RU" sz="1600" dirty="0">
                          <a:effectLst/>
                        </a:rPr>
                        <a:t>Союзное государство</a:t>
                      </a:r>
                    </a:p>
                  </a:txBody>
                  <a:tcPr marL="17405" marR="17405" marT="8702" marB="8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600" dirty="0">
                          <a:effectLst/>
                        </a:rPr>
                        <a:t>обеспечение мирного и демократического развития братских народов государств-участников</a:t>
                      </a:r>
                    </a:p>
                    <a:p>
                      <a:pPr fontAlgn="base"/>
                      <a:r>
                        <a:rPr lang="ru-RU" sz="1600" dirty="0">
                          <a:effectLst/>
                        </a:rPr>
                        <a:t>повышение благосостояния и уровня жизни</a:t>
                      </a:r>
                    </a:p>
                    <a:p>
                      <a:pPr fontAlgn="base"/>
                      <a:r>
                        <a:rPr lang="ru-RU" sz="1600" dirty="0">
                          <a:effectLst/>
                        </a:rPr>
                        <a:t>создание единого экономического пространства для обеспечения социально - экономического развития</a:t>
                      </a:r>
                    </a:p>
                    <a:p>
                      <a:pPr fontAlgn="base"/>
                      <a:r>
                        <a:rPr lang="ru-RU" sz="1600" dirty="0">
                          <a:effectLst/>
                        </a:rPr>
                        <a:t>соблюдение основных прав и свобод человека и гражданина</a:t>
                      </a:r>
                    </a:p>
                    <a:p>
                      <a:pPr fontAlgn="base"/>
                      <a:r>
                        <a:rPr lang="ru-RU" sz="1600" dirty="0">
                          <a:effectLst/>
                        </a:rPr>
                        <a:t>проведение согласованной внешней политики</a:t>
                      </a:r>
                    </a:p>
                    <a:p>
                      <a:pPr fontAlgn="base"/>
                      <a:r>
                        <a:rPr lang="ru-RU" sz="1600" dirty="0">
                          <a:effectLst/>
                        </a:rPr>
                        <a:t>проведение согласованной социальной политики, направленной на создание условий, обеспечивающих достойную жизнь и свободное развитие человека</a:t>
                      </a:r>
                    </a:p>
                    <a:p>
                      <a:pPr fontAlgn="base"/>
                      <a:r>
                        <a:rPr lang="ru-RU" sz="1600" dirty="0">
                          <a:effectLst/>
                        </a:rPr>
                        <a:t>борьба с преступностью</a:t>
                      </a:r>
                    </a:p>
                    <a:p>
                      <a:pPr fontAlgn="base"/>
                      <a:r>
                        <a:rPr lang="ru-RU" sz="1600" dirty="0">
                          <a:effectLst/>
                        </a:rPr>
                        <a:t>укрепление мира и безопасности</a:t>
                      </a:r>
                    </a:p>
                  </a:txBody>
                  <a:tcPr marL="17405" marR="17405" marT="8702" marB="8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600" dirty="0">
                          <a:effectLst/>
                        </a:rPr>
                        <a:t>развитие торгово-экономического, инвестиционного и инновационного сотрудничества с Россией, осуществление кооперационных и гуманитарных связей, координация действий на </a:t>
                      </a:r>
                      <a:r>
                        <a:rPr lang="ru-RU" sz="1600" dirty="0" smtClean="0">
                          <a:effectLst/>
                        </a:rPr>
                        <a:t>международной арене</a:t>
                      </a:r>
                      <a:endParaRPr lang="ru-RU" sz="1600" dirty="0">
                        <a:effectLst/>
                      </a:endParaRPr>
                    </a:p>
                  </a:txBody>
                  <a:tcPr marL="17405" marR="17405" marT="8702" marB="8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96297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6937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4316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/>
              <a:t>Договор о создании Союзного государства вступил в силу 26 января 2000 года.</a:t>
            </a:r>
            <a:br>
              <a:rPr lang="ru-RU" sz="2800" dirty="0" smtClean="0"/>
            </a:br>
            <a:r>
              <a:rPr lang="ru-RU" sz="2800" dirty="0" smtClean="0"/>
              <a:t>Органы Союзного государства Беларуси и России :</a:t>
            </a:r>
            <a:endParaRPr lang="en-US" sz="28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3021798"/>
              </p:ext>
            </p:extLst>
          </p:nvPr>
        </p:nvGraphicFramePr>
        <p:xfrm>
          <a:off x="842889" y="1463041"/>
          <a:ext cx="10515600" cy="5008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2982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551" y="1140950"/>
            <a:ext cx="11132920" cy="47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822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7171" y="229203"/>
            <a:ext cx="4701062" cy="61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234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/>
              <a:t>Геополитический фактор формирования белорусской государственности</a:t>
            </a:r>
            <a:endParaRPr lang="en-US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Геополитическое положение Беларуси на протяжение столетий оставалось фактором, который, с одной стороны, способствовал ее развитию (экономические, социальные, культурные возможности), с другой – являлся причиной  огромных потерь из-за бесконечных конфликтов и войн, что до сегодняшнего дня оказывает влияние на современное белорусское общество.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0923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0671492"/>
              </p:ext>
            </p:extLst>
          </p:nvPr>
        </p:nvGraphicFramePr>
        <p:xfrm>
          <a:off x="838200" y="775504"/>
          <a:ext cx="10515600" cy="54014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85979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810916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/>
              <a:t>Стратегические цели внешней политики Республики Беларусь:</a:t>
            </a:r>
            <a:endParaRPr lang="en-US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558005"/>
            <a:ext cx="10515600" cy="3618958"/>
          </a:xfrm>
        </p:spPr>
        <p:txBody>
          <a:bodyPr/>
          <a:lstStyle/>
          <a:p>
            <a:r>
              <a:rPr lang="ru-RU" dirty="0" smtClean="0"/>
              <a:t>Обеспечение безопасности страны;</a:t>
            </a:r>
          </a:p>
          <a:p>
            <a:r>
              <a:rPr lang="ru-RU" dirty="0" smtClean="0"/>
              <a:t>Сохранение и укрепление суверенитета и территориальной целостности государства;</a:t>
            </a:r>
          </a:p>
          <a:p>
            <a:r>
              <a:rPr lang="ru-RU" dirty="0" smtClean="0"/>
              <a:t>Защита интересов общества, личности и государства.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4969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51159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/>
              <a:t>Основные принципы внешней политики Республики Беларусь (ст.18 Конституции):</a:t>
            </a:r>
            <a:endParaRPr lang="en-US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равенство государств, </a:t>
            </a:r>
          </a:p>
          <a:p>
            <a:r>
              <a:rPr lang="ru-RU" dirty="0" smtClean="0"/>
              <a:t>неприменение силы или угрозы силой;</a:t>
            </a:r>
          </a:p>
          <a:p>
            <a:r>
              <a:rPr lang="ru-RU" dirty="0" smtClean="0"/>
              <a:t>нерушимость границ;</a:t>
            </a:r>
          </a:p>
          <a:p>
            <a:r>
              <a:rPr lang="ru-RU" dirty="0" smtClean="0"/>
              <a:t>мирное урегулирование споров,</a:t>
            </a:r>
          </a:p>
          <a:p>
            <a:r>
              <a:rPr lang="ru-RU" dirty="0" smtClean="0"/>
              <a:t>невмешательство во внутренние дела других государств,</a:t>
            </a:r>
          </a:p>
          <a:p>
            <a:r>
              <a:rPr lang="ru-RU" dirty="0" smtClean="0"/>
              <a:t>другие общепринятые принципы и нормы международного права,</a:t>
            </a:r>
          </a:p>
          <a:p>
            <a:r>
              <a:rPr lang="ru-RU" dirty="0" smtClean="0"/>
              <a:t>Республика Беларусь исключает военную агрессию со своей территории в отношении других государств.</a:t>
            </a:r>
          </a:p>
        </p:txBody>
      </p:sp>
    </p:spTree>
    <p:extLst>
      <p:ext uri="{BB962C8B-B14F-4D97-AF65-F5344CB8AC3E}">
        <p14:creationId xmlns:p14="http://schemas.microsoft.com/office/powerpoint/2010/main" val="1179408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/>
              <a:t>Особенности современного геополитического положения Беларуси:</a:t>
            </a:r>
            <a:endParaRPr lang="en-US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Беларусь – транзитная страна - связующее звено между странами Западной Европы и Россией, Северной Европы и Ближнего Востока</a:t>
            </a:r>
          </a:p>
          <a:p>
            <a:r>
              <a:rPr lang="ru-RU" dirty="0" smtClean="0"/>
              <a:t>Влиятельные соседи, с которыми нас связывают исторические, политические, экономические и культурные связи</a:t>
            </a:r>
          </a:p>
          <a:p>
            <a:r>
              <a:rPr lang="ru-RU" dirty="0" smtClean="0"/>
              <a:t>Компактная территория республики</a:t>
            </a:r>
          </a:p>
          <a:p>
            <a:r>
              <a:rPr lang="ru-RU" dirty="0" smtClean="0"/>
              <a:t>Небольшая протяжённость сухопутных границ</a:t>
            </a:r>
          </a:p>
          <a:p>
            <a:r>
              <a:rPr lang="ru-RU" dirty="0" smtClean="0"/>
              <a:t>Отсутствие выхода к морю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9613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t="11550"/>
          <a:stretch/>
        </p:blipFill>
        <p:spPr>
          <a:xfrm>
            <a:off x="1826983" y="1597305"/>
            <a:ext cx="8797061" cy="4032000"/>
          </a:xfrm>
          <a:prstGeom prst="rect">
            <a:avLst/>
          </a:prstGeom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err="1" smtClean="0"/>
              <a:t>Многовекторность</a:t>
            </a:r>
            <a:r>
              <a:rPr lang="ru-RU" sz="3200" b="1" dirty="0" smtClean="0"/>
              <a:t> внешней политики </a:t>
            </a:r>
            <a:br>
              <a:rPr lang="ru-RU" sz="3200" b="1" dirty="0" smtClean="0"/>
            </a:br>
            <a:r>
              <a:rPr lang="ru-RU" sz="3200" b="1" dirty="0" smtClean="0"/>
              <a:t>Республики Беларусь</a:t>
            </a:r>
            <a:endParaRPr lang="en-US" sz="3200" b="1" dirty="0"/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838200" y="1597305"/>
            <a:ext cx="10515600" cy="432893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3260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Ближняя дуга </a:t>
            </a:r>
            <a:r>
              <a:rPr lang="ru-RU" dirty="0" smtClean="0"/>
              <a:t>международных отношений Республики Беларусь – государства-соседи (прежде всего Российская Федерация), Европейский Союз.</a:t>
            </a:r>
          </a:p>
          <a:p>
            <a:r>
              <a:rPr lang="ru-RU" b="1" dirty="0" smtClean="0"/>
              <a:t>Дальняя дуга </a:t>
            </a:r>
            <a:r>
              <a:rPr lang="ru-RU" dirty="0" smtClean="0"/>
              <a:t>международных отношений </a:t>
            </a:r>
            <a:r>
              <a:rPr lang="ru-RU" dirty="0">
                <a:solidFill>
                  <a:prstClr val="black"/>
                </a:solidFill>
              </a:rPr>
              <a:t>Республики Беларусь</a:t>
            </a:r>
            <a:r>
              <a:rPr lang="ru-RU" dirty="0" smtClean="0"/>
              <a:t>– государства азиатского, латиноамериканского, ближневосточного и африканского регионов.</a:t>
            </a:r>
          </a:p>
          <a:p>
            <a:r>
              <a:rPr lang="ru-RU" b="1" dirty="0" smtClean="0"/>
              <a:t>Особое направление </a:t>
            </a:r>
            <a:r>
              <a:rPr lang="ru-RU" dirty="0" smtClean="0"/>
              <a:t>внешней политики </a:t>
            </a:r>
            <a:r>
              <a:rPr lang="ru-RU" dirty="0">
                <a:solidFill>
                  <a:prstClr val="black"/>
                </a:solidFill>
              </a:rPr>
              <a:t>Республики </a:t>
            </a:r>
            <a:r>
              <a:rPr lang="ru-RU" dirty="0" smtClean="0">
                <a:solidFill>
                  <a:prstClr val="black"/>
                </a:solidFill>
              </a:rPr>
              <a:t>Беларусь – Китайская Народная Республика.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3322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501</TotalTime>
  <Words>702</Words>
  <Application>Microsoft Office PowerPoint</Application>
  <PresentationFormat>Широкоэкранный</PresentationFormat>
  <Paragraphs>91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3" baseType="lpstr">
      <vt:lpstr>Arial</vt:lpstr>
      <vt:lpstr>Cambria</vt:lpstr>
      <vt:lpstr>Тема Office</vt:lpstr>
      <vt:lpstr>Беларусь в геополитическом пространстве</vt:lpstr>
      <vt:lpstr>Презентация PowerPoint</vt:lpstr>
      <vt:lpstr>Геополитический фактор формирования белорусской государственности</vt:lpstr>
      <vt:lpstr>Презентация PowerPoint</vt:lpstr>
      <vt:lpstr>Стратегические цели внешней политики Республики Беларусь:</vt:lpstr>
      <vt:lpstr>Основные принципы внешней политики Республики Беларусь (ст.18 Конституции):</vt:lpstr>
      <vt:lpstr>Особенности современного геополитического положения Беларуси:</vt:lpstr>
      <vt:lpstr>Многовекторность внешней политики  Республики Беларусь</vt:lpstr>
      <vt:lpstr>Презентация PowerPoint</vt:lpstr>
      <vt:lpstr>Презентация PowerPoint</vt:lpstr>
      <vt:lpstr>Презентация PowerPoint</vt:lpstr>
      <vt:lpstr>Презентация PowerPoint</vt:lpstr>
      <vt:lpstr>Данные о внешней торговле Республики Беларусь по отдельным странам в январе — августе 2020 года (по данным Белстата)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Договор о создании Союзного государства вступил в силу 26 января 2000 года. Органы Союзного государства Беларуси и России :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Беларусь в геополитическом пространстве</dc:title>
  <dc:creator>Андрей Тарасёнок</dc:creator>
  <cp:lastModifiedBy>Андрей Тарасёнок</cp:lastModifiedBy>
  <cp:revision>17</cp:revision>
  <dcterms:created xsi:type="dcterms:W3CDTF">2023-02-05T10:57:30Z</dcterms:created>
  <dcterms:modified xsi:type="dcterms:W3CDTF">2023-02-05T19:19:29Z</dcterms:modified>
</cp:coreProperties>
</file>