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1" r:id="rId3"/>
    <p:sldId id="262" r:id="rId4"/>
    <p:sldId id="280" r:id="rId5"/>
    <p:sldId id="257" r:id="rId6"/>
    <p:sldId id="265" r:id="rId7"/>
    <p:sldId id="288" r:id="rId8"/>
    <p:sldId id="263" r:id="rId9"/>
    <p:sldId id="267" r:id="rId10"/>
    <p:sldId id="271" r:id="rId11"/>
    <p:sldId id="272" r:id="rId12"/>
    <p:sldId id="268" r:id="rId13"/>
    <p:sldId id="283" r:id="rId14"/>
    <p:sldId id="282" r:id="rId15"/>
    <p:sldId id="276" r:id="rId16"/>
    <p:sldId id="258" r:id="rId17"/>
    <p:sldId id="278" r:id="rId18"/>
    <p:sldId id="284" r:id="rId19"/>
    <p:sldId id="287" r:id="rId20"/>
    <p:sldId id="28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46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1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45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5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21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77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93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84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6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16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4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A8C05-34C7-4CFB-B8DA-7C5E82CF23B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A5054-CDFD-4D74-87C2-2AAE95DB1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50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286675"/>
          </a:xfrm>
        </p:spPr>
        <p:txBody>
          <a:bodyPr anchor="ctr">
            <a:normAutofit/>
          </a:bodyPr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Исторические этапы формирования белорусского этноса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2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16017"/>
            <a:ext cx="10515600" cy="941179"/>
          </a:xfrm>
        </p:spPr>
        <p:txBody>
          <a:bodyPr/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Дреговичи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557196"/>
            <a:ext cx="5181600" cy="4619767"/>
          </a:xfrm>
        </p:spPr>
        <p:txBody>
          <a:bodyPr/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Территория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: центральная Беларусь, до Припяти на юге и Днепра на востоке</a:t>
            </a:r>
          </a:p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Происхождение названия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Друговиты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дружественные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dreguva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» (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балт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.) – река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regnumas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балт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.) - сырость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46275" y="1557196"/>
            <a:ext cx="5181600" cy="39258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98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7539"/>
          </a:xfrm>
        </p:spPr>
        <p:txBody>
          <a:bodyPr/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Радимичи: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566250"/>
            <a:ext cx="5181600" cy="4610713"/>
          </a:xfrm>
        </p:spPr>
        <p:txBody>
          <a:bodyPr/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Территория: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междуречье верхнего Днепра и Десны по течению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Сожа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и его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притоков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Происхождение названия: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arenR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Родимые – родные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arenR"/>
            </a:pP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Радим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мифический вождь племени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arenR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radzimas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» - местонахождение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566250"/>
            <a:ext cx="5181600" cy="39258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2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778" t="18214" r="8492" b="9517"/>
          <a:stretch/>
        </p:blipFill>
        <p:spPr>
          <a:xfrm>
            <a:off x="5256973" y="1795557"/>
            <a:ext cx="1722922" cy="15610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89300"/>
            <a:ext cx="10515600" cy="854988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Этноопределяющий</a:t>
            </a:r>
            <a:r>
              <a:rPr lang="ru-RU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признак – </a:t>
            </a:r>
            <a:r>
              <a:rPr lang="ru-RU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височные кольца</a:t>
            </a:r>
            <a:endParaRPr lang="ru-RU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93"/>
          <a:stretch/>
        </p:blipFill>
        <p:spPr>
          <a:xfrm>
            <a:off x="2879498" y="1804550"/>
            <a:ext cx="1444657" cy="147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638" y="1714550"/>
            <a:ext cx="1499992" cy="165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663" y="3498813"/>
            <a:ext cx="7063318" cy="2834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7161" y="1283977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кривичские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3019" y="1265870"/>
            <a:ext cx="1630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дреговичские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9698" y="1265870"/>
            <a:ext cx="157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радимичские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88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0633"/>
          </a:xfrm>
        </p:spPr>
        <p:txBody>
          <a:bodyPr>
            <a:normAutofit fontScale="90000"/>
          </a:bodyPr>
          <a:lstStyle/>
          <a:p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97794"/>
            <a:ext cx="10515600" cy="4350620"/>
          </a:xfrm>
        </p:spPr>
        <p:txBody>
          <a:bodyPr>
            <a:norm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Факторы, влияющие на формирование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этнической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общности (народности)(</a:t>
            </a: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XIV-XVI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вв.)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542925">
              <a:spcBef>
                <a:spcPts val="0"/>
              </a:spcBef>
              <a:buNone/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Политические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542925">
              <a:spcBef>
                <a:spcPts val="0"/>
              </a:spcBef>
              <a:buNone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Экономические</a:t>
            </a:r>
          </a:p>
          <a:p>
            <a:pPr marL="0" indent="542925">
              <a:spcBef>
                <a:spcPts val="0"/>
              </a:spcBef>
              <a:buNone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Социальные </a:t>
            </a:r>
          </a:p>
          <a:p>
            <a:pPr marL="0" indent="542925">
              <a:spcBef>
                <a:spcPts val="0"/>
              </a:spcBef>
              <a:buNone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Конфессиональные</a:t>
            </a:r>
          </a:p>
          <a:p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Характерные черты этнической общности:</a:t>
            </a:r>
          </a:p>
          <a:p>
            <a:pPr marL="542925" indent="0">
              <a:buNone/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Язык, Культура, Быт, Самосознание, Территория проживания, Самоназвание (этноним)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7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961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943275"/>
            <a:ext cx="5181600" cy="523368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Русин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» – православный житель ВКЛ –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восточнобелорусских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земель (житель ВКМ – «московит», «москаль»), 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Литвин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» – 1) житель Литвы (исторического центра ВКЛ –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западнобелорусских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восточнобалтских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земель); 2) подданный ВКЛ</a:t>
            </a:r>
          </a:p>
          <a:p>
            <a:pPr marL="0" indent="0">
              <a:buNone/>
            </a:pP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71463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XVI в.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этноопределяющим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признаком становится не религия, а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язык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: «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русска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мова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», «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польска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мова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2262"/>
          <a:stretch/>
        </p:blipFill>
        <p:spPr>
          <a:xfrm>
            <a:off x="6542147" y="823865"/>
            <a:ext cx="4441706" cy="3574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70491" y="4744014"/>
            <a:ext cx="5596532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Названия «русины», «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белорусцы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»(с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XVII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в.)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чаще</a:t>
            </a:r>
          </a:p>
          <a:p>
            <a:pPr lvl="0">
              <a:lnSpc>
                <a:spcPct val="90000"/>
              </a:lnSpc>
            </a:pP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относились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населению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Подвинья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Поднепровья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lvl="0">
              <a:lnSpc>
                <a:spcPct val="90000"/>
              </a:lnSpc>
            </a:pP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литвины» – к населению верховьев Немана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lvl="0">
              <a:lnSpc>
                <a:spcPct val="90000"/>
              </a:lnSpc>
            </a:pP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полешуки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- к жителям Полесья</a:t>
            </a:r>
          </a:p>
        </p:txBody>
      </p:sp>
    </p:spTree>
    <p:extLst>
      <p:ext uri="{BB962C8B-B14F-4D97-AF65-F5344CB8AC3E}">
        <p14:creationId xmlns:p14="http://schemas.microsoft.com/office/powerpoint/2010/main" val="324307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Нация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(от лат.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аtіo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– племя, народ) –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«историческое сообщество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людей, которое характеризуется устойчивыми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экономическими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 территориальными связями, общностью языка, культуры, характера, быта, традиций, обычаев,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самосознания» </a:t>
            </a:r>
          </a:p>
          <a:p>
            <a:pPr marL="180975" indent="0">
              <a:buNone/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национальная идея + собственное государство (или стремление его создать)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66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321" y="143561"/>
            <a:ext cx="7776000" cy="65306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2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Условия формирования белорусской нации (Х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ru-RU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Хв</a:t>
            </a:r>
            <a:r>
              <a:rPr lang="ru-RU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.)</a:t>
            </a:r>
            <a:endParaRPr lang="ru-RU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Сложившаяся территория проживания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Создание единого экономического региона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Формирование буржуазного общества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Становление литературного языка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Отсутствие национальной буржуазии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Отсутствие национальной идеи и национального движения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Политика русификации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Конфессиональные разногласия</a:t>
            </a:r>
          </a:p>
        </p:txBody>
      </p:sp>
    </p:spTree>
    <p:extLst>
      <p:ext uri="{BB962C8B-B14F-4D97-AF65-F5344CB8AC3E}">
        <p14:creationId xmlns:p14="http://schemas.microsoft.com/office/powerpoint/2010/main" val="14541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66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Белая Русь – Белоруссия –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Беларусь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85593"/>
            <a:ext cx="10515600" cy="489137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Первое упоминание термина «Белая Русь» -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XIII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в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(Дублинская рукопись, трактат «Начало описания земель»). Локализация не определена.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Первое упоминание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термина «Белая Русь»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отношении белорусских земель – </a:t>
            </a:r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XIV </a:t>
            </a:r>
            <a:r>
              <a:rPr lang="ru-RU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в.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(«Хроника Польши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подканцлера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Яна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 </a:t>
            </a:r>
            <a:r>
              <a:rPr lang="ru-RU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Чарнкова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 Локализация – Полоцк?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XVI</a:t>
            </a:r>
            <a:r>
              <a:rPr lang="ru-RU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– закрепление названия «Белая Русь» за северо-восточной частью современной Беларуси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XVIII </a:t>
            </a:r>
            <a:r>
              <a:rPr lang="ru-RU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в.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первые случаи распространения названия «Белая Русь» на всю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территорию современной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Беларуси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XIX </a:t>
            </a:r>
            <a:r>
              <a:rPr lang="ru-RU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в.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закрепление названия «Белоруссия» за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всей территорией современной Беларуси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87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018"/>
          <a:stretch/>
        </p:blipFill>
        <p:spPr>
          <a:xfrm>
            <a:off x="3212342" y="1054402"/>
            <a:ext cx="5767316" cy="46533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5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475" y="654518"/>
            <a:ext cx="11054281" cy="103617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Cambria" panose="02040503050406030204" pitchFamily="18" charset="0"/>
                <a:ea typeface="Cambria" panose="02040503050406030204" pitchFamily="18" charset="0"/>
              </a:rPr>
              <a:t>Основные концепции </a:t>
            </a:r>
            <a:r>
              <a:rPr lang="ru-RU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этногенеза белорусов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19335"/>
            <a:ext cx="10515600" cy="425762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кривичская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» (</a:t>
            </a:r>
            <a:r>
              <a:rPr lang="ru-RU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В.Ластовский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кривичско-дреговичско-радимичская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» (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Е.Карский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М.Гринблат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В.Пичета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автохтонная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» (</a:t>
            </a:r>
            <a:r>
              <a:rPr lang="ru-RU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Л.Нидерле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М.Довнар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-Запольский)</a:t>
            </a:r>
          </a:p>
          <a:p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древнерусская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А.Шахматов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Б.Рыбаков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М.Тихомиров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Л.Черепнин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балтская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» (В. Седов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и др.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25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087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Cambria" panose="02040503050406030204" pitchFamily="18" charset="0"/>
                <a:ea typeface="Cambria" panose="02040503050406030204" pitchFamily="18" charset="0"/>
              </a:rPr>
              <a:t>Версии происхождения названия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6005"/>
            <a:ext cx="10515600" cy="49909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Белая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чистая, свободная, никем не завоеванная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православная (черная – языческая)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белый цвет в национальной одежде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белая (светлая) пигментация: волосы, кожа, глаза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белый – восток, черный – запад (у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балтов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indent="0">
              <a:buNone/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Русь: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название племени (финно-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угры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кандинавы?)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название реки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Рось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(приток Днепра южнее Киева)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г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ород Русс (недалеко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от Новгорода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Великого)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5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4143"/>
            <a:ext cx="10515600" cy="91439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Исследование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генома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67301"/>
            <a:ext cx="10515600" cy="4309662"/>
          </a:xfrm>
        </p:spPr>
        <p:txBody>
          <a:bodyPr>
            <a:normAutofit lnSpcReduction="10000"/>
          </a:bodyPr>
          <a:lstStyle/>
          <a:p>
            <a:r>
              <a:rPr lang="ru-RU" b="0" i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По отцовской линии отличия белорусов от </a:t>
            </a:r>
            <a:r>
              <a:rPr lang="ru-RU" b="0" i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балтов</a:t>
            </a:r>
            <a:r>
              <a:rPr lang="ru-RU" b="0" i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выражены очень явно — по </a:t>
            </a:r>
            <a:r>
              <a:rPr lang="ru-RU" b="0" i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гаплогруппам</a:t>
            </a:r>
            <a:r>
              <a:rPr lang="ru-RU" b="0" i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 белорусы принадлежат к кругу восточных и западных славян. По материнской линии (</a:t>
            </a:r>
            <a:r>
              <a:rPr lang="ru-RU" b="0" i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гаплогруппы</a:t>
            </a:r>
            <a:r>
              <a:rPr lang="ru-RU" b="0" i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мтДНК</a:t>
            </a:r>
            <a:r>
              <a:rPr lang="ru-RU" b="0" i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белорусы в равной степени похожи и на </a:t>
            </a:r>
            <a:r>
              <a:rPr lang="ru-RU" b="0" i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балтов</a:t>
            </a:r>
            <a:r>
              <a:rPr lang="ru-RU" b="0" i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и на славян — как западных, так и восточных.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b="0" i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182563" algn="r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Балановский О. П.,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Тегако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О. В. Генофонд белорусов по данным о трех типах генетических маркеров — аутосомных,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митохондриальных,Y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-хромосомы</a:t>
            </a:r>
          </a:p>
        </p:txBody>
      </p:sp>
    </p:spTree>
    <p:extLst>
      <p:ext uri="{BB962C8B-B14F-4D97-AF65-F5344CB8AC3E}">
        <p14:creationId xmlns:p14="http://schemas.microsoft.com/office/powerpoint/2010/main" val="11999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504" y="899529"/>
            <a:ext cx="9402366" cy="53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061419" y="530197"/>
            <a:ext cx="606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Расселение индоевропейцев (4000—1000 гг. до н. э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.)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1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16" t="486" r="-616" b="3692"/>
          <a:stretch/>
        </p:blipFill>
        <p:spPr>
          <a:xfrm>
            <a:off x="5928845" y="639000"/>
            <a:ext cx="5266190" cy="5580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9589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298448" y="1193533"/>
            <a:ext cx="4236078" cy="4676915"/>
          </a:xfrm>
        </p:spPr>
        <p:txBody>
          <a:bodyPr/>
          <a:lstStyle/>
          <a:p>
            <a:r>
              <a:rPr lang="ru-RU" dirty="0"/>
              <a:t>Расселение </a:t>
            </a:r>
            <a:r>
              <a:rPr lang="ru-RU" dirty="0" err="1"/>
              <a:t>балтов</a:t>
            </a:r>
            <a:r>
              <a:rPr lang="ru-RU" dirty="0"/>
              <a:t> на территории современной Прибалтики и Беларуси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6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628" y="871265"/>
            <a:ext cx="7530743" cy="53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715552" y="501933"/>
            <a:ext cx="524323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Великое переселение народов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IV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— VII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века)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2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4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130300"/>
            <a:ext cx="5181600" cy="44466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4881" y="1130300"/>
            <a:ext cx="4066385" cy="5046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627137" y="598073"/>
            <a:ext cx="506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Направления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миграций славянских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племен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0983" y="598073"/>
            <a:ext cx="406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Гипотетическая прародина славян</a:t>
            </a:r>
          </a:p>
        </p:txBody>
      </p:sp>
    </p:spTree>
    <p:extLst>
      <p:ext uri="{BB962C8B-B14F-4D97-AF65-F5344CB8AC3E}">
        <p14:creationId xmlns:p14="http://schemas.microsoft.com/office/powerpoint/2010/main" val="19606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524" y="657000"/>
            <a:ext cx="5032951" cy="5544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4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10515600" cy="972152"/>
          </a:xfrm>
        </p:spPr>
        <p:txBody>
          <a:bodyPr/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Кривичи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566250"/>
            <a:ext cx="5181600" cy="4610713"/>
          </a:xfrm>
        </p:spPr>
        <p:txBody>
          <a:bodyPr/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Территория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: верховья Днепра, Западной Двины, Волги.</a:t>
            </a:r>
          </a:p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Происхождение названия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кривизна местности 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родные по крови, кровные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Крив – мифический прародитель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Криве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-Кривейте  - волхв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0596" y="1536826"/>
            <a:ext cx="5181600" cy="39241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37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</TotalTime>
  <Words>605</Words>
  <Application>Microsoft Office PowerPoint</Application>
  <PresentationFormat>Широкоэкранный</PresentationFormat>
  <Paragraphs>86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Тема Office</vt:lpstr>
      <vt:lpstr>Исторические этапы формирования белорусского этноса</vt:lpstr>
      <vt:lpstr>Основные концепции этногенеза белорусов</vt:lpstr>
      <vt:lpstr>Исследование генома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Кривичи</vt:lpstr>
      <vt:lpstr>Дреговичи</vt:lpstr>
      <vt:lpstr>Радимичи:</vt:lpstr>
      <vt:lpstr>Этноопределяющий признак – височные кольца</vt:lpstr>
      <vt:lpstr>Презентация PowerPoint</vt:lpstr>
      <vt:lpstr>Презентация PowerPoint</vt:lpstr>
      <vt:lpstr>Презентация PowerPoint</vt:lpstr>
      <vt:lpstr>Презентация PowerPoint</vt:lpstr>
      <vt:lpstr>Условия формирования белорусской нации (ХIХв.)</vt:lpstr>
      <vt:lpstr>Белая Русь – Белоруссия – Беларусь</vt:lpstr>
      <vt:lpstr>Презентация PowerPoint</vt:lpstr>
      <vt:lpstr>Версии происхождения названия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LIZIHA</dc:creator>
  <cp:lastModifiedBy>Дмитрий Тарасёнок</cp:lastModifiedBy>
  <cp:revision>48</cp:revision>
  <dcterms:created xsi:type="dcterms:W3CDTF">2021-09-08T09:01:30Z</dcterms:created>
  <dcterms:modified xsi:type="dcterms:W3CDTF">2023-02-02T16:55:25Z</dcterms:modified>
</cp:coreProperties>
</file>